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5"/>
  </p:sldMasterIdLst>
  <p:notesMasterIdLst>
    <p:notesMasterId r:id="rId102"/>
  </p:notesMasterIdLst>
  <p:sldIdLst>
    <p:sldId id="256" r:id="rId6"/>
    <p:sldId id="290" r:id="rId7"/>
    <p:sldId id="318" r:id="rId8"/>
    <p:sldId id="402" r:id="rId9"/>
    <p:sldId id="408" r:id="rId10"/>
    <p:sldId id="489" r:id="rId11"/>
    <p:sldId id="409" r:id="rId12"/>
    <p:sldId id="404" r:id="rId13"/>
    <p:sldId id="410" r:id="rId14"/>
    <p:sldId id="508" r:id="rId15"/>
    <p:sldId id="439" r:id="rId16"/>
    <p:sldId id="514" r:id="rId17"/>
    <p:sldId id="471" r:id="rId18"/>
    <p:sldId id="472" r:id="rId19"/>
    <p:sldId id="509" r:id="rId20"/>
    <p:sldId id="473" r:id="rId21"/>
    <p:sldId id="474" r:id="rId22"/>
    <p:sldId id="421" r:id="rId23"/>
    <p:sldId id="423" r:id="rId24"/>
    <p:sldId id="411" r:id="rId25"/>
    <p:sldId id="343" r:id="rId26"/>
    <p:sldId id="521" r:id="rId27"/>
    <p:sldId id="345" r:id="rId28"/>
    <p:sldId id="346" r:id="rId29"/>
    <p:sldId id="347" r:id="rId30"/>
    <p:sldId id="348" r:id="rId31"/>
    <p:sldId id="349" r:id="rId32"/>
    <p:sldId id="414" r:id="rId33"/>
    <p:sldId id="350" r:id="rId34"/>
    <p:sldId id="415" r:id="rId35"/>
    <p:sldId id="412" r:id="rId36"/>
    <p:sldId id="352" r:id="rId37"/>
    <p:sldId id="354" r:id="rId38"/>
    <p:sldId id="416" r:id="rId39"/>
    <p:sldId id="413" r:id="rId40"/>
    <p:sldId id="355" r:id="rId41"/>
    <p:sldId id="356" r:id="rId42"/>
    <p:sldId id="486" r:id="rId43"/>
    <p:sldId id="491" r:id="rId44"/>
    <p:sldId id="492" r:id="rId45"/>
    <p:sldId id="510" r:id="rId46"/>
    <p:sldId id="511" r:id="rId47"/>
    <p:sldId id="512" r:id="rId48"/>
    <p:sldId id="490" r:id="rId49"/>
    <p:sldId id="506" r:id="rId50"/>
    <p:sldId id="424" r:id="rId51"/>
    <p:sldId id="382" r:id="rId52"/>
    <p:sldId id="383" r:id="rId53"/>
    <p:sldId id="516" r:id="rId54"/>
    <p:sldId id="522" r:id="rId55"/>
    <p:sldId id="515" r:id="rId56"/>
    <p:sldId id="385" r:id="rId57"/>
    <p:sldId id="427" r:id="rId58"/>
    <p:sldId id="389" r:id="rId59"/>
    <p:sldId id="518" r:id="rId60"/>
    <p:sldId id="519" r:id="rId61"/>
    <p:sldId id="520" r:id="rId62"/>
    <p:sldId id="517" r:id="rId63"/>
    <p:sldId id="390" r:id="rId64"/>
    <p:sldId id="391" r:id="rId65"/>
    <p:sldId id="513" r:id="rId66"/>
    <p:sldId id="392" r:id="rId67"/>
    <p:sldId id="480" r:id="rId68"/>
    <p:sldId id="477" r:id="rId69"/>
    <p:sldId id="479" r:id="rId70"/>
    <p:sldId id="483" r:id="rId71"/>
    <p:sldId id="482" r:id="rId72"/>
    <p:sldId id="481" r:id="rId73"/>
    <p:sldId id="485" r:id="rId74"/>
    <p:sldId id="430" r:id="rId75"/>
    <p:sldId id="431" r:id="rId76"/>
    <p:sldId id="432" r:id="rId77"/>
    <p:sldId id="433" r:id="rId78"/>
    <p:sldId id="434" r:id="rId79"/>
    <p:sldId id="436" r:id="rId80"/>
    <p:sldId id="440" r:id="rId81"/>
    <p:sldId id="441" r:id="rId82"/>
    <p:sldId id="448" r:id="rId83"/>
    <p:sldId id="449" r:id="rId84"/>
    <p:sldId id="450" r:id="rId85"/>
    <p:sldId id="465" r:id="rId86"/>
    <p:sldId id="451" r:id="rId87"/>
    <p:sldId id="452" r:id="rId88"/>
    <p:sldId id="453" r:id="rId89"/>
    <p:sldId id="454" r:id="rId90"/>
    <p:sldId id="457" r:id="rId91"/>
    <p:sldId id="458" r:id="rId92"/>
    <p:sldId id="455" r:id="rId93"/>
    <p:sldId id="456" r:id="rId94"/>
    <p:sldId id="459" r:id="rId95"/>
    <p:sldId id="460" r:id="rId96"/>
    <p:sldId id="488" r:id="rId97"/>
    <p:sldId id="461" r:id="rId98"/>
    <p:sldId id="462" r:id="rId99"/>
    <p:sldId id="464" r:id="rId100"/>
    <p:sldId id="476" r:id="rId10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10DF226-B9D9-4C14-AA9F-2F2C76D1A3E7}">
          <p14:sldIdLst>
            <p14:sldId id="256"/>
          </p14:sldIdLst>
        </p14:section>
        <p14:section name="Раздел без заголовка" id="{64991FDC-EFDC-426D-84A5-52192E4FB635}">
          <p14:sldIdLst>
            <p14:sldId id="290"/>
            <p14:sldId id="318"/>
            <p14:sldId id="402"/>
            <p14:sldId id="408"/>
            <p14:sldId id="489"/>
            <p14:sldId id="409"/>
            <p14:sldId id="404"/>
            <p14:sldId id="410"/>
            <p14:sldId id="508"/>
            <p14:sldId id="439"/>
            <p14:sldId id="514"/>
            <p14:sldId id="471"/>
            <p14:sldId id="472"/>
            <p14:sldId id="509"/>
            <p14:sldId id="473"/>
            <p14:sldId id="474"/>
            <p14:sldId id="421"/>
            <p14:sldId id="423"/>
            <p14:sldId id="411"/>
            <p14:sldId id="343"/>
            <p14:sldId id="521"/>
            <p14:sldId id="345"/>
            <p14:sldId id="346"/>
            <p14:sldId id="347"/>
            <p14:sldId id="348"/>
            <p14:sldId id="349"/>
            <p14:sldId id="414"/>
            <p14:sldId id="350"/>
            <p14:sldId id="415"/>
            <p14:sldId id="412"/>
            <p14:sldId id="352"/>
            <p14:sldId id="354"/>
            <p14:sldId id="416"/>
            <p14:sldId id="413"/>
            <p14:sldId id="355"/>
            <p14:sldId id="356"/>
            <p14:sldId id="486"/>
            <p14:sldId id="491"/>
            <p14:sldId id="492"/>
            <p14:sldId id="510"/>
            <p14:sldId id="511"/>
            <p14:sldId id="512"/>
            <p14:sldId id="490"/>
            <p14:sldId id="506"/>
            <p14:sldId id="424"/>
            <p14:sldId id="382"/>
            <p14:sldId id="383"/>
            <p14:sldId id="516"/>
            <p14:sldId id="522"/>
            <p14:sldId id="515"/>
            <p14:sldId id="385"/>
            <p14:sldId id="427"/>
            <p14:sldId id="389"/>
            <p14:sldId id="518"/>
            <p14:sldId id="519"/>
            <p14:sldId id="520"/>
            <p14:sldId id="517"/>
            <p14:sldId id="390"/>
            <p14:sldId id="391"/>
            <p14:sldId id="513"/>
            <p14:sldId id="392"/>
            <p14:sldId id="480"/>
            <p14:sldId id="477"/>
            <p14:sldId id="479"/>
            <p14:sldId id="483"/>
            <p14:sldId id="482"/>
            <p14:sldId id="481"/>
            <p14:sldId id="485"/>
            <p14:sldId id="430"/>
            <p14:sldId id="431"/>
            <p14:sldId id="432"/>
            <p14:sldId id="433"/>
            <p14:sldId id="434"/>
            <p14:sldId id="436"/>
            <p14:sldId id="440"/>
            <p14:sldId id="441"/>
            <p14:sldId id="448"/>
            <p14:sldId id="449"/>
            <p14:sldId id="450"/>
            <p14:sldId id="465"/>
            <p14:sldId id="451"/>
            <p14:sldId id="452"/>
            <p14:sldId id="453"/>
            <p14:sldId id="454"/>
            <p14:sldId id="457"/>
            <p14:sldId id="458"/>
            <p14:sldId id="455"/>
            <p14:sldId id="456"/>
            <p14:sldId id="459"/>
            <p14:sldId id="460"/>
            <p14:sldId id="488"/>
            <p14:sldId id="461"/>
            <p14:sldId id="462"/>
            <p14:sldId id="464"/>
            <p14:sldId id="4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elenskaya.oa" initials="z"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7BE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9" autoAdjust="0"/>
    <p:restoredTop sz="86452" autoAdjust="0"/>
  </p:normalViewPr>
  <p:slideViewPr>
    <p:cSldViewPr>
      <p:cViewPr varScale="1">
        <p:scale>
          <a:sx n="82" d="100"/>
          <a:sy n="82" d="100"/>
        </p:scale>
        <p:origin x="1450" y="134"/>
      </p:cViewPr>
      <p:guideLst>
        <p:guide orient="horz" pos="2160"/>
        <p:guide pos="2880"/>
      </p:guideLst>
    </p:cSldViewPr>
  </p:slideViewPr>
  <p:outlineViewPr>
    <p:cViewPr>
      <p:scale>
        <a:sx n="20" d="100"/>
        <a:sy n="20" d="100"/>
      </p:scale>
      <p:origin x="0" y="5856"/>
    </p:cViewPr>
    <p:sldLst>
      <p:sld r:id="rId1" collapse="1"/>
    </p:sldLst>
  </p:outlineViewPr>
  <p:notesTextViewPr>
    <p:cViewPr>
      <p:scale>
        <a:sx n="100" d="100"/>
        <a:sy n="100" d="100"/>
      </p:scale>
      <p:origin x="0" y="0"/>
    </p:cViewPr>
  </p:notesTextViewPr>
  <p:sorterViewPr>
    <p:cViewPr>
      <p:scale>
        <a:sx n="100" d="100"/>
        <a:sy n="100" d="100"/>
      </p:scale>
      <p:origin x="0" y="5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ableStyles" Target="tableStyle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7197F0-518E-42B1-9B41-C3F91338B736}" type="doc">
      <dgm:prSet loTypeId="urn:microsoft.com/office/officeart/2005/8/layout/vList5" loCatId="list" qsTypeId="urn:microsoft.com/office/officeart/2005/8/quickstyle/3d6" qsCatId="3D" csTypeId="urn:microsoft.com/office/officeart/2005/8/colors/accent6_4" csCatId="accent6" phldr="1"/>
      <dgm:spPr/>
      <dgm:t>
        <a:bodyPr/>
        <a:lstStyle/>
        <a:p>
          <a:endParaRPr lang="ru-RU"/>
        </a:p>
      </dgm:t>
    </dgm:pt>
    <dgm:pt modelId="{5D1923CA-38A4-4058-B080-67A7ABD85479}">
      <dgm:prSet phldrT="[Текст]" custT="1"/>
      <dgm:spPr/>
      <dgm:t>
        <a:bodyPr/>
        <a:lstStyle/>
        <a:p>
          <a:r>
            <a:rPr lang="ru-RU" sz="2000" dirty="0"/>
            <a:t>Механическое</a:t>
          </a:r>
        </a:p>
      </dgm:t>
    </dgm:pt>
    <dgm:pt modelId="{D8A13B2B-7D68-42E8-8E84-220A56E3AF96}" type="parTrans" cxnId="{5CF14A15-BCA3-4DF2-AE72-485854725261}">
      <dgm:prSet/>
      <dgm:spPr/>
      <dgm:t>
        <a:bodyPr/>
        <a:lstStyle/>
        <a:p>
          <a:endParaRPr lang="ru-RU"/>
        </a:p>
      </dgm:t>
    </dgm:pt>
    <dgm:pt modelId="{87C26BF1-B7BF-4BDE-A291-7DF586FD387C}" type="sibTrans" cxnId="{5CF14A15-BCA3-4DF2-AE72-485854725261}">
      <dgm:prSet/>
      <dgm:spPr/>
      <dgm:t>
        <a:bodyPr/>
        <a:lstStyle/>
        <a:p>
          <a:endParaRPr lang="ru-RU" dirty="0"/>
        </a:p>
      </dgm:t>
    </dgm:pt>
    <dgm:pt modelId="{A81DF0A7-E4B2-4E57-903A-115FFD15BAAB}">
      <dgm:prSet phldrT="[Текст]" custT="1"/>
      <dgm:spPr/>
      <dgm:t>
        <a:bodyPr/>
        <a:lstStyle/>
        <a:p>
          <a:r>
            <a:rPr lang="ru-RU" sz="2000" dirty="0"/>
            <a:t>Фастфуд</a:t>
          </a:r>
        </a:p>
      </dgm:t>
    </dgm:pt>
    <dgm:pt modelId="{32ABBDC8-0CF7-491D-8DCE-D81711A351A8}" type="parTrans" cxnId="{CE1AC958-6D99-4132-883B-9085A120D326}">
      <dgm:prSet/>
      <dgm:spPr/>
      <dgm:t>
        <a:bodyPr/>
        <a:lstStyle/>
        <a:p>
          <a:endParaRPr lang="ru-RU"/>
        </a:p>
      </dgm:t>
    </dgm:pt>
    <dgm:pt modelId="{FF2592A2-BFDB-471D-B546-DD131F46E569}" type="sibTrans" cxnId="{CE1AC958-6D99-4132-883B-9085A120D326}">
      <dgm:prSet/>
      <dgm:spPr/>
      <dgm:t>
        <a:bodyPr/>
        <a:lstStyle/>
        <a:p>
          <a:endParaRPr lang="ru-RU"/>
        </a:p>
      </dgm:t>
    </dgm:pt>
    <dgm:pt modelId="{983CDD09-9E00-4A24-AE23-6F287B3EF710}">
      <dgm:prSet phldrT="[Текст]" custT="1"/>
      <dgm:spPr/>
      <dgm:t>
        <a:bodyPr/>
        <a:lstStyle/>
        <a:p>
          <a:r>
            <a:rPr lang="ru-RU" sz="2000" dirty="0"/>
            <a:t>Барное</a:t>
          </a:r>
        </a:p>
      </dgm:t>
    </dgm:pt>
    <dgm:pt modelId="{DD4881F2-FA8B-471C-9D9F-D4BF78FA92D9}" type="parTrans" cxnId="{830D9FD1-9B84-446B-B768-6A3B4194C17C}">
      <dgm:prSet/>
      <dgm:spPr/>
      <dgm:t>
        <a:bodyPr/>
        <a:lstStyle/>
        <a:p>
          <a:endParaRPr lang="ru-RU"/>
        </a:p>
      </dgm:t>
    </dgm:pt>
    <dgm:pt modelId="{865F497E-1DD8-4221-9346-2392208F18B7}" type="sibTrans" cxnId="{830D9FD1-9B84-446B-B768-6A3B4194C17C}">
      <dgm:prSet/>
      <dgm:spPr/>
      <dgm:t>
        <a:bodyPr/>
        <a:lstStyle/>
        <a:p>
          <a:endParaRPr lang="ru-RU"/>
        </a:p>
      </dgm:t>
    </dgm:pt>
    <dgm:pt modelId="{BF633196-021A-44F6-9852-22A025908FAB}">
      <dgm:prSet phldrT="[Текст]" custT="1"/>
      <dgm:spPr/>
      <dgm:t>
        <a:bodyPr/>
        <a:lstStyle/>
        <a:p>
          <a:r>
            <a:rPr lang="ru-RU" sz="2000" dirty="0"/>
            <a:t>Хлебопекарное</a:t>
          </a:r>
        </a:p>
      </dgm:t>
    </dgm:pt>
    <dgm:pt modelId="{0FCAC605-AF58-4095-ACAE-D16C34185662}" type="parTrans" cxnId="{4F69E980-829F-474C-AEF5-B068299488D1}">
      <dgm:prSet/>
      <dgm:spPr/>
      <dgm:t>
        <a:bodyPr/>
        <a:lstStyle/>
        <a:p>
          <a:endParaRPr lang="ru-RU"/>
        </a:p>
      </dgm:t>
    </dgm:pt>
    <dgm:pt modelId="{714332EF-C13D-473E-8661-036BF867E2E8}" type="sibTrans" cxnId="{4F69E980-829F-474C-AEF5-B068299488D1}">
      <dgm:prSet/>
      <dgm:spPr/>
      <dgm:t>
        <a:bodyPr/>
        <a:lstStyle/>
        <a:p>
          <a:endParaRPr lang="ru-RU"/>
        </a:p>
      </dgm:t>
    </dgm:pt>
    <dgm:pt modelId="{F8909603-43D6-487C-A914-66E18BE35875}">
      <dgm:prSet phldrT="[Текст]" custT="1"/>
      <dgm:spPr/>
      <dgm:t>
        <a:bodyPr/>
        <a:lstStyle/>
        <a:p>
          <a:r>
            <a:rPr lang="ru-RU" sz="2000" dirty="0"/>
            <a:t>Для мясопереработки</a:t>
          </a:r>
        </a:p>
      </dgm:t>
    </dgm:pt>
    <dgm:pt modelId="{02158F9B-1501-4E97-AB3F-E2FFB47ED455}" type="parTrans" cxnId="{EF2B2753-475D-4F3C-900F-28F775E5C145}">
      <dgm:prSet/>
      <dgm:spPr/>
      <dgm:t>
        <a:bodyPr/>
        <a:lstStyle/>
        <a:p>
          <a:endParaRPr lang="ru-RU"/>
        </a:p>
      </dgm:t>
    </dgm:pt>
    <dgm:pt modelId="{83DC5168-69AD-4460-A937-9BABC42C8601}" type="sibTrans" cxnId="{EF2B2753-475D-4F3C-900F-28F775E5C145}">
      <dgm:prSet/>
      <dgm:spPr/>
      <dgm:t>
        <a:bodyPr/>
        <a:lstStyle/>
        <a:p>
          <a:endParaRPr lang="ru-RU"/>
        </a:p>
      </dgm:t>
    </dgm:pt>
    <dgm:pt modelId="{BAA29F6A-9E57-4E22-85B5-C9AB37DC8615}">
      <dgm:prSet phldrT="[Текст]" custT="1"/>
      <dgm:spPr/>
      <dgm:t>
        <a:bodyPr/>
        <a:lstStyle/>
        <a:p>
          <a:r>
            <a:rPr lang="ru-RU" sz="2000" dirty="0"/>
            <a:t>Нейтральное</a:t>
          </a:r>
        </a:p>
      </dgm:t>
    </dgm:pt>
    <dgm:pt modelId="{3CD3ED03-64B0-4DD9-89FE-A5F61DC86296}" type="parTrans" cxnId="{7748D26D-F481-4AB6-AF81-4662E44B3FA2}">
      <dgm:prSet/>
      <dgm:spPr/>
      <dgm:t>
        <a:bodyPr/>
        <a:lstStyle/>
        <a:p>
          <a:endParaRPr lang="ru-RU"/>
        </a:p>
      </dgm:t>
    </dgm:pt>
    <dgm:pt modelId="{F22957FE-4193-473B-AD71-3A4ADA9D366C}" type="sibTrans" cxnId="{7748D26D-F481-4AB6-AF81-4662E44B3FA2}">
      <dgm:prSet/>
      <dgm:spPr/>
      <dgm:t>
        <a:bodyPr/>
        <a:lstStyle/>
        <a:p>
          <a:endParaRPr lang="ru-RU"/>
        </a:p>
      </dgm:t>
    </dgm:pt>
    <dgm:pt modelId="{4E2824DD-5E6A-4C5A-AD5C-43CB7EA0A823}">
      <dgm:prSet phldrT="[Текст]" custT="1"/>
      <dgm:spPr/>
      <dgm:t>
        <a:bodyPr/>
        <a:lstStyle/>
        <a:p>
          <a:r>
            <a:rPr lang="ru-RU" sz="2000" dirty="0"/>
            <a:t>Термоконтейнеры</a:t>
          </a:r>
        </a:p>
      </dgm:t>
    </dgm:pt>
    <dgm:pt modelId="{F51E7799-5BF0-442D-B4D9-AFFAC8C323CD}" type="parTrans" cxnId="{83946D6E-B448-45E6-A6B5-8DA190305A6C}">
      <dgm:prSet/>
      <dgm:spPr/>
      <dgm:t>
        <a:bodyPr/>
        <a:lstStyle/>
        <a:p>
          <a:endParaRPr lang="ru-RU"/>
        </a:p>
      </dgm:t>
    </dgm:pt>
    <dgm:pt modelId="{F8E06AA7-3D27-40EA-A516-A951B1B2EAF7}" type="sibTrans" cxnId="{83946D6E-B448-45E6-A6B5-8DA190305A6C}">
      <dgm:prSet/>
      <dgm:spPr/>
      <dgm:t>
        <a:bodyPr/>
        <a:lstStyle/>
        <a:p>
          <a:endParaRPr lang="ru-RU"/>
        </a:p>
      </dgm:t>
    </dgm:pt>
    <dgm:pt modelId="{228E8DDE-B442-4861-B746-4F0F97943D4A}">
      <dgm:prSet phldrT="[Текст]" custT="1"/>
      <dgm:spPr/>
      <dgm:t>
        <a:bodyPr/>
        <a:lstStyle/>
        <a:p>
          <a:r>
            <a:rPr lang="ru-RU" sz="2000" dirty="0"/>
            <a:t>Посуда</a:t>
          </a:r>
        </a:p>
      </dgm:t>
    </dgm:pt>
    <dgm:pt modelId="{F632D428-E2CC-44F7-A1C9-AB5C92B8B518}" type="parTrans" cxnId="{FA8C209A-4C69-4112-B34F-DB0E9AB17A14}">
      <dgm:prSet/>
      <dgm:spPr/>
      <dgm:t>
        <a:bodyPr/>
        <a:lstStyle/>
        <a:p>
          <a:endParaRPr lang="ru-RU"/>
        </a:p>
      </dgm:t>
    </dgm:pt>
    <dgm:pt modelId="{5CD331CC-1BA6-4043-8470-63FB9781DE42}" type="sibTrans" cxnId="{FA8C209A-4C69-4112-B34F-DB0E9AB17A14}">
      <dgm:prSet/>
      <dgm:spPr/>
      <dgm:t>
        <a:bodyPr/>
        <a:lstStyle/>
        <a:p>
          <a:endParaRPr lang="ru-RU"/>
        </a:p>
      </dgm:t>
    </dgm:pt>
    <dgm:pt modelId="{21FA23D0-01AB-4ABA-9D23-A4C09E6A6983}">
      <dgm:prSet phldrT="[Текст]" custT="1"/>
      <dgm:spPr/>
      <dgm:t>
        <a:bodyPr/>
        <a:lstStyle/>
        <a:p>
          <a:r>
            <a:rPr lang="ru-RU" sz="2000" dirty="0"/>
            <a:t>Упаковочное оборудование</a:t>
          </a:r>
        </a:p>
      </dgm:t>
    </dgm:pt>
    <dgm:pt modelId="{112F88B9-C134-4DB8-8A99-57AD2935191A}" type="parTrans" cxnId="{DFA3F576-95B6-4A3A-90F4-CF468FDC31AF}">
      <dgm:prSet/>
      <dgm:spPr/>
      <dgm:t>
        <a:bodyPr/>
        <a:lstStyle/>
        <a:p>
          <a:endParaRPr lang="ru-RU"/>
        </a:p>
      </dgm:t>
    </dgm:pt>
    <dgm:pt modelId="{E8872240-0E9C-43C0-960B-A29C5E602FED}" type="sibTrans" cxnId="{DFA3F576-95B6-4A3A-90F4-CF468FDC31AF}">
      <dgm:prSet/>
      <dgm:spPr/>
      <dgm:t>
        <a:bodyPr/>
        <a:lstStyle/>
        <a:p>
          <a:endParaRPr lang="ru-RU"/>
        </a:p>
      </dgm:t>
    </dgm:pt>
    <dgm:pt modelId="{3BFD7A3C-AF6D-470E-BC35-8DE0BDD81B2C}">
      <dgm:prSet phldrT="[Текст]" custT="1"/>
      <dgm:spPr/>
      <dgm:t>
        <a:bodyPr/>
        <a:lstStyle/>
        <a:p>
          <a:r>
            <a:rPr lang="ru-RU" sz="2000" dirty="0"/>
            <a:t>Тепловое оборудование</a:t>
          </a:r>
        </a:p>
      </dgm:t>
    </dgm:pt>
    <dgm:pt modelId="{0E499128-48BC-4584-9C95-412311904C07}" type="parTrans" cxnId="{5387513A-5753-4D94-B719-ABC0276FD6E1}">
      <dgm:prSet/>
      <dgm:spPr/>
      <dgm:t>
        <a:bodyPr/>
        <a:lstStyle/>
        <a:p>
          <a:endParaRPr lang="ru-RU"/>
        </a:p>
      </dgm:t>
    </dgm:pt>
    <dgm:pt modelId="{716BBDC2-E61E-445B-88F1-51B60F72B5A7}" type="sibTrans" cxnId="{5387513A-5753-4D94-B719-ABC0276FD6E1}">
      <dgm:prSet/>
      <dgm:spPr/>
      <dgm:t>
        <a:bodyPr/>
        <a:lstStyle/>
        <a:p>
          <a:endParaRPr lang="ru-RU"/>
        </a:p>
      </dgm:t>
    </dgm:pt>
    <dgm:pt modelId="{73DC61CD-6035-4DFF-8839-A49253FF664E}">
      <dgm:prSet phldrT="[Текст]"/>
      <dgm:spPr/>
      <dgm:t>
        <a:bodyPr/>
        <a:lstStyle/>
        <a:p>
          <a:r>
            <a:rPr lang="ru-RU" dirty="0"/>
            <a:t>Посудомоечное оборудование</a:t>
          </a:r>
        </a:p>
      </dgm:t>
    </dgm:pt>
    <dgm:pt modelId="{80865548-A2E0-43FD-B64D-39C1E7951D1F}" type="parTrans" cxnId="{585CF587-1B48-43F7-BF0B-FD07D614EF48}">
      <dgm:prSet/>
      <dgm:spPr/>
      <dgm:t>
        <a:bodyPr/>
        <a:lstStyle/>
        <a:p>
          <a:endParaRPr lang="ru-RU"/>
        </a:p>
      </dgm:t>
    </dgm:pt>
    <dgm:pt modelId="{BDA8A01C-4D35-47BD-8032-5B5CE9E66687}" type="sibTrans" cxnId="{585CF587-1B48-43F7-BF0B-FD07D614EF48}">
      <dgm:prSet/>
      <dgm:spPr/>
      <dgm:t>
        <a:bodyPr/>
        <a:lstStyle/>
        <a:p>
          <a:endParaRPr lang="ru-RU"/>
        </a:p>
      </dgm:t>
    </dgm:pt>
    <dgm:pt modelId="{643DAD9A-D92A-4C87-840E-879B85A05FE5}" type="pres">
      <dgm:prSet presAssocID="{507197F0-518E-42B1-9B41-C3F91338B736}" presName="Name0" presStyleCnt="0">
        <dgm:presLayoutVars>
          <dgm:dir/>
          <dgm:animLvl val="lvl"/>
          <dgm:resizeHandles val="exact"/>
        </dgm:presLayoutVars>
      </dgm:prSet>
      <dgm:spPr/>
    </dgm:pt>
    <dgm:pt modelId="{26B7152A-6A58-48FB-ABED-4BAA26147649}" type="pres">
      <dgm:prSet presAssocID="{5D1923CA-38A4-4058-B080-67A7ABD85479}" presName="linNode" presStyleCnt="0"/>
      <dgm:spPr/>
    </dgm:pt>
    <dgm:pt modelId="{71548A21-84B5-40C9-869F-8426F99FCC01}" type="pres">
      <dgm:prSet presAssocID="{5D1923CA-38A4-4058-B080-67A7ABD85479}" presName="parentText" presStyleLbl="node1" presStyleIdx="0" presStyleCnt="11" custScaleX="96183" custScaleY="92166" custLinFactNeighborX="1133" custLinFactNeighborY="-1194">
        <dgm:presLayoutVars>
          <dgm:chMax val="1"/>
          <dgm:bulletEnabled val="1"/>
        </dgm:presLayoutVars>
      </dgm:prSet>
      <dgm:spPr/>
    </dgm:pt>
    <dgm:pt modelId="{241184B2-C1CE-4B4E-826B-77B837DCA46A}" type="pres">
      <dgm:prSet presAssocID="{87C26BF1-B7BF-4BDE-A291-7DF586FD387C}" presName="sp" presStyleCnt="0"/>
      <dgm:spPr/>
    </dgm:pt>
    <dgm:pt modelId="{6C93DF66-3285-4F10-BD89-F42AF96967A4}" type="pres">
      <dgm:prSet presAssocID="{983CDD09-9E00-4A24-AE23-6F287B3EF710}" presName="linNode" presStyleCnt="0"/>
      <dgm:spPr/>
    </dgm:pt>
    <dgm:pt modelId="{AA204CEC-D86D-4A4D-AB01-D50556200F17}" type="pres">
      <dgm:prSet presAssocID="{983CDD09-9E00-4A24-AE23-6F287B3EF710}" presName="parentText" presStyleLbl="node1" presStyleIdx="1" presStyleCnt="11">
        <dgm:presLayoutVars>
          <dgm:chMax val="1"/>
          <dgm:bulletEnabled val="1"/>
        </dgm:presLayoutVars>
      </dgm:prSet>
      <dgm:spPr/>
    </dgm:pt>
    <dgm:pt modelId="{03EEDE21-0CB4-4F1E-862D-ACFA3A0E0EF4}" type="pres">
      <dgm:prSet presAssocID="{865F497E-1DD8-4221-9346-2392208F18B7}" presName="sp" presStyleCnt="0"/>
      <dgm:spPr/>
    </dgm:pt>
    <dgm:pt modelId="{ED5705A7-99DB-4BA8-A93D-C49EF80B1EB4}" type="pres">
      <dgm:prSet presAssocID="{A81DF0A7-E4B2-4E57-903A-115FFD15BAAB}" presName="linNode" presStyleCnt="0"/>
      <dgm:spPr/>
    </dgm:pt>
    <dgm:pt modelId="{B0B76FFD-6A8B-424E-97EA-DE79E92FE7E5}" type="pres">
      <dgm:prSet presAssocID="{A81DF0A7-E4B2-4E57-903A-115FFD15BAAB}" presName="parentText" presStyleLbl="node1" presStyleIdx="2" presStyleCnt="11">
        <dgm:presLayoutVars>
          <dgm:chMax val="1"/>
          <dgm:bulletEnabled val="1"/>
        </dgm:presLayoutVars>
      </dgm:prSet>
      <dgm:spPr/>
    </dgm:pt>
    <dgm:pt modelId="{0BDA6BA5-D30E-43B4-B3F3-F418387AD027}" type="pres">
      <dgm:prSet presAssocID="{FF2592A2-BFDB-471D-B546-DD131F46E569}" presName="sp" presStyleCnt="0"/>
      <dgm:spPr/>
    </dgm:pt>
    <dgm:pt modelId="{5C600DB6-7DCA-4EC7-B78F-1BB3051593FA}" type="pres">
      <dgm:prSet presAssocID="{3BFD7A3C-AF6D-470E-BC35-8DE0BDD81B2C}" presName="linNode" presStyleCnt="0"/>
      <dgm:spPr/>
    </dgm:pt>
    <dgm:pt modelId="{25B2E65E-C1D3-4122-915E-990E716EE2A2}" type="pres">
      <dgm:prSet presAssocID="{3BFD7A3C-AF6D-470E-BC35-8DE0BDD81B2C}" presName="parentText" presStyleLbl="node1" presStyleIdx="3" presStyleCnt="11">
        <dgm:presLayoutVars>
          <dgm:chMax val="1"/>
          <dgm:bulletEnabled val="1"/>
        </dgm:presLayoutVars>
      </dgm:prSet>
      <dgm:spPr/>
    </dgm:pt>
    <dgm:pt modelId="{3FC8552B-15B5-4D8F-B8CD-AB047739145C}" type="pres">
      <dgm:prSet presAssocID="{716BBDC2-E61E-445B-88F1-51B60F72B5A7}" presName="sp" presStyleCnt="0"/>
      <dgm:spPr/>
    </dgm:pt>
    <dgm:pt modelId="{82090822-8FF2-4859-A71B-A69556BEF7EC}" type="pres">
      <dgm:prSet presAssocID="{73DC61CD-6035-4DFF-8839-A49253FF664E}" presName="linNode" presStyleCnt="0"/>
      <dgm:spPr/>
    </dgm:pt>
    <dgm:pt modelId="{9C1329B4-983C-4572-A2B2-E7EF7A78EFDD}" type="pres">
      <dgm:prSet presAssocID="{73DC61CD-6035-4DFF-8839-A49253FF664E}" presName="parentText" presStyleLbl="node1" presStyleIdx="4" presStyleCnt="11">
        <dgm:presLayoutVars>
          <dgm:chMax val="1"/>
          <dgm:bulletEnabled val="1"/>
        </dgm:presLayoutVars>
      </dgm:prSet>
      <dgm:spPr/>
    </dgm:pt>
    <dgm:pt modelId="{C82D7E03-11BE-4215-B5CB-EEADB42DC809}" type="pres">
      <dgm:prSet presAssocID="{BDA8A01C-4D35-47BD-8032-5B5CE9E66687}" presName="sp" presStyleCnt="0"/>
      <dgm:spPr/>
    </dgm:pt>
    <dgm:pt modelId="{B8C49010-C551-4FB9-827E-747B7ACEFEBA}" type="pres">
      <dgm:prSet presAssocID="{BF633196-021A-44F6-9852-22A025908FAB}" presName="linNode" presStyleCnt="0"/>
      <dgm:spPr/>
    </dgm:pt>
    <dgm:pt modelId="{F02DD810-3D07-4AEF-9688-CE2C8197E551}" type="pres">
      <dgm:prSet presAssocID="{BF633196-021A-44F6-9852-22A025908FAB}" presName="parentText" presStyleLbl="node1" presStyleIdx="5" presStyleCnt="11">
        <dgm:presLayoutVars>
          <dgm:chMax val="1"/>
          <dgm:bulletEnabled val="1"/>
        </dgm:presLayoutVars>
      </dgm:prSet>
      <dgm:spPr/>
    </dgm:pt>
    <dgm:pt modelId="{01185235-6C9D-4129-90BC-332FE8EC46B7}" type="pres">
      <dgm:prSet presAssocID="{714332EF-C13D-473E-8661-036BF867E2E8}" presName="sp" presStyleCnt="0"/>
      <dgm:spPr/>
    </dgm:pt>
    <dgm:pt modelId="{6EC8F188-C58A-4552-A213-3320EA961B1B}" type="pres">
      <dgm:prSet presAssocID="{F8909603-43D6-487C-A914-66E18BE35875}" presName="linNode" presStyleCnt="0"/>
      <dgm:spPr/>
    </dgm:pt>
    <dgm:pt modelId="{AD297569-8CA7-4878-A567-AC833D4506D6}" type="pres">
      <dgm:prSet presAssocID="{F8909603-43D6-487C-A914-66E18BE35875}" presName="parentText" presStyleLbl="node1" presStyleIdx="6" presStyleCnt="11">
        <dgm:presLayoutVars>
          <dgm:chMax val="1"/>
          <dgm:bulletEnabled val="1"/>
        </dgm:presLayoutVars>
      </dgm:prSet>
      <dgm:spPr/>
    </dgm:pt>
    <dgm:pt modelId="{CCAB5FF6-B574-4734-85D1-0F2DBD3821DF}" type="pres">
      <dgm:prSet presAssocID="{83DC5168-69AD-4460-A937-9BABC42C8601}" presName="sp" presStyleCnt="0"/>
      <dgm:spPr/>
    </dgm:pt>
    <dgm:pt modelId="{420E2511-B00A-402D-9370-42F8228DAF6C}" type="pres">
      <dgm:prSet presAssocID="{21FA23D0-01AB-4ABA-9D23-A4C09E6A6983}" presName="linNode" presStyleCnt="0"/>
      <dgm:spPr/>
    </dgm:pt>
    <dgm:pt modelId="{7D0E7322-84C5-41A7-A5DF-94CB834CA38D}" type="pres">
      <dgm:prSet presAssocID="{21FA23D0-01AB-4ABA-9D23-A4C09E6A6983}" presName="parentText" presStyleLbl="node1" presStyleIdx="7" presStyleCnt="11">
        <dgm:presLayoutVars>
          <dgm:chMax val="1"/>
          <dgm:bulletEnabled val="1"/>
        </dgm:presLayoutVars>
      </dgm:prSet>
      <dgm:spPr/>
    </dgm:pt>
    <dgm:pt modelId="{463FCF9E-E469-414D-B39C-33DDC2EF17DB}" type="pres">
      <dgm:prSet presAssocID="{E8872240-0E9C-43C0-960B-A29C5E602FED}" presName="sp" presStyleCnt="0"/>
      <dgm:spPr/>
    </dgm:pt>
    <dgm:pt modelId="{1AAB34FD-6D69-484F-88F8-229F00D8534C}" type="pres">
      <dgm:prSet presAssocID="{BAA29F6A-9E57-4E22-85B5-C9AB37DC8615}" presName="linNode" presStyleCnt="0"/>
      <dgm:spPr/>
    </dgm:pt>
    <dgm:pt modelId="{33C0EB36-B5D9-4864-9F2D-0EACF7892230}" type="pres">
      <dgm:prSet presAssocID="{BAA29F6A-9E57-4E22-85B5-C9AB37DC8615}" presName="parentText" presStyleLbl="node1" presStyleIdx="8" presStyleCnt="11">
        <dgm:presLayoutVars>
          <dgm:chMax val="1"/>
          <dgm:bulletEnabled val="1"/>
        </dgm:presLayoutVars>
      </dgm:prSet>
      <dgm:spPr/>
    </dgm:pt>
    <dgm:pt modelId="{DE52FE27-B9FE-44F1-AFA4-8BE8190C2845}" type="pres">
      <dgm:prSet presAssocID="{F22957FE-4193-473B-AD71-3A4ADA9D366C}" presName="sp" presStyleCnt="0"/>
      <dgm:spPr/>
    </dgm:pt>
    <dgm:pt modelId="{333809E5-5BA6-41D4-9CB5-A061364442D8}" type="pres">
      <dgm:prSet presAssocID="{228E8DDE-B442-4861-B746-4F0F97943D4A}" presName="linNode" presStyleCnt="0"/>
      <dgm:spPr/>
    </dgm:pt>
    <dgm:pt modelId="{5D25A5BE-8899-490F-B964-78627193A641}" type="pres">
      <dgm:prSet presAssocID="{228E8DDE-B442-4861-B746-4F0F97943D4A}" presName="parentText" presStyleLbl="node1" presStyleIdx="9" presStyleCnt="11">
        <dgm:presLayoutVars>
          <dgm:chMax val="1"/>
          <dgm:bulletEnabled val="1"/>
        </dgm:presLayoutVars>
      </dgm:prSet>
      <dgm:spPr/>
    </dgm:pt>
    <dgm:pt modelId="{BBE40E42-512A-47A8-8DA4-95FFECCE0490}" type="pres">
      <dgm:prSet presAssocID="{5CD331CC-1BA6-4043-8470-63FB9781DE42}" presName="sp" presStyleCnt="0"/>
      <dgm:spPr/>
    </dgm:pt>
    <dgm:pt modelId="{B01635DE-8B91-4C10-8FE5-B2C09F243C82}" type="pres">
      <dgm:prSet presAssocID="{4E2824DD-5E6A-4C5A-AD5C-43CB7EA0A823}" presName="linNode" presStyleCnt="0"/>
      <dgm:spPr/>
    </dgm:pt>
    <dgm:pt modelId="{549732A3-2B48-4F64-AD87-C61634360FBB}" type="pres">
      <dgm:prSet presAssocID="{4E2824DD-5E6A-4C5A-AD5C-43CB7EA0A823}" presName="parentText" presStyleLbl="node1" presStyleIdx="10" presStyleCnt="11">
        <dgm:presLayoutVars>
          <dgm:chMax val="1"/>
          <dgm:bulletEnabled val="1"/>
        </dgm:presLayoutVars>
      </dgm:prSet>
      <dgm:spPr/>
    </dgm:pt>
  </dgm:ptLst>
  <dgm:cxnLst>
    <dgm:cxn modelId="{5CF14A15-BCA3-4DF2-AE72-485854725261}" srcId="{507197F0-518E-42B1-9B41-C3F91338B736}" destId="{5D1923CA-38A4-4058-B080-67A7ABD85479}" srcOrd="0" destOrd="0" parTransId="{D8A13B2B-7D68-42E8-8E84-220A56E3AF96}" sibTransId="{87C26BF1-B7BF-4BDE-A291-7DF586FD387C}"/>
    <dgm:cxn modelId="{1E8FBD21-D05A-424F-B9F1-86E1C9654BE2}" type="presOf" srcId="{5D1923CA-38A4-4058-B080-67A7ABD85479}" destId="{71548A21-84B5-40C9-869F-8426F99FCC01}" srcOrd="0" destOrd="0" presId="urn:microsoft.com/office/officeart/2005/8/layout/vList5"/>
    <dgm:cxn modelId="{5387513A-5753-4D94-B719-ABC0276FD6E1}" srcId="{507197F0-518E-42B1-9B41-C3F91338B736}" destId="{3BFD7A3C-AF6D-470E-BC35-8DE0BDD81B2C}" srcOrd="3" destOrd="0" parTransId="{0E499128-48BC-4584-9C95-412311904C07}" sibTransId="{716BBDC2-E61E-445B-88F1-51B60F72B5A7}"/>
    <dgm:cxn modelId="{09386C45-0059-4D48-95A5-7FC1DA850916}" type="presOf" srcId="{3BFD7A3C-AF6D-470E-BC35-8DE0BDD81B2C}" destId="{25B2E65E-C1D3-4122-915E-990E716EE2A2}" srcOrd="0" destOrd="0" presId="urn:microsoft.com/office/officeart/2005/8/layout/vList5"/>
    <dgm:cxn modelId="{E9A59345-CDDF-4AA9-A73B-33878A149ABA}" type="presOf" srcId="{507197F0-518E-42B1-9B41-C3F91338B736}" destId="{643DAD9A-D92A-4C87-840E-879B85A05FE5}" srcOrd="0" destOrd="0" presId="urn:microsoft.com/office/officeart/2005/8/layout/vList5"/>
    <dgm:cxn modelId="{6CF1E046-41EF-44BE-B0B0-120ADA5CA815}" type="presOf" srcId="{A81DF0A7-E4B2-4E57-903A-115FFD15BAAB}" destId="{B0B76FFD-6A8B-424E-97EA-DE79E92FE7E5}" srcOrd="0" destOrd="0" presId="urn:microsoft.com/office/officeart/2005/8/layout/vList5"/>
    <dgm:cxn modelId="{7748D26D-F481-4AB6-AF81-4662E44B3FA2}" srcId="{507197F0-518E-42B1-9B41-C3F91338B736}" destId="{BAA29F6A-9E57-4E22-85B5-C9AB37DC8615}" srcOrd="8" destOrd="0" parTransId="{3CD3ED03-64B0-4DD9-89FE-A5F61DC86296}" sibTransId="{F22957FE-4193-473B-AD71-3A4ADA9D366C}"/>
    <dgm:cxn modelId="{83946D6E-B448-45E6-A6B5-8DA190305A6C}" srcId="{507197F0-518E-42B1-9B41-C3F91338B736}" destId="{4E2824DD-5E6A-4C5A-AD5C-43CB7EA0A823}" srcOrd="10" destOrd="0" parTransId="{F51E7799-5BF0-442D-B4D9-AFFAC8C323CD}" sibTransId="{F8E06AA7-3D27-40EA-A516-A951B1B2EAF7}"/>
    <dgm:cxn modelId="{EF2B2753-475D-4F3C-900F-28F775E5C145}" srcId="{507197F0-518E-42B1-9B41-C3F91338B736}" destId="{F8909603-43D6-487C-A914-66E18BE35875}" srcOrd="6" destOrd="0" parTransId="{02158F9B-1501-4E97-AB3F-E2FFB47ED455}" sibTransId="{83DC5168-69AD-4460-A937-9BABC42C8601}"/>
    <dgm:cxn modelId="{7242D976-2624-4CCF-BB06-303A60A112E0}" type="presOf" srcId="{F8909603-43D6-487C-A914-66E18BE35875}" destId="{AD297569-8CA7-4878-A567-AC833D4506D6}" srcOrd="0" destOrd="0" presId="urn:microsoft.com/office/officeart/2005/8/layout/vList5"/>
    <dgm:cxn modelId="{DFA3F576-95B6-4A3A-90F4-CF468FDC31AF}" srcId="{507197F0-518E-42B1-9B41-C3F91338B736}" destId="{21FA23D0-01AB-4ABA-9D23-A4C09E6A6983}" srcOrd="7" destOrd="0" parTransId="{112F88B9-C134-4DB8-8A99-57AD2935191A}" sibTransId="{E8872240-0E9C-43C0-960B-A29C5E602FED}"/>
    <dgm:cxn modelId="{CE1AC958-6D99-4132-883B-9085A120D326}" srcId="{507197F0-518E-42B1-9B41-C3F91338B736}" destId="{A81DF0A7-E4B2-4E57-903A-115FFD15BAAB}" srcOrd="2" destOrd="0" parTransId="{32ABBDC8-0CF7-491D-8DCE-D81711A351A8}" sibTransId="{FF2592A2-BFDB-471D-B546-DD131F46E569}"/>
    <dgm:cxn modelId="{4F69E980-829F-474C-AEF5-B068299488D1}" srcId="{507197F0-518E-42B1-9B41-C3F91338B736}" destId="{BF633196-021A-44F6-9852-22A025908FAB}" srcOrd="5" destOrd="0" parTransId="{0FCAC605-AF58-4095-ACAE-D16C34185662}" sibTransId="{714332EF-C13D-473E-8661-036BF867E2E8}"/>
    <dgm:cxn modelId="{585CF587-1B48-43F7-BF0B-FD07D614EF48}" srcId="{507197F0-518E-42B1-9B41-C3F91338B736}" destId="{73DC61CD-6035-4DFF-8839-A49253FF664E}" srcOrd="4" destOrd="0" parTransId="{80865548-A2E0-43FD-B64D-39C1E7951D1F}" sibTransId="{BDA8A01C-4D35-47BD-8032-5B5CE9E66687}"/>
    <dgm:cxn modelId="{5A498C8B-BD06-4EA2-88CC-0BC11C3A6256}" type="presOf" srcId="{21FA23D0-01AB-4ABA-9D23-A4C09E6A6983}" destId="{7D0E7322-84C5-41A7-A5DF-94CB834CA38D}" srcOrd="0" destOrd="0" presId="urn:microsoft.com/office/officeart/2005/8/layout/vList5"/>
    <dgm:cxn modelId="{22B99C8B-B9A9-4C43-9946-EF16CFBF31AF}" type="presOf" srcId="{73DC61CD-6035-4DFF-8839-A49253FF664E}" destId="{9C1329B4-983C-4572-A2B2-E7EF7A78EFDD}" srcOrd="0" destOrd="0" presId="urn:microsoft.com/office/officeart/2005/8/layout/vList5"/>
    <dgm:cxn modelId="{FA8C209A-4C69-4112-B34F-DB0E9AB17A14}" srcId="{507197F0-518E-42B1-9B41-C3F91338B736}" destId="{228E8DDE-B442-4861-B746-4F0F97943D4A}" srcOrd="9" destOrd="0" parTransId="{F632D428-E2CC-44F7-A1C9-AB5C92B8B518}" sibTransId="{5CD331CC-1BA6-4043-8470-63FB9781DE42}"/>
    <dgm:cxn modelId="{6AA4D8A1-F566-41AA-AF35-69D587C51886}" type="presOf" srcId="{4E2824DD-5E6A-4C5A-AD5C-43CB7EA0A823}" destId="{549732A3-2B48-4F64-AD87-C61634360FBB}" srcOrd="0" destOrd="0" presId="urn:microsoft.com/office/officeart/2005/8/layout/vList5"/>
    <dgm:cxn modelId="{96AB1FBF-F3E5-41AE-A1ED-8B8ED4B5DB9A}" type="presOf" srcId="{BAA29F6A-9E57-4E22-85B5-C9AB37DC8615}" destId="{33C0EB36-B5D9-4864-9F2D-0EACF7892230}" srcOrd="0" destOrd="0" presId="urn:microsoft.com/office/officeart/2005/8/layout/vList5"/>
    <dgm:cxn modelId="{DA97D6C0-51F7-4627-B7AA-78C6D0928221}" type="presOf" srcId="{228E8DDE-B442-4861-B746-4F0F97943D4A}" destId="{5D25A5BE-8899-490F-B964-78627193A641}" srcOrd="0" destOrd="0" presId="urn:microsoft.com/office/officeart/2005/8/layout/vList5"/>
    <dgm:cxn modelId="{CA30E0C2-1FCC-4806-AD2B-4B0CDC91A83C}" type="presOf" srcId="{983CDD09-9E00-4A24-AE23-6F287B3EF710}" destId="{AA204CEC-D86D-4A4D-AB01-D50556200F17}" srcOrd="0" destOrd="0" presId="urn:microsoft.com/office/officeart/2005/8/layout/vList5"/>
    <dgm:cxn modelId="{690FA1C4-F1D1-4229-9E94-AE905DF8AF89}" type="presOf" srcId="{BF633196-021A-44F6-9852-22A025908FAB}" destId="{F02DD810-3D07-4AEF-9688-CE2C8197E551}" srcOrd="0" destOrd="0" presId="urn:microsoft.com/office/officeart/2005/8/layout/vList5"/>
    <dgm:cxn modelId="{830D9FD1-9B84-446B-B768-6A3B4194C17C}" srcId="{507197F0-518E-42B1-9B41-C3F91338B736}" destId="{983CDD09-9E00-4A24-AE23-6F287B3EF710}" srcOrd="1" destOrd="0" parTransId="{DD4881F2-FA8B-471C-9D9F-D4BF78FA92D9}" sibTransId="{865F497E-1DD8-4221-9346-2392208F18B7}"/>
    <dgm:cxn modelId="{6671CB28-93B9-435E-BBFB-398F4134C2FC}" type="presParOf" srcId="{643DAD9A-D92A-4C87-840E-879B85A05FE5}" destId="{26B7152A-6A58-48FB-ABED-4BAA26147649}" srcOrd="0" destOrd="0" presId="urn:microsoft.com/office/officeart/2005/8/layout/vList5"/>
    <dgm:cxn modelId="{A844CDAB-746F-4464-9114-879CD052858C}" type="presParOf" srcId="{26B7152A-6A58-48FB-ABED-4BAA26147649}" destId="{71548A21-84B5-40C9-869F-8426F99FCC01}" srcOrd="0" destOrd="0" presId="urn:microsoft.com/office/officeart/2005/8/layout/vList5"/>
    <dgm:cxn modelId="{795BFA00-7565-42E6-9C67-FC73CA797202}" type="presParOf" srcId="{643DAD9A-D92A-4C87-840E-879B85A05FE5}" destId="{241184B2-C1CE-4B4E-826B-77B837DCA46A}" srcOrd="1" destOrd="0" presId="urn:microsoft.com/office/officeart/2005/8/layout/vList5"/>
    <dgm:cxn modelId="{D08BBA4D-00AC-4EF1-960A-807E61CDA2CE}" type="presParOf" srcId="{643DAD9A-D92A-4C87-840E-879B85A05FE5}" destId="{6C93DF66-3285-4F10-BD89-F42AF96967A4}" srcOrd="2" destOrd="0" presId="urn:microsoft.com/office/officeart/2005/8/layout/vList5"/>
    <dgm:cxn modelId="{FE6CD042-6FD6-4909-AA0B-422E17D3E614}" type="presParOf" srcId="{6C93DF66-3285-4F10-BD89-F42AF96967A4}" destId="{AA204CEC-D86D-4A4D-AB01-D50556200F17}" srcOrd="0" destOrd="0" presId="urn:microsoft.com/office/officeart/2005/8/layout/vList5"/>
    <dgm:cxn modelId="{3B98E444-85F9-476C-8FF5-B1F62D3A4E61}" type="presParOf" srcId="{643DAD9A-D92A-4C87-840E-879B85A05FE5}" destId="{03EEDE21-0CB4-4F1E-862D-ACFA3A0E0EF4}" srcOrd="3" destOrd="0" presId="urn:microsoft.com/office/officeart/2005/8/layout/vList5"/>
    <dgm:cxn modelId="{4F434CE8-4346-451A-9636-379E046C6FD4}" type="presParOf" srcId="{643DAD9A-D92A-4C87-840E-879B85A05FE5}" destId="{ED5705A7-99DB-4BA8-A93D-C49EF80B1EB4}" srcOrd="4" destOrd="0" presId="urn:microsoft.com/office/officeart/2005/8/layout/vList5"/>
    <dgm:cxn modelId="{9CE45D7E-28F9-48AD-A278-DF0538136829}" type="presParOf" srcId="{ED5705A7-99DB-4BA8-A93D-C49EF80B1EB4}" destId="{B0B76FFD-6A8B-424E-97EA-DE79E92FE7E5}" srcOrd="0" destOrd="0" presId="urn:microsoft.com/office/officeart/2005/8/layout/vList5"/>
    <dgm:cxn modelId="{EA29A122-66D1-43CB-9AE2-6BFE77D39634}" type="presParOf" srcId="{643DAD9A-D92A-4C87-840E-879B85A05FE5}" destId="{0BDA6BA5-D30E-43B4-B3F3-F418387AD027}" srcOrd="5" destOrd="0" presId="urn:microsoft.com/office/officeart/2005/8/layout/vList5"/>
    <dgm:cxn modelId="{BF10DCE5-75F7-4A8D-BCF8-591B0058A417}" type="presParOf" srcId="{643DAD9A-D92A-4C87-840E-879B85A05FE5}" destId="{5C600DB6-7DCA-4EC7-B78F-1BB3051593FA}" srcOrd="6" destOrd="0" presId="urn:microsoft.com/office/officeart/2005/8/layout/vList5"/>
    <dgm:cxn modelId="{91ECC3CE-CA18-4942-BA90-27A850603351}" type="presParOf" srcId="{5C600DB6-7DCA-4EC7-B78F-1BB3051593FA}" destId="{25B2E65E-C1D3-4122-915E-990E716EE2A2}" srcOrd="0" destOrd="0" presId="urn:microsoft.com/office/officeart/2005/8/layout/vList5"/>
    <dgm:cxn modelId="{B94AEB0B-862D-4372-AD8A-AEAAC2373433}" type="presParOf" srcId="{643DAD9A-D92A-4C87-840E-879B85A05FE5}" destId="{3FC8552B-15B5-4D8F-B8CD-AB047739145C}" srcOrd="7" destOrd="0" presId="urn:microsoft.com/office/officeart/2005/8/layout/vList5"/>
    <dgm:cxn modelId="{FAC3088E-0679-4F44-BE3D-6573E29ED0DC}" type="presParOf" srcId="{643DAD9A-D92A-4C87-840E-879B85A05FE5}" destId="{82090822-8FF2-4859-A71B-A69556BEF7EC}" srcOrd="8" destOrd="0" presId="urn:microsoft.com/office/officeart/2005/8/layout/vList5"/>
    <dgm:cxn modelId="{B551C840-8D1B-46DF-93B3-8393DED8B28D}" type="presParOf" srcId="{82090822-8FF2-4859-A71B-A69556BEF7EC}" destId="{9C1329B4-983C-4572-A2B2-E7EF7A78EFDD}" srcOrd="0" destOrd="0" presId="urn:microsoft.com/office/officeart/2005/8/layout/vList5"/>
    <dgm:cxn modelId="{C8006262-17EA-44D6-824E-0C2F50DBB29D}" type="presParOf" srcId="{643DAD9A-D92A-4C87-840E-879B85A05FE5}" destId="{C82D7E03-11BE-4215-B5CB-EEADB42DC809}" srcOrd="9" destOrd="0" presId="urn:microsoft.com/office/officeart/2005/8/layout/vList5"/>
    <dgm:cxn modelId="{0B620D0F-B404-43EB-9BC6-312357414956}" type="presParOf" srcId="{643DAD9A-D92A-4C87-840E-879B85A05FE5}" destId="{B8C49010-C551-4FB9-827E-747B7ACEFEBA}" srcOrd="10" destOrd="0" presId="urn:microsoft.com/office/officeart/2005/8/layout/vList5"/>
    <dgm:cxn modelId="{3BE7C4AD-89ED-42DF-B21E-59A7E236B911}" type="presParOf" srcId="{B8C49010-C551-4FB9-827E-747B7ACEFEBA}" destId="{F02DD810-3D07-4AEF-9688-CE2C8197E551}" srcOrd="0" destOrd="0" presId="urn:microsoft.com/office/officeart/2005/8/layout/vList5"/>
    <dgm:cxn modelId="{CABB7884-8073-44C5-A19C-6078BCBE7C08}" type="presParOf" srcId="{643DAD9A-D92A-4C87-840E-879B85A05FE5}" destId="{01185235-6C9D-4129-90BC-332FE8EC46B7}" srcOrd="11" destOrd="0" presId="urn:microsoft.com/office/officeart/2005/8/layout/vList5"/>
    <dgm:cxn modelId="{A327EAEA-8BC9-4C29-AF4C-AB8F16292835}" type="presParOf" srcId="{643DAD9A-D92A-4C87-840E-879B85A05FE5}" destId="{6EC8F188-C58A-4552-A213-3320EA961B1B}" srcOrd="12" destOrd="0" presId="urn:microsoft.com/office/officeart/2005/8/layout/vList5"/>
    <dgm:cxn modelId="{B433B833-F865-4F51-8237-9BACC3D74CF9}" type="presParOf" srcId="{6EC8F188-C58A-4552-A213-3320EA961B1B}" destId="{AD297569-8CA7-4878-A567-AC833D4506D6}" srcOrd="0" destOrd="0" presId="urn:microsoft.com/office/officeart/2005/8/layout/vList5"/>
    <dgm:cxn modelId="{BBA9EAA7-FBDA-466D-AFEA-386C5150FFD2}" type="presParOf" srcId="{643DAD9A-D92A-4C87-840E-879B85A05FE5}" destId="{CCAB5FF6-B574-4734-85D1-0F2DBD3821DF}" srcOrd="13" destOrd="0" presId="urn:microsoft.com/office/officeart/2005/8/layout/vList5"/>
    <dgm:cxn modelId="{DC347495-0997-414F-89B0-5F95F8E7A22F}" type="presParOf" srcId="{643DAD9A-D92A-4C87-840E-879B85A05FE5}" destId="{420E2511-B00A-402D-9370-42F8228DAF6C}" srcOrd="14" destOrd="0" presId="urn:microsoft.com/office/officeart/2005/8/layout/vList5"/>
    <dgm:cxn modelId="{BB45A950-002C-4BCB-9445-E8362CFDA016}" type="presParOf" srcId="{420E2511-B00A-402D-9370-42F8228DAF6C}" destId="{7D0E7322-84C5-41A7-A5DF-94CB834CA38D}" srcOrd="0" destOrd="0" presId="urn:microsoft.com/office/officeart/2005/8/layout/vList5"/>
    <dgm:cxn modelId="{65B98E2B-550D-4B1D-9059-462E88CC8F2B}" type="presParOf" srcId="{643DAD9A-D92A-4C87-840E-879B85A05FE5}" destId="{463FCF9E-E469-414D-B39C-33DDC2EF17DB}" srcOrd="15" destOrd="0" presId="urn:microsoft.com/office/officeart/2005/8/layout/vList5"/>
    <dgm:cxn modelId="{58C2805A-BFA7-4127-83FC-0238E14EE5E3}" type="presParOf" srcId="{643DAD9A-D92A-4C87-840E-879B85A05FE5}" destId="{1AAB34FD-6D69-484F-88F8-229F00D8534C}" srcOrd="16" destOrd="0" presId="urn:microsoft.com/office/officeart/2005/8/layout/vList5"/>
    <dgm:cxn modelId="{ED7089F2-6CB6-41FD-A857-5061E4AF9D5A}" type="presParOf" srcId="{1AAB34FD-6D69-484F-88F8-229F00D8534C}" destId="{33C0EB36-B5D9-4864-9F2D-0EACF7892230}" srcOrd="0" destOrd="0" presId="urn:microsoft.com/office/officeart/2005/8/layout/vList5"/>
    <dgm:cxn modelId="{11684240-41A9-41A8-A15B-427B9B054226}" type="presParOf" srcId="{643DAD9A-D92A-4C87-840E-879B85A05FE5}" destId="{DE52FE27-B9FE-44F1-AFA4-8BE8190C2845}" srcOrd="17" destOrd="0" presId="urn:microsoft.com/office/officeart/2005/8/layout/vList5"/>
    <dgm:cxn modelId="{0ED8A9AF-3D8E-4A76-993F-B31C0D744DB6}" type="presParOf" srcId="{643DAD9A-D92A-4C87-840E-879B85A05FE5}" destId="{333809E5-5BA6-41D4-9CB5-A061364442D8}" srcOrd="18" destOrd="0" presId="urn:microsoft.com/office/officeart/2005/8/layout/vList5"/>
    <dgm:cxn modelId="{642E7275-C063-455C-B548-E3CA2A182132}" type="presParOf" srcId="{333809E5-5BA6-41D4-9CB5-A061364442D8}" destId="{5D25A5BE-8899-490F-B964-78627193A641}" srcOrd="0" destOrd="0" presId="urn:microsoft.com/office/officeart/2005/8/layout/vList5"/>
    <dgm:cxn modelId="{B71E91C2-7336-464F-B173-89E602AD3711}" type="presParOf" srcId="{643DAD9A-D92A-4C87-840E-879B85A05FE5}" destId="{BBE40E42-512A-47A8-8DA4-95FFECCE0490}" srcOrd="19" destOrd="0" presId="urn:microsoft.com/office/officeart/2005/8/layout/vList5"/>
    <dgm:cxn modelId="{0CE57929-96AF-44F7-8F3D-A245EEF950E4}" type="presParOf" srcId="{643DAD9A-D92A-4C87-840E-879B85A05FE5}" destId="{B01635DE-8B91-4C10-8FE5-B2C09F243C82}" srcOrd="20" destOrd="0" presId="urn:microsoft.com/office/officeart/2005/8/layout/vList5"/>
    <dgm:cxn modelId="{F5EF1689-90B5-480C-8993-261BC793E07B}" type="presParOf" srcId="{B01635DE-8B91-4C10-8FE5-B2C09F243C82}" destId="{549732A3-2B48-4F64-AD87-C61634360FBB}" srcOrd="0" destOrd="0" presId="urn:microsoft.com/office/officeart/2005/8/layout/vList5"/>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7197F0-518E-42B1-9B41-C3F91338B736}"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ru-RU"/>
        </a:p>
      </dgm:t>
    </dgm:pt>
    <dgm:pt modelId="{AC8FE4F3-C357-44DA-9E2A-16B0B4E841BB}">
      <dgm:prSet phldrT="[Текст]" custT="1"/>
      <dgm:spPr/>
      <dgm:t>
        <a:bodyPr/>
        <a:lstStyle/>
        <a:p>
          <a:r>
            <a:rPr lang="ru-RU" sz="2000" dirty="0"/>
            <a:t>Наплитная посуда</a:t>
          </a:r>
          <a:endParaRPr lang="ru-RU" sz="1700" dirty="0"/>
        </a:p>
      </dgm:t>
    </dgm:pt>
    <dgm:pt modelId="{E5D256DE-73B3-457E-BCED-A3314DE612DD}" type="parTrans" cxnId="{07296BE7-3B6E-48C2-A31D-59AE74ECD268}">
      <dgm:prSet/>
      <dgm:spPr/>
      <dgm:t>
        <a:bodyPr/>
        <a:lstStyle/>
        <a:p>
          <a:endParaRPr lang="ru-RU"/>
        </a:p>
      </dgm:t>
    </dgm:pt>
    <dgm:pt modelId="{EE0268A0-9FBA-4992-9F15-0658CB11846A}" type="sibTrans" cxnId="{07296BE7-3B6E-48C2-A31D-59AE74ECD268}">
      <dgm:prSet/>
      <dgm:spPr/>
      <dgm:t>
        <a:bodyPr/>
        <a:lstStyle/>
        <a:p>
          <a:endParaRPr lang="ru-RU"/>
        </a:p>
      </dgm:t>
    </dgm:pt>
    <dgm:pt modelId="{CB4C709E-5A9B-4E2A-BA85-9459914BAF92}">
      <dgm:prSet phldrT="[Текст]" custT="1"/>
      <dgm:spPr/>
      <dgm:t>
        <a:bodyPr/>
        <a:lstStyle/>
        <a:p>
          <a:r>
            <a:rPr lang="ru-RU" sz="2000" dirty="0"/>
            <a:t>Гастроемкости</a:t>
          </a:r>
          <a:endParaRPr lang="ru-RU" sz="1700" dirty="0"/>
        </a:p>
      </dgm:t>
    </dgm:pt>
    <dgm:pt modelId="{9CCAD15A-D24B-4381-8B3E-BD4D99E5CCB9}" type="parTrans" cxnId="{A19FBB0A-D022-4191-AB43-39C575A83F77}">
      <dgm:prSet/>
      <dgm:spPr/>
      <dgm:t>
        <a:bodyPr/>
        <a:lstStyle/>
        <a:p>
          <a:endParaRPr lang="ru-RU"/>
        </a:p>
      </dgm:t>
    </dgm:pt>
    <dgm:pt modelId="{26B22B70-B481-4633-A0AF-C52500F17611}" type="sibTrans" cxnId="{A19FBB0A-D022-4191-AB43-39C575A83F77}">
      <dgm:prSet/>
      <dgm:spPr/>
      <dgm:t>
        <a:bodyPr/>
        <a:lstStyle/>
        <a:p>
          <a:endParaRPr lang="ru-RU"/>
        </a:p>
      </dgm:t>
    </dgm:pt>
    <dgm:pt modelId="{36AF1F9F-596C-4A5D-B3BC-73CE7C58D79F}">
      <dgm:prSet phldrT="[Текст]" custT="1"/>
      <dgm:spPr/>
      <dgm:t>
        <a:bodyPr/>
        <a:lstStyle/>
        <a:p>
          <a:r>
            <a:rPr lang="ru-RU" sz="2000" dirty="0"/>
            <a:t>Инвентарь</a:t>
          </a:r>
        </a:p>
      </dgm:t>
    </dgm:pt>
    <dgm:pt modelId="{47FEB4E9-91AD-4072-B370-3DB4934485FA}" type="parTrans" cxnId="{A64461EB-2366-4E73-96E7-8D558DCF972C}">
      <dgm:prSet/>
      <dgm:spPr/>
      <dgm:t>
        <a:bodyPr/>
        <a:lstStyle/>
        <a:p>
          <a:endParaRPr lang="ru-RU"/>
        </a:p>
      </dgm:t>
    </dgm:pt>
    <dgm:pt modelId="{772B8A07-16BA-443D-8162-754C538FB5D3}" type="sibTrans" cxnId="{A64461EB-2366-4E73-96E7-8D558DCF972C}">
      <dgm:prSet/>
      <dgm:spPr/>
      <dgm:t>
        <a:bodyPr/>
        <a:lstStyle/>
        <a:p>
          <a:endParaRPr lang="ru-RU"/>
        </a:p>
      </dgm:t>
    </dgm:pt>
    <dgm:pt modelId="{D199567B-664D-4E98-AFBE-15AD48503EB0}">
      <dgm:prSet phldrT="[Текст]" custT="1"/>
      <dgm:spPr/>
      <dgm:t>
        <a:bodyPr/>
        <a:lstStyle/>
        <a:p>
          <a:r>
            <a:rPr lang="ru-RU" sz="2000" dirty="0"/>
            <a:t>Шведский стол</a:t>
          </a:r>
        </a:p>
      </dgm:t>
    </dgm:pt>
    <dgm:pt modelId="{9DB64C1D-2BF7-4F4D-A921-DCF4E8914D46}" type="parTrans" cxnId="{31FF40B5-2EE2-42C7-B2D4-F20B96A5F99D}">
      <dgm:prSet/>
      <dgm:spPr/>
      <dgm:t>
        <a:bodyPr/>
        <a:lstStyle/>
        <a:p>
          <a:endParaRPr lang="ru-RU"/>
        </a:p>
      </dgm:t>
    </dgm:pt>
    <dgm:pt modelId="{77C8BF37-AACB-46E4-9CDD-251544BEA452}" type="sibTrans" cxnId="{31FF40B5-2EE2-42C7-B2D4-F20B96A5F99D}">
      <dgm:prSet/>
      <dgm:spPr/>
      <dgm:t>
        <a:bodyPr/>
        <a:lstStyle/>
        <a:p>
          <a:endParaRPr lang="ru-RU"/>
        </a:p>
      </dgm:t>
    </dgm:pt>
    <dgm:pt modelId="{A3881E7A-F704-40E3-9715-89D95C2DA7B6}">
      <dgm:prSet phldrT="[Текст]" custT="1"/>
      <dgm:spPr/>
      <dgm:t>
        <a:bodyPr/>
        <a:lstStyle/>
        <a:p>
          <a:r>
            <a:rPr lang="ru-RU" sz="2000" dirty="0"/>
            <a:t>Мармиты, диспенсеры</a:t>
          </a:r>
        </a:p>
      </dgm:t>
    </dgm:pt>
    <dgm:pt modelId="{F8C959EF-B024-4488-9BB7-A39D6DBB8062}" type="parTrans" cxnId="{159EFD85-6555-4B59-95C3-B4FAABF390F6}">
      <dgm:prSet/>
      <dgm:spPr/>
      <dgm:t>
        <a:bodyPr/>
        <a:lstStyle/>
        <a:p>
          <a:endParaRPr lang="ru-RU"/>
        </a:p>
      </dgm:t>
    </dgm:pt>
    <dgm:pt modelId="{969C1CE2-ECEC-49C0-A12F-DD794907410B}" type="sibTrans" cxnId="{159EFD85-6555-4B59-95C3-B4FAABF390F6}">
      <dgm:prSet/>
      <dgm:spPr/>
      <dgm:t>
        <a:bodyPr/>
        <a:lstStyle/>
        <a:p>
          <a:endParaRPr lang="ru-RU"/>
        </a:p>
      </dgm:t>
    </dgm:pt>
    <dgm:pt modelId="{5BEC714C-612A-4C6B-9D97-25F38B705B43}">
      <dgm:prSet phldrT="[Текст]" custT="1"/>
      <dgm:spPr/>
      <dgm:t>
        <a:bodyPr/>
        <a:lstStyle/>
        <a:p>
          <a:r>
            <a:rPr lang="ru-RU" sz="2000" dirty="0"/>
            <a:t>Термоконтейнеры</a:t>
          </a:r>
        </a:p>
      </dgm:t>
    </dgm:pt>
    <dgm:pt modelId="{FC46DDDB-B63D-40D6-B5E0-47F5709F4609}" type="parTrans" cxnId="{43524A52-8EA9-4DBA-9D5F-3B7280C88131}">
      <dgm:prSet/>
      <dgm:spPr/>
      <dgm:t>
        <a:bodyPr/>
        <a:lstStyle/>
        <a:p>
          <a:endParaRPr lang="ru-RU"/>
        </a:p>
      </dgm:t>
    </dgm:pt>
    <dgm:pt modelId="{25632FD5-6DBB-4E11-80A3-29A1E5B6FA91}" type="sibTrans" cxnId="{43524A52-8EA9-4DBA-9D5F-3B7280C88131}">
      <dgm:prSet/>
      <dgm:spPr/>
      <dgm:t>
        <a:bodyPr/>
        <a:lstStyle/>
        <a:p>
          <a:endParaRPr lang="ru-RU"/>
        </a:p>
      </dgm:t>
    </dgm:pt>
    <dgm:pt modelId="{643DAD9A-D92A-4C87-840E-879B85A05FE5}" type="pres">
      <dgm:prSet presAssocID="{507197F0-518E-42B1-9B41-C3F91338B736}" presName="Name0" presStyleCnt="0">
        <dgm:presLayoutVars>
          <dgm:dir/>
          <dgm:animLvl val="lvl"/>
          <dgm:resizeHandles val="exact"/>
        </dgm:presLayoutVars>
      </dgm:prSet>
      <dgm:spPr/>
    </dgm:pt>
    <dgm:pt modelId="{F81544F2-A486-4D06-B2E6-5654F5165511}" type="pres">
      <dgm:prSet presAssocID="{AC8FE4F3-C357-44DA-9E2A-16B0B4E841BB}" presName="linNode" presStyleCnt="0"/>
      <dgm:spPr/>
    </dgm:pt>
    <dgm:pt modelId="{8CB88F9B-E0F5-4167-A82A-D94CC48D1205}" type="pres">
      <dgm:prSet presAssocID="{AC8FE4F3-C357-44DA-9E2A-16B0B4E841BB}" presName="parentText" presStyleLbl="node1" presStyleIdx="0" presStyleCnt="6" custScaleX="113673" custScaleY="786679" custLinFactNeighborX="-66688" custLinFactNeighborY="-80003">
        <dgm:presLayoutVars>
          <dgm:chMax val="1"/>
          <dgm:bulletEnabled val="1"/>
        </dgm:presLayoutVars>
      </dgm:prSet>
      <dgm:spPr/>
    </dgm:pt>
    <dgm:pt modelId="{51A78722-ECA6-41C7-B774-EB58D390C02C}" type="pres">
      <dgm:prSet presAssocID="{EE0268A0-9FBA-4992-9F15-0658CB11846A}" presName="sp" presStyleCnt="0"/>
      <dgm:spPr/>
    </dgm:pt>
    <dgm:pt modelId="{AA503BA8-4F7A-417F-9340-E432BAAF0031}" type="pres">
      <dgm:prSet presAssocID="{CB4C709E-5A9B-4E2A-BA85-9459914BAF92}" presName="linNode" presStyleCnt="0"/>
      <dgm:spPr/>
    </dgm:pt>
    <dgm:pt modelId="{3A18806B-51B8-4E90-8773-7A945A10657E}" type="pres">
      <dgm:prSet presAssocID="{CB4C709E-5A9B-4E2A-BA85-9459914BAF92}" presName="parentText" presStyleLbl="node1" presStyleIdx="1" presStyleCnt="6" custScaleX="118034" custScaleY="753782" custLinFactY="-700000" custLinFactNeighborX="67135" custLinFactNeighborY="-790223">
        <dgm:presLayoutVars>
          <dgm:chMax val="1"/>
          <dgm:bulletEnabled val="1"/>
        </dgm:presLayoutVars>
      </dgm:prSet>
      <dgm:spPr/>
    </dgm:pt>
    <dgm:pt modelId="{2DF5CBC3-A5F1-47C1-BA71-5B5FA06A0736}" type="pres">
      <dgm:prSet presAssocID="{26B22B70-B481-4633-A0AF-C52500F17611}" presName="sp" presStyleCnt="0"/>
      <dgm:spPr/>
    </dgm:pt>
    <dgm:pt modelId="{5FC758C5-E782-4C4A-916C-DF57F7EB8F84}" type="pres">
      <dgm:prSet presAssocID="{36AF1F9F-596C-4A5D-B3BC-73CE7C58D79F}" presName="linNode" presStyleCnt="0"/>
      <dgm:spPr/>
    </dgm:pt>
    <dgm:pt modelId="{8007B2CE-10D5-4CEA-BDF4-1C1232053A00}" type="pres">
      <dgm:prSet presAssocID="{36AF1F9F-596C-4A5D-B3BC-73CE7C58D79F}" presName="parentText" presStyleLbl="node1" presStyleIdx="2" presStyleCnt="6" custScaleX="113812" custScaleY="796324" custLinFactY="-300000" custLinFactNeighborX="-66688" custLinFactNeighborY="-360037">
        <dgm:presLayoutVars>
          <dgm:chMax val="1"/>
          <dgm:bulletEnabled val="1"/>
        </dgm:presLayoutVars>
      </dgm:prSet>
      <dgm:spPr/>
    </dgm:pt>
    <dgm:pt modelId="{5D5BA5C1-84BB-49C9-93A0-BDE35F833154}" type="pres">
      <dgm:prSet presAssocID="{772B8A07-16BA-443D-8162-754C538FB5D3}" presName="sp" presStyleCnt="0"/>
      <dgm:spPr/>
    </dgm:pt>
    <dgm:pt modelId="{323AFBDF-BF76-4A3A-B18B-2162AA0581BC}" type="pres">
      <dgm:prSet presAssocID="{D199567B-664D-4E98-AFBE-15AD48503EB0}" presName="linNode" presStyleCnt="0"/>
      <dgm:spPr/>
    </dgm:pt>
    <dgm:pt modelId="{A3A529D8-CE1A-4B9A-A342-C6CF82DF5C11}" type="pres">
      <dgm:prSet presAssocID="{D199567B-664D-4E98-AFBE-15AD48503EB0}" presName="parentText" presStyleLbl="node1" presStyleIdx="3" presStyleCnt="6" custScaleX="118927" custScaleY="783465" custLinFactY="-700000" custLinFactNeighborX="67069" custLinFactNeighborY="-787466">
        <dgm:presLayoutVars>
          <dgm:chMax val="1"/>
          <dgm:bulletEnabled val="1"/>
        </dgm:presLayoutVars>
      </dgm:prSet>
      <dgm:spPr/>
    </dgm:pt>
    <dgm:pt modelId="{B1F368B8-2E87-4E2F-B8BE-B9D6AEB0BE1B}" type="pres">
      <dgm:prSet presAssocID="{77C8BF37-AACB-46E4-9CDD-251544BEA452}" presName="sp" presStyleCnt="0"/>
      <dgm:spPr/>
    </dgm:pt>
    <dgm:pt modelId="{0095540A-2D92-448C-8561-FAB8A4079AA7}" type="pres">
      <dgm:prSet presAssocID="{A3881E7A-F704-40E3-9715-89D95C2DA7B6}" presName="linNode" presStyleCnt="0"/>
      <dgm:spPr/>
    </dgm:pt>
    <dgm:pt modelId="{913CB444-98AF-4D25-9F80-85EFF2F33CA3}" type="pres">
      <dgm:prSet presAssocID="{A3881E7A-F704-40E3-9715-89D95C2DA7B6}" presName="parentText" presStyleLbl="node1" presStyleIdx="4" presStyleCnt="6" custScaleX="113778" custScaleY="845989" custLinFactY="-631608" custLinFactNeighborX="-66688" custLinFactNeighborY="-700000">
        <dgm:presLayoutVars>
          <dgm:chMax val="1"/>
          <dgm:bulletEnabled val="1"/>
        </dgm:presLayoutVars>
      </dgm:prSet>
      <dgm:spPr/>
    </dgm:pt>
    <dgm:pt modelId="{7DBD239E-36BD-4B71-87E3-FE98E34A3860}" type="pres">
      <dgm:prSet presAssocID="{969C1CE2-ECEC-49C0-A12F-DD794907410B}" presName="sp" presStyleCnt="0"/>
      <dgm:spPr/>
    </dgm:pt>
    <dgm:pt modelId="{BBD2C6CF-11D5-4173-91E6-D83F45653134}" type="pres">
      <dgm:prSet presAssocID="{5BEC714C-612A-4C6B-9D97-25F38B705B43}" presName="linNode" presStyleCnt="0"/>
      <dgm:spPr/>
    </dgm:pt>
    <dgm:pt modelId="{3ED20AFE-27A0-49DC-8EE4-FA887BB74046}" type="pres">
      <dgm:prSet presAssocID="{5BEC714C-612A-4C6B-9D97-25F38B705B43}" presName="parentText" presStyleLbl="node1" presStyleIdx="5" presStyleCnt="6" custScaleX="118062" custScaleY="858300" custLinFactY="-1082597" custLinFactNeighborX="67187" custLinFactNeighborY="-1100000">
        <dgm:presLayoutVars>
          <dgm:chMax val="1"/>
          <dgm:bulletEnabled val="1"/>
        </dgm:presLayoutVars>
      </dgm:prSet>
      <dgm:spPr/>
    </dgm:pt>
  </dgm:ptLst>
  <dgm:cxnLst>
    <dgm:cxn modelId="{A19FBB0A-D022-4191-AB43-39C575A83F77}" srcId="{507197F0-518E-42B1-9B41-C3F91338B736}" destId="{CB4C709E-5A9B-4E2A-BA85-9459914BAF92}" srcOrd="1" destOrd="0" parTransId="{9CCAD15A-D24B-4381-8B3E-BD4D99E5CCB9}" sibTransId="{26B22B70-B481-4633-A0AF-C52500F17611}"/>
    <dgm:cxn modelId="{427DEB12-CFF0-4878-9BCF-C5ACC1709E79}" type="presOf" srcId="{CB4C709E-5A9B-4E2A-BA85-9459914BAF92}" destId="{3A18806B-51B8-4E90-8773-7A945A10657E}" srcOrd="0" destOrd="0" presId="urn:microsoft.com/office/officeart/2005/8/layout/vList5"/>
    <dgm:cxn modelId="{43524A52-8EA9-4DBA-9D5F-3B7280C88131}" srcId="{507197F0-518E-42B1-9B41-C3F91338B736}" destId="{5BEC714C-612A-4C6B-9D97-25F38B705B43}" srcOrd="5" destOrd="0" parTransId="{FC46DDDB-B63D-40D6-B5E0-47F5709F4609}" sibTransId="{25632FD5-6DBB-4E11-80A3-29A1E5B6FA91}"/>
    <dgm:cxn modelId="{4B15D178-60F4-411E-83D2-E6B9BCC767AE}" type="presOf" srcId="{5BEC714C-612A-4C6B-9D97-25F38B705B43}" destId="{3ED20AFE-27A0-49DC-8EE4-FA887BB74046}" srcOrd="0" destOrd="0" presId="urn:microsoft.com/office/officeart/2005/8/layout/vList5"/>
    <dgm:cxn modelId="{3C7EB685-CEC2-4E4B-ACAC-1407354C9A45}" type="presOf" srcId="{A3881E7A-F704-40E3-9715-89D95C2DA7B6}" destId="{913CB444-98AF-4D25-9F80-85EFF2F33CA3}" srcOrd="0" destOrd="0" presId="urn:microsoft.com/office/officeart/2005/8/layout/vList5"/>
    <dgm:cxn modelId="{159EFD85-6555-4B59-95C3-B4FAABF390F6}" srcId="{507197F0-518E-42B1-9B41-C3F91338B736}" destId="{A3881E7A-F704-40E3-9715-89D95C2DA7B6}" srcOrd="4" destOrd="0" parTransId="{F8C959EF-B024-4488-9BB7-A39D6DBB8062}" sibTransId="{969C1CE2-ECEC-49C0-A12F-DD794907410B}"/>
    <dgm:cxn modelId="{C9DBF08E-4714-47D2-A8C3-13DC4D762126}" type="presOf" srcId="{AC8FE4F3-C357-44DA-9E2A-16B0B4E841BB}" destId="{8CB88F9B-E0F5-4167-A82A-D94CC48D1205}" srcOrd="0" destOrd="0" presId="urn:microsoft.com/office/officeart/2005/8/layout/vList5"/>
    <dgm:cxn modelId="{1D966290-71C9-4891-8B4F-B8F925ABC55D}" type="presOf" srcId="{D199567B-664D-4E98-AFBE-15AD48503EB0}" destId="{A3A529D8-CE1A-4B9A-A342-C6CF82DF5C11}" srcOrd="0" destOrd="0" presId="urn:microsoft.com/office/officeart/2005/8/layout/vList5"/>
    <dgm:cxn modelId="{31FF40B5-2EE2-42C7-B2D4-F20B96A5F99D}" srcId="{507197F0-518E-42B1-9B41-C3F91338B736}" destId="{D199567B-664D-4E98-AFBE-15AD48503EB0}" srcOrd="3" destOrd="0" parTransId="{9DB64C1D-2BF7-4F4D-A921-DCF4E8914D46}" sibTransId="{77C8BF37-AACB-46E4-9CDD-251544BEA452}"/>
    <dgm:cxn modelId="{261E44CB-F5E8-4147-B8B5-C6D584E016A7}" type="presOf" srcId="{36AF1F9F-596C-4A5D-B3BC-73CE7C58D79F}" destId="{8007B2CE-10D5-4CEA-BDF4-1C1232053A00}" srcOrd="0" destOrd="0" presId="urn:microsoft.com/office/officeart/2005/8/layout/vList5"/>
    <dgm:cxn modelId="{07296BE7-3B6E-48C2-A31D-59AE74ECD268}" srcId="{507197F0-518E-42B1-9B41-C3F91338B736}" destId="{AC8FE4F3-C357-44DA-9E2A-16B0B4E841BB}" srcOrd="0" destOrd="0" parTransId="{E5D256DE-73B3-457E-BCED-A3314DE612DD}" sibTransId="{EE0268A0-9FBA-4992-9F15-0658CB11846A}"/>
    <dgm:cxn modelId="{A64461EB-2366-4E73-96E7-8D558DCF972C}" srcId="{507197F0-518E-42B1-9B41-C3F91338B736}" destId="{36AF1F9F-596C-4A5D-B3BC-73CE7C58D79F}" srcOrd="2" destOrd="0" parTransId="{47FEB4E9-91AD-4072-B370-3DB4934485FA}" sibTransId="{772B8A07-16BA-443D-8162-754C538FB5D3}"/>
    <dgm:cxn modelId="{7143ACFB-4CD7-4108-96F3-8A3D4E393473}" type="presOf" srcId="{507197F0-518E-42B1-9B41-C3F91338B736}" destId="{643DAD9A-D92A-4C87-840E-879B85A05FE5}" srcOrd="0" destOrd="0" presId="urn:microsoft.com/office/officeart/2005/8/layout/vList5"/>
    <dgm:cxn modelId="{C54E5CAF-B4BE-4CFD-B6E4-B2B69B2B3800}" type="presParOf" srcId="{643DAD9A-D92A-4C87-840E-879B85A05FE5}" destId="{F81544F2-A486-4D06-B2E6-5654F5165511}" srcOrd="0" destOrd="0" presId="urn:microsoft.com/office/officeart/2005/8/layout/vList5"/>
    <dgm:cxn modelId="{7582174F-CB16-424D-B3C3-BC81D7B895AC}" type="presParOf" srcId="{F81544F2-A486-4D06-B2E6-5654F5165511}" destId="{8CB88F9B-E0F5-4167-A82A-D94CC48D1205}" srcOrd="0" destOrd="0" presId="urn:microsoft.com/office/officeart/2005/8/layout/vList5"/>
    <dgm:cxn modelId="{19D504ED-592C-482A-9F07-C7A3B6AB0D92}" type="presParOf" srcId="{643DAD9A-D92A-4C87-840E-879B85A05FE5}" destId="{51A78722-ECA6-41C7-B774-EB58D390C02C}" srcOrd="1" destOrd="0" presId="urn:microsoft.com/office/officeart/2005/8/layout/vList5"/>
    <dgm:cxn modelId="{6AA99CB9-9451-4846-ABD0-5C57CD69B69C}" type="presParOf" srcId="{643DAD9A-D92A-4C87-840E-879B85A05FE5}" destId="{AA503BA8-4F7A-417F-9340-E432BAAF0031}" srcOrd="2" destOrd="0" presId="urn:microsoft.com/office/officeart/2005/8/layout/vList5"/>
    <dgm:cxn modelId="{4330FD98-5789-4BAA-A357-6B094015611E}" type="presParOf" srcId="{AA503BA8-4F7A-417F-9340-E432BAAF0031}" destId="{3A18806B-51B8-4E90-8773-7A945A10657E}" srcOrd="0" destOrd="0" presId="urn:microsoft.com/office/officeart/2005/8/layout/vList5"/>
    <dgm:cxn modelId="{D2A7C26B-B943-4DB2-AE0F-2224ECD217F3}" type="presParOf" srcId="{643DAD9A-D92A-4C87-840E-879B85A05FE5}" destId="{2DF5CBC3-A5F1-47C1-BA71-5B5FA06A0736}" srcOrd="3" destOrd="0" presId="urn:microsoft.com/office/officeart/2005/8/layout/vList5"/>
    <dgm:cxn modelId="{56DBC94A-FFD7-4049-BA2A-8FDB211740D3}" type="presParOf" srcId="{643DAD9A-D92A-4C87-840E-879B85A05FE5}" destId="{5FC758C5-E782-4C4A-916C-DF57F7EB8F84}" srcOrd="4" destOrd="0" presId="urn:microsoft.com/office/officeart/2005/8/layout/vList5"/>
    <dgm:cxn modelId="{6291ECF7-875A-446F-AECA-F872E2E796D5}" type="presParOf" srcId="{5FC758C5-E782-4C4A-916C-DF57F7EB8F84}" destId="{8007B2CE-10D5-4CEA-BDF4-1C1232053A00}" srcOrd="0" destOrd="0" presId="urn:microsoft.com/office/officeart/2005/8/layout/vList5"/>
    <dgm:cxn modelId="{8BFCF70D-92DF-49C5-8CD4-E4A5B2282E49}" type="presParOf" srcId="{643DAD9A-D92A-4C87-840E-879B85A05FE5}" destId="{5D5BA5C1-84BB-49C9-93A0-BDE35F833154}" srcOrd="5" destOrd="0" presId="urn:microsoft.com/office/officeart/2005/8/layout/vList5"/>
    <dgm:cxn modelId="{AD0C7988-BA40-4703-8061-64CE3F098291}" type="presParOf" srcId="{643DAD9A-D92A-4C87-840E-879B85A05FE5}" destId="{323AFBDF-BF76-4A3A-B18B-2162AA0581BC}" srcOrd="6" destOrd="0" presId="urn:microsoft.com/office/officeart/2005/8/layout/vList5"/>
    <dgm:cxn modelId="{0B060C14-BB3A-4344-8206-C2CCFB078B16}" type="presParOf" srcId="{323AFBDF-BF76-4A3A-B18B-2162AA0581BC}" destId="{A3A529D8-CE1A-4B9A-A342-C6CF82DF5C11}" srcOrd="0" destOrd="0" presId="urn:microsoft.com/office/officeart/2005/8/layout/vList5"/>
    <dgm:cxn modelId="{5E30B078-1100-4A35-8A8B-277DE9FC6D1C}" type="presParOf" srcId="{643DAD9A-D92A-4C87-840E-879B85A05FE5}" destId="{B1F368B8-2E87-4E2F-B8BE-B9D6AEB0BE1B}" srcOrd="7" destOrd="0" presId="urn:microsoft.com/office/officeart/2005/8/layout/vList5"/>
    <dgm:cxn modelId="{185F9CCE-6A07-4054-B0E0-B760145B6D4B}" type="presParOf" srcId="{643DAD9A-D92A-4C87-840E-879B85A05FE5}" destId="{0095540A-2D92-448C-8561-FAB8A4079AA7}" srcOrd="8" destOrd="0" presId="urn:microsoft.com/office/officeart/2005/8/layout/vList5"/>
    <dgm:cxn modelId="{76B2A91A-568F-4777-8AFB-81FA8C06D4CD}" type="presParOf" srcId="{0095540A-2D92-448C-8561-FAB8A4079AA7}" destId="{913CB444-98AF-4D25-9F80-85EFF2F33CA3}" srcOrd="0" destOrd="0" presId="urn:microsoft.com/office/officeart/2005/8/layout/vList5"/>
    <dgm:cxn modelId="{DFED9177-CCCA-46F8-BC74-EA9CB8DB3BE2}" type="presParOf" srcId="{643DAD9A-D92A-4C87-840E-879B85A05FE5}" destId="{7DBD239E-36BD-4B71-87E3-FE98E34A3860}" srcOrd="9" destOrd="0" presId="urn:microsoft.com/office/officeart/2005/8/layout/vList5"/>
    <dgm:cxn modelId="{80A3E9E2-DC04-4B3F-BC8D-CB9203545371}" type="presParOf" srcId="{643DAD9A-D92A-4C87-840E-879B85A05FE5}" destId="{BBD2C6CF-11D5-4173-91E6-D83F45653134}" srcOrd="10" destOrd="0" presId="urn:microsoft.com/office/officeart/2005/8/layout/vList5"/>
    <dgm:cxn modelId="{BE6EB23D-D159-41E9-905A-ED47A8AE2790}" type="presParOf" srcId="{BBD2C6CF-11D5-4173-91E6-D83F45653134}" destId="{3ED20AFE-27A0-49DC-8EE4-FA887BB74046}"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C91B53-DE5D-4136-9A57-BCDF8157443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ru-RU"/>
        </a:p>
      </dgm:t>
    </dgm:pt>
    <dgm:pt modelId="{B2709A8F-4EA3-4231-B544-7D30BF75581B}">
      <dgm:prSet phldrT="[Текст]"/>
      <dgm:spPr/>
      <dgm:t>
        <a:bodyPr/>
        <a:lstStyle/>
        <a:p>
          <a:r>
            <a:rPr lang="ru-RU" b="1" i="1" dirty="0"/>
            <a:t>Кухонный инвентарь</a:t>
          </a:r>
          <a:endParaRPr lang="ru-RU" dirty="0"/>
        </a:p>
      </dgm:t>
    </dgm:pt>
    <dgm:pt modelId="{DA487A42-67F3-44E9-9EC4-DB0DE10A0BA7}" type="parTrans" cxnId="{BC37B1E2-D0A0-4A73-8A96-F22675B6839F}">
      <dgm:prSet/>
      <dgm:spPr/>
      <dgm:t>
        <a:bodyPr/>
        <a:lstStyle/>
        <a:p>
          <a:endParaRPr lang="ru-RU"/>
        </a:p>
      </dgm:t>
    </dgm:pt>
    <dgm:pt modelId="{5E491C46-3618-4CDD-A54D-502A60258683}" type="sibTrans" cxnId="{BC37B1E2-D0A0-4A73-8A96-F22675B6839F}">
      <dgm:prSet/>
      <dgm:spPr/>
      <dgm:t>
        <a:bodyPr/>
        <a:lstStyle/>
        <a:p>
          <a:endParaRPr lang="ru-RU"/>
        </a:p>
      </dgm:t>
    </dgm:pt>
    <dgm:pt modelId="{A5395CA9-C1EE-43FA-9BCA-B23AC4E5BAA1}">
      <dgm:prSet phldrT="[Текст]"/>
      <dgm:spPr/>
      <dgm:t>
        <a:bodyPr/>
        <a:lstStyle/>
        <a:p>
          <a:r>
            <a:rPr lang="ru-RU" b="1" i="1"/>
            <a:t>Разделочные доски</a:t>
          </a:r>
          <a:endParaRPr lang="ru-RU" dirty="0"/>
        </a:p>
      </dgm:t>
    </dgm:pt>
    <dgm:pt modelId="{B872834B-21EC-4B84-B308-7492144993A2}" type="parTrans" cxnId="{3042690C-8904-4861-8496-E42CCE1B0663}">
      <dgm:prSet/>
      <dgm:spPr/>
      <dgm:t>
        <a:bodyPr/>
        <a:lstStyle/>
        <a:p>
          <a:endParaRPr lang="ru-RU"/>
        </a:p>
      </dgm:t>
    </dgm:pt>
    <dgm:pt modelId="{D2AB22E9-59A7-4293-A93F-190A0CCEC86E}" type="sibTrans" cxnId="{3042690C-8904-4861-8496-E42CCE1B0663}">
      <dgm:prSet/>
      <dgm:spPr/>
      <dgm:t>
        <a:bodyPr/>
        <a:lstStyle/>
        <a:p>
          <a:endParaRPr lang="ru-RU"/>
        </a:p>
      </dgm:t>
    </dgm:pt>
    <dgm:pt modelId="{97A37FD2-77DF-405C-A049-DE349A9BD454}">
      <dgm:prSet phldrT="[Текст]"/>
      <dgm:spPr/>
      <dgm:t>
        <a:bodyPr/>
        <a:lstStyle/>
        <a:p>
          <a:r>
            <a:rPr lang="ru-RU" b="1" i="1"/>
            <a:t>Инвентарь для пиццерий и кондитерских</a:t>
          </a:r>
          <a:endParaRPr lang="ru-RU" dirty="0"/>
        </a:p>
      </dgm:t>
    </dgm:pt>
    <dgm:pt modelId="{A108B14D-8C4D-4EF5-B226-92BA89417785}" type="parTrans" cxnId="{42841400-5A36-434E-A5ED-4EE098ABD9B0}">
      <dgm:prSet/>
      <dgm:spPr/>
      <dgm:t>
        <a:bodyPr/>
        <a:lstStyle/>
        <a:p>
          <a:endParaRPr lang="ru-RU"/>
        </a:p>
      </dgm:t>
    </dgm:pt>
    <dgm:pt modelId="{49DE9F78-76CF-4CE4-B32E-18E8DC7A684C}" type="sibTrans" cxnId="{42841400-5A36-434E-A5ED-4EE098ABD9B0}">
      <dgm:prSet/>
      <dgm:spPr/>
      <dgm:t>
        <a:bodyPr/>
        <a:lstStyle/>
        <a:p>
          <a:endParaRPr lang="ru-RU"/>
        </a:p>
      </dgm:t>
    </dgm:pt>
    <dgm:pt modelId="{63DC6D5E-D8FC-490D-BAD2-85659223FD55}">
      <dgm:prSet/>
      <dgm:spPr/>
      <dgm:t>
        <a:bodyPr/>
        <a:lstStyle/>
        <a:p>
          <a:r>
            <a:rPr lang="ru-RU" b="1" i="1"/>
            <a:t>Барный инвентарь</a:t>
          </a:r>
          <a:endParaRPr lang="ru-RU" dirty="0"/>
        </a:p>
      </dgm:t>
    </dgm:pt>
    <dgm:pt modelId="{1165CDF7-DE5D-4D75-AEDE-A8A730C83976}" type="parTrans" cxnId="{5ABADC2F-30D7-450D-AD3B-CF5702E67731}">
      <dgm:prSet/>
      <dgm:spPr/>
      <dgm:t>
        <a:bodyPr/>
        <a:lstStyle/>
        <a:p>
          <a:endParaRPr lang="ru-RU"/>
        </a:p>
      </dgm:t>
    </dgm:pt>
    <dgm:pt modelId="{6F461BB8-E5F4-4275-8277-ECEA242EF1B5}" type="sibTrans" cxnId="{5ABADC2F-30D7-450D-AD3B-CF5702E67731}">
      <dgm:prSet/>
      <dgm:spPr/>
      <dgm:t>
        <a:bodyPr/>
        <a:lstStyle/>
        <a:p>
          <a:endParaRPr lang="ru-RU"/>
        </a:p>
      </dgm:t>
    </dgm:pt>
    <dgm:pt modelId="{088753C2-FD30-4FF0-8A69-F60FF04A95C1}" type="pres">
      <dgm:prSet presAssocID="{A2C91B53-DE5D-4136-9A57-BCDF81574432}" presName="linear" presStyleCnt="0">
        <dgm:presLayoutVars>
          <dgm:animLvl val="lvl"/>
          <dgm:resizeHandles val="exact"/>
        </dgm:presLayoutVars>
      </dgm:prSet>
      <dgm:spPr/>
    </dgm:pt>
    <dgm:pt modelId="{A2DC1C86-F100-40B9-ABD9-2BDF5A56BA62}" type="pres">
      <dgm:prSet presAssocID="{B2709A8F-4EA3-4231-B544-7D30BF75581B}" presName="parentText" presStyleLbl="node1" presStyleIdx="0" presStyleCnt="4">
        <dgm:presLayoutVars>
          <dgm:chMax val="0"/>
          <dgm:bulletEnabled val="1"/>
        </dgm:presLayoutVars>
      </dgm:prSet>
      <dgm:spPr/>
    </dgm:pt>
    <dgm:pt modelId="{653D34A4-16E0-4D4C-A9DD-6F3B0BA1E253}" type="pres">
      <dgm:prSet presAssocID="{5E491C46-3618-4CDD-A54D-502A60258683}" presName="spacer" presStyleCnt="0"/>
      <dgm:spPr/>
    </dgm:pt>
    <dgm:pt modelId="{E843AC7B-9376-4466-B816-3CD8242F7372}" type="pres">
      <dgm:prSet presAssocID="{A5395CA9-C1EE-43FA-9BCA-B23AC4E5BAA1}" presName="parentText" presStyleLbl="node1" presStyleIdx="1" presStyleCnt="4">
        <dgm:presLayoutVars>
          <dgm:chMax val="0"/>
          <dgm:bulletEnabled val="1"/>
        </dgm:presLayoutVars>
      </dgm:prSet>
      <dgm:spPr/>
    </dgm:pt>
    <dgm:pt modelId="{A8535DBC-3CAE-4D9E-8347-47AA239CFBBE}" type="pres">
      <dgm:prSet presAssocID="{D2AB22E9-59A7-4293-A93F-190A0CCEC86E}" presName="spacer" presStyleCnt="0"/>
      <dgm:spPr/>
    </dgm:pt>
    <dgm:pt modelId="{9B1B7130-D1D4-4282-860A-7CBE06EED2F0}" type="pres">
      <dgm:prSet presAssocID="{97A37FD2-77DF-405C-A049-DE349A9BD454}" presName="parentText" presStyleLbl="node1" presStyleIdx="2" presStyleCnt="4">
        <dgm:presLayoutVars>
          <dgm:chMax val="0"/>
          <dgm:bulletEnabled val="1"/>
        </dgm:presLayoutVars>
      </dgm:prSet>
      <dgm:spPr/>
    </dgm:pt>
    <dgm:pt modelId="{4C891D24-84FA-4184-9C9D-9CE769D2DB59}" type="pres">
      <dgm:prSet presAssocID="{49DE9F78-76CF-4CE4-B32E-18E8DC7A684C}" presName="spacer" presStyleCnt="0"/>
      <dgm:spPr/>
    </dgm:pt>
    <dgm:pt modelId="{A95D7FB0-F900-4F45-96F2-896CE4153C7E}" type="pres">
      <dgm:prSet presAssocID="{63DC6D5E-D8FC-490D-BAD2-85659223FD55}" presName="parentText" presStyleLbl="node1" presStyleIdx="3" presStyleCnt="4">
        <dgm:presLayoutVars>
          <dgm:chMax val="0"/>
          <dgm:bulletEnabled val="1"/>
        </dgm:presLayoutVars>
      </dgm:prSet>
      <dgm:spPr/>
    </dgm:pt>
  </dgm:ptLst>
  <dgm:cxnLst>
    <dgm:cxn modelId="{42841400-5A36-434E-A5ED-4EE098ABD9B0}" srcId="{A2C91B53-DE5D-4136-9A57-BCDF81574432}" destId="{97A37FD2-77DF-405C-A049-DE349A9BD454}" srcOrd="2" destOrd="0" parTransId="{A108B14D-8C4D-4EF5-B226-92BA89417785}" sibTransId="{49DE9F78-76CF-4CE4-B32E-18E8DC7A684C}"/>
    <dgm:cxn modelId="{3042690C-8904-4861-8496-E42CCE1B0663}" srcId="{A2C91B53-DE5D-4136-9A57-BCDF81574432}" destId="{A5395CA9-C1EE-43FA-9BCA-B23AC4E5BAA1}" srcOrd="1" destOrd="0" parTransId="{B872834B-21EC-4B84-B308-7492144993A2}" sibTransId="{D2AB22E9-59A7-4293-A93F-190A0CCEC86E}"/>
    <dgm:cxn modelId="{5ABADC2F-30D7-450D-AD3B-CF5702E67731}" srcId="{A2C91B53-DE5D-4136-9A57-BCDF81574432}" destId="{63DC6D5E-D8FC-490D-BAD2-85659223FD55}" srcOrd="3" destOrd="0" parTransId="{1165CDF7-DE5D-4D75-AEDE-A8A730C83976}" sibTransId="{6F461BB8-E5F4-4275-8277-ECEA242EF1B5}"/>
    <dgm:cxn modelId="{89987649-43F4-4F97-A6E5-C22B0D284577}" type="presOf" srcId="{B2709A8F-4EA3-4231-B544-7D30BF75581B}" destId="{A2DC1C86-F100-40B9-ABD9-2BDF5A56BA62}" srcOrd="0" destOrd="0" presId="urn:microsoft.com/office/officeart/2005/8/layout/vList2"/>
    <dgm:cxn modelId="{10C52A78-5614-4990-B121-DA8ADB639C6E}" type="presOf" srcId="{A2C91B53-DE5D-4136-9A57-BCDF81574432}" destId="{088753C2-FD30-4FF0-8A69-F60FF04A95C1}" srcOrd="0" destOrd="0" presId="urn:microsoft.com/office/officeart/2005/8/layout/vList2"/>
    <dgm:cxn modelId="{958DC19C-9A31-4568-94A8-67832E1AA4E4}" type="presOf" srcId="{63DC6D5E-D8FC-490D-BAD2-85659223FD55}" destId="{A95D7FB0-F900-4F45-96F2-896CE4153C7E}" srcOrd="0" destOrd="0" presId="urn:microsoft.com/office/officeart/2005/8/layout/vList2"/>
    <dgm:cxn modelId="{282077AB-CE20-4ABF-836B-DDEC749C241A}" type="presOf" srcId="{A5395CA9-C1EE-43FA-9BCA-B23AC4E5BAA1}" destId="{E843AC7B-9376-4466-B816-3CD8242F7372}" srcOrd="0" destOrd="0" presId="urn:microsoft.com/office/officeart/2005/8/layout/vList2"/>
    <dgm:cxn modelId="{9175C3BE-945E-42F5-89C9-1918E4C5A45A}" type="presOf" srcId="{97A37FD2-77DF-405C-A049-DE349A9BD454}" destId="{9B1B7130-D1D4-4282-860A-7CBE06EED2F0}" srcOrd="0" destOrd="0" presId="urn:microsoft.com/office/officeart/2005/8/layout/vList2"/>
    <dgm:cxn modelId="{BC37B1E2-D0A0-4A73-8A96-F22675B6839F}" srcId="{A2C91B53-DE5D-4136-9A57-BCDF81574432}" destId="{B2709A8F-4EA3-4231-B544-7D30BF75581B}" srcOrd="0" destOrd="0" parTransId="{DA487A42-67F3-44E9-9EC4-DB0DE10A0BA7}" sibTransId="{5E491C46-3618-4CDD-A54D-502A60258683}"/>
    <dgm:cxn modelId="{EB241351-3C96-4CE5-9CF3-C5B48401B6CC}" type="presParOf" srcId="{088753C2-FD30-4FF0-8A69-F60FF04A95C1}" destId="{A2DC1C86-F100-40B9-ABD9-2BDF5A56BA62}" srcOrd="0" destOrd="0" presId="urn:microsoft.com/office/officeart/2005/8/layout/vList2"/>
    <dgm:cxn modelId="{D86AAB8D-BCD4-43C0-8838-DF671F2FFD64}" type="presParOf" srcId="{088753C2-FD30-4FF0-8A69-F60FF04A95C1}" destId="{653D34A4-16E0-4D4C-A9DD-6F3B0BA1E253}" srcOrd="1" destOrd="0" presId="urn:microsoft.com/office/officeart/2005/8/layout/vList2"/>
    <dgm:cxn modelId="{62D6AC02-6D05-4D26-B985-D6025E594E32}" type="presParOf" srcId="{088753C2-FD30-4FF0-8A69-F60FF04A95C1}" destId="{E843AC7B-9376-4466-B816-3CD8242F7372}" srcOrd="2" destOrd="0" presId="urn:microsoft.com/office/officeart/2005/8/layout/vList2"/>
    <dgm:cxn modelId="{14B94E70-7801-4607-BA05-9A00E1D621B4}" type="presParOf" srcId="{088753C2-FD30-4FF0-8A69-F60FF04A95C1}" destId="{A8535DBC-3CAE-4D9E-8347-47AA239CFBBE}" srcOrd="3" destOrd="0" presId="urn:microsoft.com/office/officeart/2005/8/layout/vList2"/>
    <dgm:cxn modelId="{303B4011-DF61-40B8-801F-F157BBEE9847}" type="presParOf" srcId="{088753C2-FD30-4FF0-8A69-F60FF04A95C1}" destId="{9B1B7130-D1D4-4282-860A-7CBE06EED2F0}" srcOrd="4" destOrd="0" presId="urn:microsoft.com/office/officeart/2005/8/layout/vList2"/>
    <dgm:cxn modelId="{A2938835-C189-48F3-A496-41BA93E7B7EB}" type="presParOf" srcId="{088753C2-FD30-4FF0-8A69-F60FF04A95C1}" destId="{4C891D24-84FA-4184-9C9D-9CE769D2DB59}" srcOrd="5" destOrd="0" presId="urn:microsoft.com/office/officeart/2005/8/layout/vList2"/>
    <dgm:cxn modelId="{FCAB65E9-8798-4097-8F7F-D12FFDD59695}" type="presParOf" srcId="{088753C2-FD30-4FF0-8A69-F60FF04A95C1}" destId="{A95D7FB0-F900-4F45-96F2-896CE4153C7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A87975-A2CD-492E-992B-65EDDDF0E8C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ru-RU"/>
        </a:p>
      </dgm:t>
    </dgm:pt>
    <dgm:pt modelId="{641ADE37-F505-4F08-8BCC-EAB08C653C64}">
      <dgm:prSet phldrT="[Текст]" custT="1"/>
      <dgm:spPr/>
      <dgm:t>
        <a:bodyPr/>
        <a:lstStyle/>
        <a:p>
          <a:r>
            <a:rPr lang="ru-RU" sz="1800" b="1" i="0" dirty="0"/>
            <a:t>Мармиты для первых блюд</a:t>
          </a:r>
          <a:endParaRPr lang="ru-RU" sz="1800" i="0" dirty="0"/>
        </a:p>
      </dgm:t>
    </dgm:pt>
    <dgm:pt modelId="{58783554-486D-47F6-90A3-6DA46C460A83}" type="parTrans" cxnId="{FA074984-F160-44F6-A29A-E033B2790393}">
      <dgm:prSet/>
      <dgm:spPr/>
      <dgm:t>
        <a:bodyPr/>
        <a:lstStyle/>
        <a:p>
          <a:endParaRPr lang="ru-RU" sz="2000" i="0"/>
        </a:p>
      </dgm:t>
    </dgm:pt>
    <dgm:pt modelId="{A1ECE10C-B8AE-4F00-84D3-F42D7855F938}" type="sibTrans" cxnId="{FA074984-F160-44F6-A29A-E033B2790393}">
      <dgm:prSet/>
      <dgm:spPr/>
      <dgm:t>
        <a:bodyPr/>
        <a:lstStyle/>
        <a:p>
          <a:endParaRPr lang="ru-RU" sz="2000" i="0"/>
        </a:p>
      </dgm:t>
    </dgm:pt>
    <dgm:pt modelId="{C02D9092-137D-4C1A-B6A9-8F810BA1F471}">
      <dgm:prSet phldrT="[Текст]" custT="1"/>
      <dgm:spPr/>
      <dgm:t>
        <a:bodyPr/>
        <a:lstStyle/>
        <a:p>
          <a:r>
            <a:rPr lang="ru-RU" sz="1800" b="1" i="0" dirty="0"/>
            <a:t>Мармиты для вторых блюд</a:t>
          </a:r>
          <a:endParaRPr lang="ru-RU" sz="1800" i="0" dirty="0"/>
        </a:p>
      </dgm:t>
    </dgm:pt>
    <dgm:pt modelId="{01FC12C7-E79F-4C8D-9723-E3B7A2186B59}" type="parTrans" cxnId="{4C916A16-E33F-46A6-AE0B-90EFA94D1BB8}">
      <dgm:prSet/>
      <dgm:spPr/>
      <dgm:t>
        <a:bodyPr/>
        <a:lstStyle/>
        <a:p>
          <a:endParaRPr lang="ru-RU" sz="2000" i="0"/>
        </a:p>
      </dgm:t>
    </dgm:pt>
    <dgm:pt modelId="{AE55EF02-A5E7-40F7-BFD8-8A98A76C6416}" type="sibTrans" cxnId="{4C916A16-E33F-46A6-AE0B-90EFA94D1BB8}">
      <dgm:prSet/>
      <dgm:spPr/>
      <dgm:t>
        <a:bodyPr/>
        <a:lstStyle/>
        <a:p>
          <a:endParaRPr lang="ru-RU" sz="2000" i="0"/>
        </a:p>
      </dgm:t>
    </dgm:pt>
    <dgm:pt modelId="{E9A869BB-D2EF-4DFB-9ED4-26E9BB6B68CF}">
      <dgm:prSet phldrT="[Текст]" custT="1"/>
      <dgm:spPr/>
      <dgm:t>
        <a:bodyPr/>
        <a:lstStyle/>
        <a:p>
          <a:r>
            <a:rPr lang="ru-RU" sz="1800" b="1" i="0"/>
            <a:t>Мармиты индукционные</a:t>
          </a:r>
          <a:endParaRPr lang="ru-RU" sz="1800" i="0" dirty="0"/>
        </a:p>
      </dgm:t>
    </dgm:pt>
    <dgm:pt modelId="{40555FC0-9429-4FDE-910F-70534916CB52}" type="parTrans" cxnId="{2D016137-C06C-4FBA-85E8-621906A41E85}">
      <dgm:prSet/>
      <dgm:spPr/>
      <dgm:t>
        <a:bodyPr/>
        <a:lstStyle/>
        <a:p>
          <a:endParaRPr lang="ru-RU" sz="2000" i="0"/>
        </a:p>
      </dgm:t>
    </dgm:pt>
    <dgm:pt modelId="{DFB27D52-05E9-4517-9CEA-FFF1F71D57DD}" type="sibTrans" cxnId="{2D016137-C06C-4FBA-85E8-621906A41E85}">
      <dgm:prSet/>
      <dgm:spPr/>
      <dgm:t>
        <a:bodyPr/>
        <a:lstStyle/>
        <a:p>
          <a:endParaRPr lang="ru-RU" sz="2000" i="0"/>
        </a:p>
      </dgm:t>
    </dgm:pt>
    <dgm:pt modelId="{4FF7E3BD-6B8B-4821-8FE8-66AF39BCC250}" type="pres">
      <dgm:prSet presAssocID="{3FA87975-A2CD-492E-992B-65EDDDF0E8C5}" presName="linear" presStyleCnt="0">
        <dgm:presLayoutVars>
          <dgm:animLvl val="lvl"/>
          <dgm:resizeHandles val="exact"/>
        </dgm:presLayoutVars>
      </dgm:prSet>
      <dgm:spPr/>
    </dgm:pt>
    <dgm:pt modelId="{37D5B39D-4E0B-484A-A362-9AA10638175A}" type="pres">
      <dgm:prSet presAssocID="{641ADE37-F505-4F08-8BCC-EAB08C653C64}" presName="parentText" presStyleLbl="node1" presStyleIdx="0" presStyleCnt="3">
        <dgm:presLayoutVars>
          <dgm:chMax val="0"/>
          <dgm:bulletEnabled val="1"/>
        </dgm:presLayoutVars>
      </dgm:prSet>
      <dgm:spPr/>
    </dgm:pt>
    <dgm:pt modelId="{F1624F33-40F8-43F7-B548-04F4015EBB2B}" type="pres">
      <dgm:prSet presAssocID="{A1ECE10C-B8AE-4F00-84D3-F42D7855F938}" presName="spacer" presStyleCnt="0"/>
      <dgm:spPr/>
    </dgm:pt>
    <dgm:pt modelId="{46504EB2-78F4-467F-BD59-5D83E3B0E57A}" type="pres">
      <dgm:prSet presAssocID="{C02D9092-137D-4C1A-B6A9-8F810BA1F471}" presName="parentText" presStyleLbl="node1" presStyleIdx="1" presStyleCnt="3">
        <dgm:presLayoutVars>
          <dgm:chMax val="0"/>
          <dgm:bulletEnabled val="1"/>
        </dgm:presLayoutVars>
      </dgm:prSet>
      <dgm:spPr/>
    </dgm:pt>
    <dgm:pt modelId="{58E0ADB5-7AD4-401F-9D2D-14A47693777B}" type="pres">
      <dgm:prSet presAssocID="{AE55EF02-A5E7-40F7-BFD8-8A98A76C6416}" presName="spacer" presStyleCnt="0"/>
      <dgm:spPr/>
    </dgm:pt>
    <dgm:pt modelId="{54771E9E-B7FF-4BCD-97FB-BB1BCF382A95}" type="pres">
      <dgm:prSet presAssocID="{E9A869BB-D2EF-4DFB-9ED4-26E9BB6B68CF}" presName="parentText" presStyleLbl="node1" presStyleIdx="2" presStyleCnt="3">
        <dgm:presLayoutVars>
          <dgm:chMax val="0"/>
          <dgm:bulletEnabled val="1"/>
        </dgm:presLayoutVars>
      </dgm:prSet>
      <dgm:spPr/>
    </dgm:pt>
  </dgm:ptLst>
  <dgm:cxnLst>
    <dgm:cxn modelId="{0AD6C012-4B83-4A33-AC66-9AE10E82385A}" type="presOf" srcId="{3FA87975-A2CD-492E-992B-65EDDDF0E8C5}" destId="{4FF7E3BD-6B8B-4821-8FE8-66AF39BCC250}" srcOrd="0" destOrd="0" presId="urn:microsoft.com/office/officeart/2005/8/layout/vList2"/>
    <dgm:cxn modelId="{AA4CF815-53F1-4B14-B804-8BFC27C4D36D}" type="presOf" srcId="{641ADE37-F505-4F08-8BCC-EAB08C653C64}" destId="{37D5B39D-4E0B-484A-A362-9AA10638175A}" srcOrd="0" destOrd="0" presId="urn:microsoft.com/office/officeart/2005/8/layout/vList2"/>
    <dgm:cxn modelId="{4C916A16-E33F-46A6-AE0B-90EFA94D1BB8}" srcId="{3FA87975-A2CD-492E-992B-65EDDDF0E8C5}" destId="{C02D9092-137D-4C1A-B6A9-8F810BA1F471}" srcOrd="1" destOrd="0" parTransId="{01FC12C7-E79F-4C8D-9723-E3B7A2186B59}" sibTransId="{AE55EF02-A5E7-40F7-BFD8-8A98A76C6416}"/>
    <dgm:cxn modelId="{2D016137-C06C-4FBA-85E8-621906A41E85}" srcId="{3FA87975-A2CD-492E-992B-65EDDDF0E8C5}" destId="{E9A869BB-D2EF-4DFB-9ED4-26E9BB6B68CF}" srcOrd="2" destOrd="0" parTransId="{40555FC0-9429-4FDE-910F-70534916CB52}" sibTransId="{DFB27D52-05E9-4517-9CEA-FFF1F71D57DD}"/>
    <dgm:cxn modelId="{FA074984-F160-44F6-A29A-E033B2790393}" srcId="{3FA87975-A2CD-492E-992B-65EDDDF0E8C5}" destId="{641ADE37-F505-4F08-8BCC-EAB08C653C64}" srcOrd="0" destOrd="0" parTransId="{58783554-486D-47F6-90A3-6DA46C460A83}" sibTransId="{A1ECE10C-B8AE-4F00-84D3-F42D7855F938}"/>
    <dgm:cxn modelId="{A7F486B7-439A-4F5C-883D-89F61D7FD070}" type="presOf" srcId="{C02D9092-137D-4C1A-B6A9-8F810BA1F471}" destId="{46504EB2-78F4-467F-BD59-5D83E3B0E57A}" srcOrd="0" destOrd="0" presId="urn:microsoft.com/office/officeart/2005/8/layout/vList2"/>
    <dgm:cxn modelId="{30B4B9E7-3269-4827-B184-F46C383635CB}" type="presOf" srcId="{E9A869BB-D2EF-4DFB-9ED4-26E9BB6B68CF}" destId="{54771E9E-B7FF-4BCD-97FB-BB1BCF382A95}" srcOrd="0" destOrd="0" presId="urn:microsoft.com/office/officeart/2005/8/layout/vList2"/>
    <dgm:cxn modelId="{401F2C96-08CB-40DD-BB71-FF2941643A89}" type="presParOf" srcId="{4FF7E3BD-6B8B-4821-8FE8-66AF39BCC250}" destId="{37D5B39D-4E0B-484A-A362-9AA10638175A}" srcOrd="0" destOrd="0" presId="urn:microsoft.com/office/officeart/2005/8/layout/vList2"/>
    <dgm:cxn modelId="{46CA8337-0F9A-4B84-AA0B-2FC8E7B21008}" type="presParOf" srcId="{4FF7E3BD-6B8B-4821-8FE8-66AF39BCC250}" destId="{F1624F33-40F8-43F7-B548-04F4015EBB2B}" srcOrd="1" destOrd="0" presId="urn:microsoft.com/office/officeart/2005/8/layout/vList2"/>
    <dgm:cxn modelId="{3884EBF8-D875-4418-96A4-B09CD1786878}" type="presParOf" srcId="{4FF7E3BD-6B8B-4821-8FE8-66AF39BCC250}" destId="{46504EB2-78F4-467F-BD59-5D83E3B0E57A}" srcOrd="2" destOrd="0" presId="urn:microsoft.com/office/officeart/2005/8/layout/vList2"/>
    <dgm:cxn modelId="{8CC3B7FB-9CDC-4FCD-91C9-B0DC5FEBB766}" type="presParOf" srcId="{4FF7E3BD-6B8B-4821-8FE8-66AF39BCC250}" destId="{58E0ADB5-7AD4-401F-9D2D-14A47693777B}" srcOrd="3" destOrd="0" presId="urn:microsoft.com/office/officeart/2005/8/layout/vList2"/>
    <dgm:cxn modelId="{5060A846-DFEE-4E3D-96B5-C57FDCEDFF53}" type="presParOf" srcId="{4FF7E3BD-6B8B-4821-8FE8-66AF39BCC250}" destId="{54771E9E-B7FF-4BCD-97FB-BB1BCF382A9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48A21-84B5-40C9-869F-8426F99FCC01}">
      <dsp:nvSpPr>
        <dsp:cNvPr id="0" name=""/>
        <dsp:cNvSpPr/>
      </dsp:nvSpPr>
      <dsp:spPr>
        <a:xfrm>
          <a:off x="2800351" y="0"/>
          <a:ext cx="2992008" cy="436041"/>
        </a:xfrm>
        <a:prstGeom prst="roundRect">
          <a:avLst/>
        </a:prstGeom>
        <a:solidFill>
          <a:schemeClr val="accent6">
            <a:shade val="50000"/>
            <a:hueOff val="0"/>
            <a:satOff val="0"/>
            <a:lumOff val="0"/>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Механическое</a:t>
          </a:r>
        </a:p>
      </dsp:txBody>
      <dsp:txXfrm>
        <a:off x="2821637" y="21286"/>
        <a:ext cx="2949436" cy="393469"/>
      </dsp:txXfrm>
    </dsp:sp>
    <dsp:sp modelId="{AA204CEC-D86D-4A4D-AB01-D50556200F17}">
      <dsp:nvSpPr>
        <dsp:cNvPr id="0" name=""/>
        <dsp:cNvSpPr/>
      </dsp:nvSpPr>
      <dsp:spPr>
        <a:xfrm>
          <a:off x="2765107" y="460577"/>
          <a:ext cx="3110745" cy="473104"/>
        </a:xfrm>
        <a:prstGeom prst="roundRect">
          <a:avLst/>
        </a:prstGeom>
        <a:solidFill>
          <a:schemeClr val="accent6">
            <a:shade val="50000"/>
            <a:hueOff val="-39473"/>
            <a:satOff val="-16060"/>
            <a:lumOff val="10374"/>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Барное</a:t>
          </a:r>
        </a:p>
      </dsp:txBody>
      <dsp:txXfrm>
        <a:off x="2788202" y="483672"/>
        <a:ext cx="3064555" cy="426914"/>
      </dsp:txXfrm>
    </dsp:sp>
    <dsp:sp modelId="{B0B76FFD-6A8B-424E-97EA-DE79E92FE7E5}">
      <dsp:nvSpPr>
        <dsp:cNvPr id="0" name=""/>
        <dsp:cNvSpPr/>
      </dsp:nvSpPr>
      <dsp:spPr>
        <a:xfrm>
          <a:off x="2765107" y="957336"/>
          <a:ext cx="3110745" cy="473104"/>
        </a:xfrm>
        <a:prstGeom prst="roundRect">
          <a:avLst/>
        </a:prstGeom>
        <a:solidFill>
          <a:schemeClr val="accent6">
            <a:shade val="50000"/>
            <a:hueOff val="-78945"/>
            <a:satOff val="-32121"/>
            <a:lumOff val="20748"/>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Фастфуд</a:t>
          </a:r>
        </a:p>
      </dsp:txBody>
      <dsp:txXfrm>
        <a:off x="2788202" y="980431"/>
        <a:ext cx="3064555" cy="426914"/>
      </dsp:txXfrm>
    </dsp:sp>
    <dsp:sp modelId="{25B2E65E-C1D3-4122-915E-990E716EE2A2}">
      <dsp:nvSpPr>
        <dsp:cNvPr id="0" name=""/>
        <dsp:cNvSpPr/>
      </dsp:nvSpPr>
      <dsp:spPr>
        <a:xfrm>
          <a:off x="2765107" y="1454095"/>
          <a:ext cx="3110745" cy="473104"/>
        </a:xfrm>
        <a:prstGeom prst="roundRect">
          <a:avLst/>
        </a:prstGeom>
        <a:solidFill>
          <a:schemeClr val="accent6">
            <a:shade val="50000"/>
            <a:hueOff val="-118418"/>
            <a:satOff val="-48181"/>
            <a:lumOff val="31123"/>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Тепловое оборудование</a:t>
          </a:r>
        </a:p>
      </dsp:txBody>
      <dsp:txXfrm>
        <a:off x="2788202" y="1477190"/>
        <a:ext cx="3064555" cy="426914"/>
      </dsp:txXfrm>
    </dsp:sp>
    <dsp:sp modelId="{9C1329B4-983C-4572-A2B2-E7EF7A78EFDD}">
      <dsp:nvSpPr>
        <dsp:cNvPr id="0" name=""/>
        <dsp:cNvSpPr/>
      </dsp:nvSpPr>
      <dsp:spPr>
        <a:xfrm>
          <a:off x="2765107" y="1950854"/>
          <a:ext cx="3110745" cy="473104"/>
        </a:xfrm>
        <a:prstGeom prst="roundRect">
          <a:avLst/>
        </a:prstGeom>
        <a:solidFill>
          <a:schemeClr val="accent6">
            <a:shade val="50000"/>
            <a:hueOff val="-157891"/>
            <a:satOff val="-64241"/>
            <a:lumOff val="41497"/>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ru-RU" sz="1800" kern="1200" dirty="0"/>
            <a:t>Посудомоечное оборудование</a:t>
          </a:r>
        </a:p>
      </dsp:txBody>
      <dsp:txXfrm>
        <a:off x="2788202" y="1973949"/>
        <a:ext cx="3064555" cy="426914"/>
      </dsp:txXfrm>
    </dsp:sp>
    <dsp:sp modelId="{F02DD810-3D07-4AEF-9688-CE2C8197E551}">
      <dsp:nvSpPr>
        <dsp:cNvPr id="0" name=""/>
        <dsp:cNvSpPr/>
      </dsp:nvSpPr>
      <dsp:spPr>
        <a:xfrm>
          <a:off x="2765107" y="2447614"/>
          <a:ext cx="3110745" cy="473104"/>
        </a:xfrm>
        <a:prstGeom prst="roundRect">
          <a:avLst/>
        </a:prstGeom>
        <a:solidFill>
          <a:schemeClr val="accent6">
            <a:shade val="50000"/>
            <a:hueOff val="-197364"/>
            <a:satOff val="-80302"/>
            <a:lumOff val="51871"/>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Хлебопекарное</a:t>
          </a:r>
        </a:p>
      </dsp:txBody>
      <dsp:txXfrm>
        <a:off x="2788202" y="2470709"/>
        <a:ext cx="3064555" cy="426914"/>
      </dsp:txXfrm>
    </dsp:sp>
    <dsp:sp modelId="{AD297569-8CA7-4878-A567-AC833D4506D6}">
      <dsp:nvSpPr>
        <dsp:cNvPr id="0" name=""/>
        <dsp:cNvSpPr/>
      </dsp:nvSpPr>
      <dsp:spPr>
        <a:xfrm>
          <a:off x="2765107" y="2944373"/>
          <a:ext cx="3110745" cy="473104"/>
        </a:xfrm>
        <a:prstGeom prst="roundRect">
          <a:avLst/>
        </a:prstGeom>
        <a:solidFill>
          <a:schemeClr val="accent6">
            <a:shade val="50000"/>
            <a:hueOff val="-197364"/>
            <a:satOff val="-80302"/>
            <a:lumOff val="51871"/>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Для мясопереработки</a:t>
          </a:r>
        </a:p>
      </dsp:txBody>
      <dsp:txXfrm>
        <a:off x="2788202" y="2967468"/>
        <a:ext cx="3064555" cy="426914"/>
      </dsp:txXfrm>
    </dsp:sp>
    <dsp:sp modelId="{7D0E7322-84C5-41A7-A5DF-94CB834CA38D}">
      <dsp:nvSpPr>
        <dsp:cNvPr id="0" name=""/>
        <dsp:cNvSpPr/>
      </dsp:nvSpPr>
      <dsp:spPr>
        <a:xfrm>
          <a:off x="2765107" y="3441132"/>
          <a:ext cx="3110745" cy="473104"/>
        </a:xfrm>
        <a:prstGeom prst="roundRect">
          <a:avLst/>
        </a:prstGeom>
        <a:solidFill>
          <a:schemeClr val="accent6">
            <a:shade val="50000"/>
            <a:hueOff val="-157891"/>
            <a:satOff val="-64241"/>
            <a:lumOff val="41497"/>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Упаковочное оборудование</a:t>
          </a:r>
        </a:p>
      </dsp:txBody>
      <dsp:txXfrm>
        <a:off x="2788202" y="3464227"/>
        <a:ext cx="3064555" cy="426914"/>
      </dsp:txXfrm>
    </dsp:sp>
    <dsp:sp modelId="{33C0EB36-B5D9-4864-9F2D-0EACF7892230}">
      <dsp:nvSpPr>
        <dsp:cNvPr id="0" name=""/>
        <dsp:cNvSpPr/>
      </dsp:nvSpPr>
      <dsp:spPr>
        <a:xfrm>
          <a:off x="2765107" y="3937891"/>
          <a:ext cx="3110745" cy="473104"/>
        </a:xfrm>
        <a:prstGeom prst="roundRect">
          <a:avLst/>
        </a:prstGeom>
        <a:solidFill>
          <a:schemeClr val="accent6">
            <a:shade val="50000"/>
            <a:hueOff val="-118418"/>
            <a:satOff val="-48181"/>
            <a:lumOff val="31123"/>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Нейтральное</a:t>
          </a:r>
        </a:p>
      </dsp:txBody>
      <dsp:txXfrm>
        <a:off x="2788202" y="3960986"/>
        <a:ext cx="3064555" cy="426914"/>
      </dsp:txXfrm>
    </dsp:sp>
    <dsp:sp modelId="{5D25A5BE-8899-490F-B964-78627193A641}">
      <dsp:nvSpPr>
        <dsp:cNvPr id="0" name=""/>
        <dsp:cNvSpPr/>
      </dsp:nvSpPr>
      <dsp:spPr>
        <a:xfrm>
          <a:off x="2765107" y="4434650"/>
          <a:ext cx="3110745" cy="473104"/>
        </a:xfrm>
        <a:prstGeom prst="roundRect">
          <a:avLst/>
        </a:prstGeom>
        <a:solidFill>
          <a:schemeClr val="accent6">
            <a:shade val="50000"/>
            <a:hueOff val="-78945"/>
            <a:satOff val="-32121"/>
            <a:lumOff val="20748"/>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Посуда</a:t>
          </a:r>
        </a:p>
      </dsp:txBody>
      <dsp:txXfrm>
        <a:off x="2788202" y="4457745"/>
        <a:ext cx="3064555" cy="426914"/>
      </dsp:txXfrm>
    </dsp:sp>
    <dsp:sp modelId="{549732A3-2B48-4F64-AD87-C61634360FBB}">
      <dsp:nvSpPr>
        <dsp:cNvPr id="0" name=""/>
        <dsp:cNvSpPr/>
      </dsp:nvSpPr>
      <dsp:spPr>
        <a:xfrm>
          <a:off x="2765107" y="4931410"/>
          <a:ext cx="3110745" cy="473104"/>
        </a:xfrm>
        <a:prstGeom prst="roundRect">
          <a:avLst/>
        </a:prstGeom>
        <a:solidFill>
          <a:schemeClr val="accent6">
            <a:shade val="50000"/>
            <a:hueOff val="-39473"/>
            <a:satOff val="-16060"/>
            <a:lumOff val="10374"/>
            <a:alphaOff val="0"/>
          </a:schemeClr>
        </a:solidFill>
        <a:ln>
          <a:noFill/>
        </a:ln>
        <a:effectLst>
          <a:outerShdw blurRad="38100" dist="381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Термоконтейнеры</a:t>
          </a:r>
        </a:p>
      </dsp:txBody>
      <dsp:txXfrm>
        <a:off x="2788202" y="4954505"/>
        <a:ext cx="3064555" cy="426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88F9B-E0F5-4167-A82A-D94CC48D1205}">
      <dsp:nvSpPr>
        <dsp:cNvPr id="0" name=""/>
        <dsp:cNvSpPr/>
      </dsp:nvSpPr>
      <dsp:spPr>
        <a:xfrm>
          <a:off x="360054" y="0"/>
          <a:ext cx="3179362" cy="700137"/>
        </a:xfrm>
        <a:prstGeom prst="roundRect">
          <a:avLst/>
        </a:prstGeom>
        <a:gradFill rotWithShape="0">
          <a:gsLst>
            <a:gs pos="0">
              <a:schemeClr val="accent3">
                <a:hueOff val="0"/>
                <a:satOff val="0"/>
                <a:lumOff val="0"/>
                <a:alphaOff val="0"/>
                <a:tint val="83000"/>
                <a:shade val="100000"/>
                <a:alpha val="100000"/>
                <a:hueMod val="100000"/>
                <a:satMod val="220000"/>
                <a:lumMod val="90000"/>
              </a:schemeClr>
            </a:gs>
            <a:gs pos="76000">
              <a:schemeClr val="accent3">
                <a:hueOff val="0"/>
                <a:satOff val="0"/>
                <a:lumOff val="0"/>
                <a:alphaOff val="0"/>
                <a:shade val="100000"/>
              </a:schemeClr>
            </a:gs>
            <a:gs pos="100000">
              <a:schemeClr val="accent3">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Наплитная посуда</a:t>
          </a:r>
          <a:endParaRPr lang="ru-RU" sz="1700" kern="1200" dirty="0"/>
        </a:p>
      </dsp:txBody>
      <dsp:txXfrm>
        <a:off x="394232" y="34178"/>
        <a:ext cx="3111006" cy="631781"/>
      </dsp:txXfrm>
    </dsp:sp>
    <dsp:sp modelId="{3A18806B-51B8-4E90-8773-7A945A10657E}">
      <dsp:nvSpPr>
        <dsp:cNvPr id="0" name=""/>
        <dsp:cNvSpPr/>
      </dsp:nvSpPr>
      <dsp:spPr>
        <a:xfrm>
          <a:off x="4102999" y="0"/>
          <a:ext cx="3301336" cy="670859"/>
        </a:xfrm>
        <a:prstGeom prst="roundRect">
          <a:avLst/>
        </a:prstGeom>
        <a:gradFill rotWithShape="0">
          <a:gsLst>
            <a:gs pos="0">
              <a:schemeClr val="accent3">
                <a:hueOff val="2198800"/>
                <a:satOff val="-1589"/>
                <a:lumOff val="588"/>
                <a:alphaOff val="0"/>
                <a:tint val="83000"/>
                <a:shade val="100000"/>
                <a:alpha val="100000"/>
                <a:hueMod val="100000"/>
                <a:satMod val="220000"/>
                <a:lumMod val="90000"/>
              </a:schemeClr>
            </a:gs>
            <a:gs pos="76000">
              <a:schemeClr val="accent3">
                <a:hueOff val="2198800"/>
                <a:satOff val="-1589"/>
                <a:lumOff val="588"/>
                <a:alphaOff val="0"/>
                <a:shade val="100000"/>
              </a:schemeClr>
            </a:gs>
            <a:gs pos="100000">
              <a:schemeClr val="accent3">
                <a:hueOff val="2198800"/>
                <a:satOff val="-1589"/>
                <a:lumOff val="588"/>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Гастроемкости</a:t>
          </a:r>
          <a:endParaRPr lang="ru-RU" sz="1700" kern="1200" dirty="0"/>
        </a:p>
      </dsp:txBody>
      <dsp:txXfrm>
        <a:off x="4135748" y="32749"/>
        <a:ext cx="3235838" cy="605361"/>
      </dsp:txXfrm>
    </dsp:sp>
    <dsp:sp modelId="{8007B2CE-10D5-4CEA-BDF4-1C1232053A00}">
      <dsp:nvSpPr>
        <dsp:cNvPr id="0" name=""/>
        <dsp:cNvSpPr/>
      </dsp:nvSpPr>
      <dsp:spPr>
        <a:xfrm>
          <a:off x="360054" y="794685"/>
          <a:ext cx="3183249" cy="708721"/>
        </a:xfrm>
        <a:prstGeom prst="roundRect">
          <a:avLst/>
        </a:prstGeom>
        <a:gradFill rotWithShape="0">
          <a:gsLst>
            <a:gs pos="0">
              <a:schemeClr val="accent3">
                <a:hueOff val="4397600"/>
                <a:satOff val="-3177"/>
                <a:lumOff val="1176"/>
                <a:alphaOff val="0"/>
                <a:tint val="83000"/>
                <a:shade val="100000"/>
                <a:alpha val="100000"/>
                <a:hueMod val="100000"/>
                <a:satMod val="220000"/>
                <a:lumMod val="90000"/>
              </a:schemeClr>
            </a:gs>
            <a:gs pos="76000">
              <a:schemeClr val="accent3">
                <a:hueOff val="4397600"/>
                <a:satOff val="-3177"/>
                <a:lumOff val="1176"/>
                <a:alphaOff val="0"/>
                <a:shade val="100000"/>
              </a:schemeClr>
            </a:gs>
            <a:gs pos="100000">
              <a:schemeClr val="accent3">
                <a:hueOff val="4397600"/>
                <a:satOff val="-3177"/>
                <a:lumOff val="1176"/>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Инвентарь</a:t>
          </a:r>
        </a:p>
      </dsp:txBody>
      <dsp:txXfrm>
        <a:off x="394651" y="829282"/>
        <a:ext cx="3114055" cy="639527"/>
      </dsp:txXfrm>
    </dsp:sp>
    <dsp:sp modelId="{A3A529D8-CE1A-4B9A-A342-C6CF82DF5C11}">
      <dsp:nvSpPr>
        <dsp:cNvPr id="0" name=""/>
        <dsp:cNvSpPr/>
      </dsp:nvSpPr>
      <dsp:spPr>
        <a:xfrm>
          <a:off x="4101153" y="771452"/>
          <a:ext cx="3326313" cy="697277"/>
        </a:xfrm>
        <a:prstGeom prst="roundRect">
          <a:avLst/>
        </a:prstGeom>
        <a:gradFill rotWithShape="0">
          <a:gsLst>
            <a:gs pos="0">
              <a:schemeClr val="accent3">
                <a:hueOff val="6596400"/>
                <a:satOff val="-4766"/>
                <a:lumOff val="1765"/>
                <a:alphaOff val="0"/>
                <a:tint val="83000"/>
                <a:shade val="100000"/>
                <a:alpha val="100000"/>
                <a:hueMod val="100000"/>
                <a:satMod val="220000"/>
                <a:lumMod val="90000"/>
              </a:schemeClr>
            </a:gs>
            <a:gs pos="76000">
              <a:schemeClr val="accent3">
                <a:hueOff val="6596400"/>
                <a:satOff val="-4766"/>
                <a:lumOff val="1765"/>
                <a:alphaOff val="0"/>
                <a:shade val="100000"/>
              </a:schemeClr>
            </a:gs>
            <a:gs pos="100000">
              <a:schemeClr val="accent3">
                <a:hueOff val="6596400"/>
                <a:satOff val="-4766"/>
                <a:lumOff val="1765"/>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Шведский стол</a:t>
          </a:r>
        </a:p>
      </dsp:txBody>
      <dsp:txXfrm>
        <a:off x="4135191" y="805490"/>
        <a:ext cx="3258237" cy="629201"/>
      </dsp:txXfrm>
    </dsp:sp>
    <dsp:sp modelId="{913CB444-98AF-4D25-9F80-85EFF2F33CA3}">
      <dsp:nvSpPr>
        <dsp:cNvPr id="0" name=""/>
        <dsp:cNvSpPr/>
      </dsp:nvSpPr>
      <dsp:spPr>
        <a:xfrm>
          <a:off x="360054" y="1611891"/>
          <a:ext cx="3182298" cy="752922"/>
        </a:xfrm>
        <a:prstGeom prst="roundRect">
          <a:avLst/>
        </a:prstGeom>
        <a:gradFill rotWithShape="0">
          <a:gsLst>
            <a:gs pos="0">
              <a:schemeClr val="accent3">
                <a:hueOff val="8795199"/>
                <a:satOff val="-6354"/>
                <a:lumOff val="2353"/>
                <a:alphaOff val="0"/>
                <a:tint val="83000"/>
                <a:shade val="100000"/>
                <a:alpha val="100000"/>
                <a:hueMod val="100000"/>
                <a:satMod val="220000"/>
                <a:lumMod val="90000"/>
              </a:schemeClr>
            </a:gs>
            <a:gs pos="76000">
              <a:schemeClr val="accent3">
                <a:hueOff val="8795199"/>
                <a:satOff val="-6354"/>
                <a:lumOff val="2353"/>
                <a:alphaOff val="0"/>
                <a:shade val="100000"/>
              </a:schemeClr>
            </a:gs>
            <a:gs pos="100000">
              <a:schemeClr val="accent3">
                <a:hueOff val="8795199"/>
                <a:satOff val="-6354"/>
                <a:lumOff val="2353"/>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Мармиты, диспенсеры</a:t>
          </a:r>
        </a:p>
      </dsp:txBody>
      <dsp:txXfrm>
        <a:off x="396809" y="1648646"/>
        <a:ext cx="3108788" cy="679412"/>
      </dsp:txXfrm>
    </dsp:sp>
    <dsp:sp modelId="{3ED20AFE-27A0-49DC-8EE4-FA887BB74046}">
      <dsp:nvSpPr>
        <dsp:cNvPr id="0" name=""/>
        <dsp:cNvSpPr/>
      </dsp:nvSpPr>
      <dsp:spPr>
        <a:xfrm>
          <a:off x="4104453" y="1611891"/>
          <a:ext cx="3302119" cy="763879"/>
        </a:xfrm>
        <a:prstGeom prst="roundRect">
          <a:avLst/>
        </a:prstGeom>
        <a:gradFill rotWithShape="0">
          <a:gsLst>
            <a:gs pos="0">
              <a:schemeClr val="accent3">
                <a:hueOff val="10993999"/>
                <a:satOff val="-7943"/>
                <a:lumOff val="2941"/>
                <a:alphaOff val="0"/>
                <a:tint val="83000"/>
                <a:shade val="100000"/>
                <a:alpha val="100000"/>
                <a:hueMod val="100000"/>
                <a:satMod val="220000"/>
                <a:lumMod val="90000"/>
              </a:schemeClr>
            </a:gs>
            <a:gs pos="76000">
              <a:schemeClr val="accent3">
                <a:hueOff val="10993999"/>
                <a:satOff val="-7943"/>
                <a:lumOff val="2941"/>
                <a:alphaOff val="0"/>
                <a:shade val="100000"/>
              </a:schemeClr>
            </a:gs>
            <a:gs pos="100000">
              <a:schemeClr val="accent3">
                <a:hueOff val="10993999"/>
                <a:satOff val="-7943"/>
                <a:lumOff val="2941"/>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kern="1200" dirty="0"/>
            <a:t>Термоконтейнеры</a:t>
          </a:r>
        </a:p>
      </dsp:txBody>
      <dsp:txXfrm>
        <a:off x="4141742" y="1649180"/>
        <a:ext cx="3227541" cy="689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C1C86-F100-40B9-ABD9-2BDF5A56BA62}">
      <dsp:nvSpPr>
        <dsp:cNvPr id="0" name=""/>
        <dsp:cNvSpPr/>
      </dsp:nvSpPr>
      <dsp:spPr>
        <a:xfrm>
          <a:off x="0" y="22749"/>
          <a:ext cx="6096000" cy="950625"/>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ru-RU" sz="2500" b="1" i="1" kern="1200" dirty="0"/>
            <a:t>Кухонный инвентарь</a:t>
          </a:r>
          <a:endParaRPr lang="ru-RU" sz="2500" kern="1200" dirty="0"/>
        </a:p>
      </dsp:txBody>
      <dsp:txXfrm>
        <a:off x="46406" y="69155"/>
        <a:ext cx="6003188" cy="857813"/>
      </dsp:txXfrm>
    </dsp:sp>
    <dsp:sp modelId="{E843AC7B-9376-4466-B816-3CD8242F7372}">
      <dsp:nvSpPr>
        <dsp:cNvPr id="0" name=""/>
        <dsp:cNvSpPr/>
      </dsp:nvSpPr>
      <dsp:spPr>
        <a:xfrm>
          <a:off x="0" y="1045375"/>
          <a:ext cx="6096000" cy="950625"/>
        </a:xfrm>
        <a:prstGeom prst="roundRect">
          <a:avLst/>
        </a:prstGeom>
        <a:solidFill>
          <a:schemeClr val="accent3">
            <a:hueOff val="3664666"/>
            <a:satOff val="-2648"/>
            <a:lumOff val="98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ru-RU" sz="2500" b="1" i="1" kern="1200"/>
            <a:t>Разделочные доски</a:t>
          </a:r>
          <a:endParaRPr lang="ru-RU" sz="2500" kern="1200" dirty="0"/>
        </a:p>
      </dsp:txBody>
      <dsp:txXfrm>
        <a:off x="46406" y="1091781"/>
        <a:ext cx="6003188" cy="857813"/>
      </dsp:txXfrm>
    </dsp:sp>
    <dsp:sp modelId="{9B1B7130-D1D4-4282-860A-7CBE06EED2F0}">
      <dsp:nvSpPr>
        <dsp:cNvPr id="0" name=""/>
        <dsp:cNvSpPr/>
      </dsp:nvSpPr>
      <dsp:spPr>
        <a:xfrm>
          <a:off x="0" y="2068000"/>
          <a:ext cx="6096000" cy="950625"/>
        </a:xfrm>
        <a:prstGeom prst="roundRect">
          <a:avLst/>
        </a:prstGeom>
        <a:solidFill>
          <a:schemeClr val="accent3">
            <a:hueOff val="7329333"/>
            <a:satOff val="-5295"/>
            <a:lumOff val="1961"/>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ru-RU" sz="2500" b="1" i="1" kern="1200"/>
            <a:t>Инвентарь для пиццерий и кондитерских</a:t>
          </a:r>
          <a:endParaRPr lang="ru-RU" sz="2500" kern="1200" dirty="0"/>
        </a:p>
      </dsp:txBody>
      <dsp:txXfrm>
        <a:off x="46406" y="2114406"/>
        <a:ext cx="6003188" cy="857813"/>
      </dsp:txXfrm>
    </dsp:sp>
    <dsp:sp modelId="{A95D7FB0-F900-4F45-96F2-896CE4153C7E}">
      <dsp:nvSpPr>
        <dsp:cNvPr id="0" name=""/>
        <dsp:cNvSpPr/>
      </dsp:nvSpPr>
      <dsp:spPr>
        <a:xfrm>
          <a:off x="0" y="3090625"/>
          <a:ext cx="6096000" cy="950625"/>
        </a:xfrm>
        <a:prstGeom prst="roundRect">
          <a:avLst/>
        </a:prstGeom>
        <a:solidFill>
          <a:schemeClr val="accent3">
            <a:hueOff val="10993999"/>
            <a:satOff val="-7943"/>
            <a:lumOff val="2941"/>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ru-RU" sz="2500" b="1" i="1" kern="1200"/>
            <a:t>Барный инвентарь</a:t>
          </a:r>
          <a:endParaRPr lang="ru-RU" sz="2500" kern="1200" dirty="0"/>
        </a:p>
      </dsp:txBody>
      <dsp:txXfrm>
        <a:off x="46406" y="3137031"/>
        <a:ext cx="6003188" cy="8578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5B39D-4E0B-484A-A362-9AA10638175A}">
      <dsp:nvSpPr>
        <dsp:cNvPr id="0" name=""/>
        <dsp:cNvSpPr/>
      </dsp:nvSpPr>
      <dsp:spPr>
        <a:xfrm>
          <a:off x="0" y="19540"/>
          <a:ext cx="4104456" cy="711360"/>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u-RU" sz="1800" b="1" i="0" kern="1200" dirty="0"/>
            <a:t>Мармиты для первых блюд</a:t>
          </a:r>
          <a:endParaRPr lang="ru-RU" sz="1800" i="0" kern="1200" dirty="0"/>
        </a:p>
      </dsp:txBody>
      <dsp:txXfrm>
        <a:off x="34726" y="54266"/>
        <a:ext cx="4035004" cy="641908"/>
      </dsp:txXfrm>
    </dsp:sp>
    <dsp:sp modelId="{46504EB2-78F4-467F-BD59-5D83E3B0E57A}">
      <dsp:nvSpPr>
        <dsp:cNvPr id="0" name=""/>
        <dsp:cNvSpPr/>
      </dsp:nvSpPr>
      <dsp:spPr>
        <a:xfrm>
          <a:off x="0" y="840340"/>
          <a:ext cx="4104456" cy="711360"/>
        </a:xfrm>
        <a:prstGeom prst="roundRect">
          <a:avLst/>
        </a:prstGeom>
        <a:solidFill>
          <a:schemeClr val="accent3">
            <a:hueOff val="5497000"/>
            <a:satOff val="-3971"/>
            <a:lumOff val="1471"/>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u-RU" sz="1800" b="1" i="0" kern="1200" dirty="0"/>
            <a:t>Мармиты для вторых блюд</a:t>
          </a:r>
          <a:endParaRPr lang="ru-RU" sz="1800" i="0" kern="1200" dirty="0"/>
        </a:p>
      </dsp:txBody>
      <dsp:txXfrm>
        <a:off x="34726" y="875066"/>
        <a:ext cx="4035004" cy="641908"/>
      </dsp:txXfrm>
    </dsp:sp>
    <dsp:sp modelId="{54771E9E-B7FF-4BCD-97FB-BB1BCF382A95}">
      <dsp:nvSpPr>
        <dsp:cNvPr id="0" name=""/>
        <dsp:cNvSpPr/>
      </dsp:nvSpPr>
      <dsp:spPr>
        <a:xfrm>
          <a:off x="0" y="1661140"/>
          <a:ext cx="4104456" cy="711360"/>
        </a:xfrm>
        <a:prstGeom prst="roundRect">
          <a:avLst/>
        </a:prstGeom>
        <a:solidFill>
          <a:schemeClr val="accent3">
            <a:hueOff val="10993999"/>
            <a:satOff val="-7943"/>
            <a:lumOff val="2941"/>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u-RU" sz="1800" b="1" i="0" kern="1200"/>
            <a:t>Мармиты индукционные</a:t>
          </a:r>
          <a:endParaRPr lang="ru-RU" sz="1800" i="0" kern="1200" dirty="0"/>
        </a:p>
      </dsp:txBody>
      <dsp:txXfrm>
        <a:off x="34726" y="1695866"/>
        <a:ext cx="4035004" cy="64190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73184D-0458-415D-89A2-7F446D592A30}" type="datetimeFigureOut">
              <a:rPr lang="ru-RU" smtClean="0"/>
              <a:pPr/>
              <a:t>24.08.2021</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E83454-25CA-4B60-896C-73447B33649F}" type="slidenum">
              <a:rPr lang="ru-RU" smtClean="0"/>
              <a:pPr/>
              <a:t>‹#›</a:t>
            </a:fld>
            <a:endParaRPr lang="ru-RU" dirty="0"/>
          </a:p>
        </p:txBody>
      </p:sp>
    </p:spTree>
    <p:extLst>
      <p:ext uri="{BB962C8B-B14F-4D97-AF65-F5344CB8AC3E}">
        <p14:creationId xmlns:p14="http://schemas.microsoft.com/office/powerpoint/2010/main" val="63867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1</a:t>
            </a:fld>
            <a:endParaRPr lang="ru-RU" dirty="0"/>
          </a:p>
        </p:txBody>
      </p:sp>
    </p:spTree>
    <p:extLst>
      <p:ext uri="{BB962C8B-B14F-4D97-AF65-F5344CB8AC3E}">
        <p14:creationId xmlns:p14="http://schemas.microsoft.com/office/powerpoint/2010/main" val="271172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7</a:t>
            </a:fld>
            <a:endParaRPr lang="ru-RU" dirty="0"/>
          </a:p>
        </p:txBody>
      </p:sp>
    </p:spTree>
    <p:extLst>
      <p:ext uri="{BB962C8B-B14F-4D97-AF65-F5344CB8AC3E}">
        <p14:creationId xmlns:p14="http://schemas.microsoft.com/office/powerpoint/2010/main" val="2232617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8</a:t>
            </a:fld>
            <a:endParaRPr lang="ru-RU" dirty="0"/>
          </a:p>
        </p:txBody>
      </p:sp>
    </p:spTree>
    <p:extLst>
      <p:ext uri="{BB962C8B-B14F-4D97-AF65-F5344CB8AC3E}">
        <p14:creationId xmlns:p14="http://schemas.microsoft.com/office/powerpoint/2010/main" val="325295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11</a:t>
            </a:fld>
            <a:endParaRPr lang="ru-RU" dirty="0"/>
          </a:p>
        </p:txBody>
      </p:sp>
    </p:spTree>
    <p:extLst>
      <p:ext uri="{BB962C8B-B14F-4D97-AF65-F5344CB8AC3E}">
        <p14:creationId xmlns:p14="http://schemas.microsoft.com/office/powerpoint/2010/main" val="2274970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33</a:t>
            </a:fld>
            <a:endParaRPr lang="ru-RU" dirty="0"/>
          </a:p>
        </p:txBody>
      </p:sp>
    </p:spTree>
    <p:extLst>
      <p:ext uri="{BB962C8B-B14F-4D97-AF65-F5344CB8AC3E}">
        <p14:creationId xmlns:p14="http://schemas.microsoft.com/office/powerpoint/2010/main" val="257227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70</a:t>
            </a:fld>
            <a:endParaRPr lang="ru-RU" dirty="0"/>
          </a:p>
        </p:txBody>
      </p:sp>
    </p:spTree>
    <p:extLst>
      <p:ext uri="{BB962C8B-B14F-4D97-AF65-F5344CB8AC3E}">
        <p14:creationId xmlns:p14="http://schemas.microsoft.com/office/powerpoint/2010/main" val="271353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90</a:t>
            </a:fld>
            <a:endParaRPr lang="ru-RU" dirty="0"/>
          </a:p>
        </p:txBody>
      </p:sp>
    </p:spTree>
    <p:extLst>
      <p:ext uri="{BB962C8B-B14F-4D97-AF65-F5344CB8AC3E}">
        <p14:creationId xmlns:p14="http://schemas.microsoft.com/office/powerpoint/2010/main" val="3252956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DE83454-25CA-4B60-896C-73447B33649F}" type="slidenum">
              <a:rPr lang="ru-RU" smtClean="0"/>
              <a:pPr/>
              <a:t>91</a:t>
            </a:fld>
            <a:endParaRPr lang="ru-RU" dirty="0"/>
          </a:p>
        </p:txBody>
      </p:sp>
    </p:spTree>
    <p:extLst>
      <p:ext uri="{BB962C8B-B14F-4D97-AF65-F5344CB8AC3E}">
        <p14:creationId xmlns:p14="http://schemas.microsoft.com/office/powerpoint/2010/main" val="337647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ru-RU"/>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ru-RU"/>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ru-RU"/>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24.08.2021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ru-RU"/>
              <a:t>Образец заголовка</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4C71EC6-210F-42DE-9C53-41977AD35B3D}" type="datetimeFigureOut">
              <a:rPr lang="ru-RU" smtClean="0"/>
              <a:pPr/>
              <a:t>24.08.2021</a:t>
            </a:fld>
            <a:endParaRPr lang="ru-RU"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ru-RU"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19B0651-EE4F-4900-A07F-96A6BFA9D0F0}" type="slidenum">
              <a:rPr lang="ru-RU" smtClean="0"/>
              <a:pPr/>
              <a:t>‹#›</a:t>
            </a:fld>
            <a:endParaRPr lang="ru-RU"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25.png"/><Relationship Id="rId4" Type="http://schemas.microsoft.com/office/2007/relationships/hdphoto" Target="../media/hdphoto15.wdp"/><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emf"/><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8.wdp"/></Relationships>
</file>

<file path=ppt/slides/_rels/slide1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20.wdp"/><Relationship Id="rId7"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21.wdp"/><Relationship Id="rId4" Type="http://schemas.openxmlformats.org/officeDocument/2006/relationships/image" Target="../media/image39.png"/><Relationship Id="rId9" Type="http://schemas.microsoft.com/office/2007/relationships/hdphoto" Target="../media/hdphoto22.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10" Type="http://schemas.microsoft.com/office/2007/relationships/hdphoto" Target="../media/hdphoto1.wdp"/><Relationship Id="rId4" Type="http://schemas.openxmlformats.org/officeDocument/2006/relationships/image" Target="../media/image46.jpe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23.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24.wdp"/><Relationship Id="rId7" Type="http://schemas.microsoft.com/office/2007/relationships/hdphoto" Target="../media/hdphoto26.wdp"/><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25.wdp"/><Relationship Id="rId4" Type="http://schemas.openxmlformats.org/officeDocument/2006/relationships/image" Target="../media/image53.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microsoft.com/office/2007/relationships/hdphoto" Target="../media/hdphoto28.wdp"/><Relationship Id="rId7"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29.wdp"/><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7" Type="http://schemas.microsoft.com/office/2007/relationships/hdphoto" Target="../media/hdphoto1.wdp"/><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7" Type="http://schemas.microsoft.com/office/2007/relationships/hdphoto" Target="../media/hdphoto1.wdp"/><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30.wdp"/><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12"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microsoft.com/office/2007/relationships/hdphoto" Target="../media/hdphoto31.wdp"/><Relationship Id="rId7"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32.wdp"/><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82.jpe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4.wdp"/><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7" Type="http://schemas.microsoft.com/office/2007/relationships/hdphoto" Target="../media/hdphoto1.wdp"/><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1.jpe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5.wdp"/><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6.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hdphoto" Target="../media/hdphoto1.wdp"/><Relationship Id="rId7" Type="http://schemas.openxmlformats.org/officeDocument/2006/relationships/image" Target="../media/image10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microsoft.com/office/2007/relationships/hdphoto" Target="../media/hdphoto37.wdp"/></Relationships>
</file>

<file path=ppt/slides/_rels/slide41.xml.rels><?xml version="1.0" encoding="UTF-8" standalone="yes"?>
<Relationships xmlns="http://schemas.openxmlformats.org/package/2006/relationships"><Relationship Id="rId8" Type="http://schemas.openxmlformats.org/officeDocument/2006/relationships/image" Target="../media/image104.png"/><Relationship Id="rId13" Type="http://schemas.microsoft.com/office/2007/relationships/hdphoto" Target="../media/hdphoto42.wdp"/><Relationship Id="rId3" Type="http://schemas.microsoft.com/office/2007/relationships/hdphoto" Target="../media/hdphoto1.wdp"/><Relationship Id="rId7" Type="http://schemas.microsoft.com/office/2007/relationships/hdphoto" Target="../media/hdphoto39.wdp"/><Relationship Id="rId12" Type="http://schemas.openxmlformats.org/officeDocument/2006/relationships/image" Target="../media/image10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3.png"/><Relationship Id="rId11" Type="http://schemas.microsoft.com/office/2007/relationships/hdphoto" Target="../media/hdphoto41.wdp"/><Relationship Id="rId5" Type="http://schemas.microsoft.com/office/2007/relationships/hdphoto" Target="../media/hdphoto38.wdp"/><Relationship Id="rId10" Type="http://schemas.openxmlformats.org/officeDocument/2006/relationships/image" Target="../media/image105.png"/><Relationship Id="rId4" Type="http://schemas.openxmlformats.org/officeDocument/2006/relationships/image" Target="../media/image102.png"/><Relationship Id="rId9" Type="http://schemas.microsoft.com/office/2007/relationships/hdphoto" Target="../media/hdphoto40.wdp"/></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45.xml.rels><?xml version="1.0" encoding="UTF-8" standalone="yes"?>
<Relationships xmlns="http://schemas.openxmlformats.org/package/2006/relationships"><Relationship Id="rId8" Type="http://schemas.openxmlformats.org/officeDocument/2006/relationships/image" Target="../media/image119.png"/><Relationship Id="rId3" Type="http://schemas.microsoft.com/office/2007/relationships/hdphoto" Target="../media/hdphoto43.wdp"/><Relationship Id="rId7" Type="http://schemas.microsoft.com/office/2007/relationships/hdphoto" Target="../media/hdphoto45.wdp"/><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8.png"/><Relationship Id="rId11" Type="http://schemas.microsoft.com/office/2007/relationships/hdphoto" Target="../media/hdphoto1.wdp"/><Relationship Id="rId5" Type="http://schemas.microsoft.com/office/2007/relationships/hdphoto" Target="../media/hdphoto44.wdp"/><Relationship Id="rId10" Type="http://schemas.openxmlformats.org/officeDocument/2006/relationships/image" Target="../media/image2.png"/><Relationship Id="rId4" Type="http://schemas.openxmlformats.org/officeDocument/2006/relationships/image" Target="../media/image117.png"/><Relationship Id="rId9" Type="http://schemas.microsoft.com/office/2007/relationships/hdphoto" Target="../media/hdphoto46.wdp"/></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47.wdp"/><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3.png"/><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eg"/><Relationship Id="rId7" Type="http://schemas.microsoft.com/office/2007/relationships/hdphoto" Target="../media/hdphoto6.wdp"/><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7.wdp"/></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cid:image001.png@01D3A708.579DC250" TargetMode="External"/><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5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5.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0.png"/><Relationship Id="rId1" Type="http://schemas.openxmlformats.org/officeDocument/2006/relationships/slideLayout" Target="../slideLayouts/slideLayout7.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1.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www.google.ru/url?sa=i&amp;rct=j&amp;q=&amp;esrc=s&amp;frm=1&amp;source=images&amp;cd=&amp;cad=rja&amp;uact=8&amp;ved=0ahUKEwiaiOeu14jMAhUJWBQKHS70DKMQjRwIBw&amp;url=http://vk.com/wall-45980451?own=1&amp;offset=80&amp;psig=AFQjCNFbpaZlngZs0YCZKzYgMsemGIXzug&amp;ust=1460536098796740"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2.png"/><Relationship Id="rId1" Type="http://schemas.openxmlformats.org/officeDocument/2006/relationships/slideLayout" Target="../slideLayouts/slideLayout7.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4.pn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48.wdp"/><Relationship Id="rId4" Type="http://schemas.openxmlformats.org/officeDocument/2006/relationships/image" Target="../media/image145.pn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48.png"/><Relationship Id="rId3" Type="http://schemas.microsoft.com/office/2007/relationships/hdphoto" Target="../media/hdphoto1.wdp"/><Relationship Id="rId7" Type="http://schemas.microsoft.com/office/2007/relationships/hdphoto" Target="../media/hdphoto50.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7.png"/><Relationship Id="rId5" Type="http://schemas.microsoft.com/office/2007/relationships/hdphoto" Target="../media/hdphoto49.wdp"/><Relationship Id="rId4" Type="http://schemas.openxmlformats.org/officeDocument/2006/relationships/image" Target="../media/image146.png"/><Relationship Id="rId9" Type="http://schemas.microsoft.com/office/2007/relationships/hdphoto" Target="../media/hdphoto51.wdp"/></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52.wdp"/><Relationship Id="rId4" Type="http://schemas.openxmlformats.org/officeDocument/2006/relationships/image" Target="../media/image149.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53.wdp"/><Relationship Id="rId4" Type="http://schemas.openxmlformats.org/officeDocument/2006/relationships/image" Target="../media/image150.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54.wdp"/><Relationship Id="rId4" Type="http://schemas.openxmlformats.org/officeDocument/2006/relationships/image" Target="../media/image151.png"/></Relationships>
</file>

<file path=ppt/slides/_rels/slide68.xml.rels><?xml version="1.0" encoding="UTF-8" standalone="yes"?>
<Relationships xmlns="http://schemas.openxmlformats.org/package/2006/relationships"><Relationship Id="rId8" Type="http://schemas.openxmlformats.org/officeDocument/2006/relationships/image" Target="../media/image154.png"/><Relationship Id="rId3" Type="http://schemas.microsoft.com/office/2007/relationships/hdphoto" Target="../media/hdphoto1.wdp"/><Relationship Id="rId7" Type="http://schemas.microsoft.com/office/2007/relationships/hdphoto" Target="../media/hdphoto56.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3.png"/><Relationship Id="rId5" Type="http://schemas.microsoft.com/office/2007/relationships/hdphoto" Target="../media/hdphoto55.wdp"/><Relationship Id="rId4" Type="http://schemas.openxmlformats.org/officeDocument/2006/relationships/image" Target="../media/image152.png"/><Relationship Id="rId9" Type="http://schemas.microsoft.com/office/2007/relationships/hdphoto" Target="../media/hdphoto57.wdp"/></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59.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6.png"/><Relationship Id="rId5" Type="http://schemas.microsoft.com/office/2007/relationships/hdphoto" Target="../media/hdphoto58.wdp"/><Relationship Id="rId4" Type="http://schemas.openxmlformats.org/officeDocument/2006/relationships/image" Target="../media/image155.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8.png"/><Relationship Id="rId10" Type="http://schemas.microsoft.com/office/2007/relationships/hdphoto" Target="../media/hdphoto1.wdp"/><Relationship Id="rId4" Type="http://schemas.microsoft.com/office/2007/relationships/hdphoto" Target="../media/hdphoto8.wdp"/><Relationship Id="rId9"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60.wdp"/><Relationship Id="rId5" Type="http://schemas.openxmlformats.org/officeDocument/2006/relationships/image" Target="../media/image157.pn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61.wdp"/><Relationship Id="rId4" Type="http://schemas.openxmlformats.org/officeDocument/2006/relationships/image" Target="../media/image158.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62.wdp"/><Relationship Id="rId4" Type="http://schemas.openxmlformats.org/officeDocument/2006/relationships/image" Target="../media/image159.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64.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1.png"/><Relationship Id="rId5" Type="http://schemas.microsoft.com/office/2007/relationships/hdphoto" Target="../media/hdphoto63.wdp"/><Relationship Id="rId4" Type="http://schemas.openxmlformats.org/officeDocument/2006/relationships/image" Target="../media/image160.png"/></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60.wdp"/><Relationship Id="rId4" Type="http://schemas.openxmlformats.org/officeDocument/2006/relationships/image" Target="../media/image157.png"/></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7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3.jpeg"/><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jpeg"/><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6.jpeg"/><Relationship Id="rId1" Type="http://schemas.openxmlformats.org/officeDocument/2006/relationships/slideLayout" Target="../slideLayouts/slideLayout7.xml"/><Relationship Id="rId5" Type="http://schemas.openxmlformats.org/officeDocument/2006/relationships/image" Target="../media/image167.png"/><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7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1.png"/><Relationship Id="rId4" Type="http://schemas.microsoft.com/office/2007/relationships/hdphoto" Target="../media/hdphoto11.wdp"/></Relationships>
</file>

<file path=ppt/slides/_rels/slide8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3.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77.jpeg"/><Relationship Id="rId11" Type="http://schemas.microsoft.com/office/2007/relationships/hdphoto" Target="../media/hdphoto1.wdp"/><Relationship Id="rId5" Type="http://schemas.openxmlformats.org/officeDocument/2006/relationships/image" Target="../media/image176.jpeg"/><Relationship Id="rId10" Type="http://schemas.openxmlformats.org/officeDocument/2006/relationships/image" Target="../media/image2.png"/><Relationship Id="rId4" Type="http://schemas.openxmlformats.org/officeDocument/2006/relationships/image" Target="../media/image175.jpeg"/><Relationship Id="rId9" Type="http://schemas.openxmlformats.org/officeDocument/2006/relationships/image" Target="../media/image180.jpeg"/></Relationships>
</file>

<file path=ppt/slides/_rels/slide84.xml.rels><?xml version="1.0" encoding="UTF-8" standalone="yes"?>
<Relationships xmlns="http://schemas.openxmlformats.org/package/2006/relationships"><Relationship Id="rId8" Type="http://schemas.openxmlformats.org/officeDocument/2006/relationships/image" Target="../media/image187.jpeg"/><Relationship Id="rId13" Type="http://schemas.openxmlformats.org/officeDocument/2006/relationships/image" Target="../media/image192.jpeg"/><Relationship Id="rId3" Type="http://schemas.openxmlformats.org/officeDocument/2006/relationships/image" Target="../media/image182.jpeg"/><Relationship Id="rId7" Type="http://schemas.openxmlformats.org/officeDocument/2006/relationships/image" Target="../media/image186.jpeg"/><Relationship Id="rId12" Type="http://schemas.openxmlformats.org/officeDocument/2006/relationships/image" Target="../media/image191.jpeg"/><Relationship Id="rId2" Type="http://schemas.openxmlformats.org/officeDocument/2006/relationships/image" Target="../media/image181.jpeg"/><Relationship Id="rId1" Type="http://schemas.openxmlformats.org/officeDocument/2006/relationships/slideLayout" Target="../slideLayouts/slideLayout7.xml"/><Relationship Id="rId6" Type="http://schemas.openxmlformats.org/officeDocument/2006/relationships/image" Target="../media/image185.jpeg"/><Relationship Id="rId11" Type="http://schemas.openxmlformats.org/officeDocument/2006/relationships/image" Target="../media/image190.jpeg"/><Relationship Id="rId5" Type="http://schemas.openxmlformats.org/officeDocument/2006/relationships/image" Target="../media/image184.jpeg"/><Relationship Id="rId15" Type="http://schemas.microsoft.com/office/2007/relationships/hdphoto" Target="../media/hdphoto1.wdp"/><Relationship Id="rId10" Type="http://schemas.openxmlformats.org/officeDocument/2006/relationships/image" Target="../media/image189.jpeg"/><Relationship Id="rId4" Type="http://schemas.openxmlformats.org/officeDocument/2006/relationships/image" Target="../media/image183.jpeg"/><Relationship Id="rId9" Type="http://schemas.openxmlformats.org/officeDocument/2006/relationships/image" Target="../media/image188.jpeg"/><Relationship Id="rId14" Type="http://schemas.openxmlformats.org/officeDocument/2006/relationships/image" Target="../media/image2.png"/></Relationships>
</file>

<file path=ppt/slides/_rels/slide85.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18" Type="http://schemas.openxmlformats.org/officeDocument/2006/relationships/image" Target="../media/image209.jpeg"/><Relationship Id="rId3" Type="http://schemas.openxmlformats.org/officeDocument/2006/relationships/image" Target="../media/image194.jpeg"/><Relationship Id="rId21" Type="http://schemas.microsoft.com/office/2007/relationships/hdphoto" Target="../media/hdphoto1.wdp"/><Relationship Id="rId7" Type="http://schemas.openxmlformats.org/officeDocument/2006/relationships/image" Target="../media/image198.jpeg"/><Relationship Id="rId12" Type="http://schemas.openxmlformats.org/officeDocument/2006/relationships/image" Target="../media/image203.jpeg"/><Relationship Id="rId17" Type="http://schemas.openxmlformats.org/officeDocument/2006/relationships/image" Target="../media/image208.jpeg"/><Relationship Id="rId2" Type="http://schemas.openxmlformats.org/officeDocument/2006/relationships/image" Target="../media/image193.jpeg"/><Relationship Id="rId16" Type="http://schemas.openxmlformats.org/officeDocument/2006/relationships/image" Target="../media/image207.jpeg"/><Relationship Id="rId20"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5" Type="http://schemas.openxmlformats.org/officeDocument/2006/relationships/image" Target="../media/image206.jpeg"/><Relationship Id="rId10" Type="http://schemas.openxmlformats.org/officeDocument/2006/relationships/image" Target="../media/image201.jpeg"/><Relationship Id="rId19" Type="http://schemas.openxmlformats.org/officeDocument/2006/relationships/image" Target="../media/image210.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86.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57.png"/><Relationship Id="rId3" Type="http://schemas.openxmlformats.org/officeDocument/2006/relationships/image" Target="../media/image212.jpeg"/><Relationship Id="rId7" Type="http://schemas.openxmlformats.org/officeDocument/2006/relationships/image" Target="../media/image216.jpeg"/><Relationship Id="rId12" Type="http://schemas.microsoft.com/office/2007/relationships/hdphoto" Target="../media/hdphoto65.wdp"/><Relationship Id="rId2" Type="http://schemas.openxmlformats.org/officeDocument/2006/relationships/image" Target="../media/image211.jpeg"/><Relationship Id="rId1" Type="http://schemas.openxmlformats.org/officeDocument/2006/relationships/slideLayout" Target="../slideLayouts/slideLayout7.xml"/><Relationship Id="rId6" Type="http://schemas.openxmlformats.org/officeDocument/2006/relationships/image" Target="../media/image215.jpeg"/><Relationship Id="rId11" Type="http://schemas.openxmlformats.org/officeDocument/2006/relationships/image" Target="../media/image218.png"/><Relationship Id="rId5" Type="http://schemas.openxmlformats.org/officeDocument/2006/relationships/image" Target="../media/image214.jpeg"/><Relationship Id="rId10" Type="http://schemas.microsoft.com/office/2007/relationships/hdphoto" Target="../media/hdphoto1.wdp"/><Relationship Id="rId4" Type="http://schemas.openxmlformats.org/officeDocument/2006/relationships/image" Target="../media/image213.jpeg"/><Relationship Id="rId9"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220.png"/><Relationship Id="rId7" Type="http://schemas.microsoft.com/office/2007/relationships/hdphoto" Target="../media/hdphoto1.wdp"/><Relationship Id="rId2" Type="http://schemas.openxmlformats.org/officeDocument/2006/relationships/image" Target="../media/image219.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2.png"/><Relationship Id="rId4" Type="http://schemas.openxmlformats.org/officeDocument/2006/relationships/image" Target="../media/image221.jpeg"/></Relationships>
</file>

<file path=ppt/slides/_rels/slide88.xml.rels><?xml version="1.0" encoding="UTF-8" standalone="yes"?>
<Relationships xmlns="http://schemas.openxmlformats.org/package/2006/relationships"><Relationship Id="rId8" Type="http://schemas.openxmlformats.org/officeDocument/2006/relationships/image" Target="../media/image229.jpeg"/><Relationship Id="rId13" Type="http://schemas.openxmlformats.org/officeDocument/2006/relationships/image" Target="../media/image2.png"/><Relationship Id="rId3" Type="http://schemas.openxmlformats.org/officeDocument/2006/relationships/image" Target="../media/image224.jpeg"/><Relationship Id="rId7" Type="http://schemas.openxmlformats.org/officeDocument/2006/relationships/image" Target="../media/image228.jpeg"/><Relationship Id="rId12" Type="http://schemas.openxmlformats.org/officeDocument/2006/relationships/image" Target="../media/image232.png"/><Relationship Id="rId2" Type="http://schemas.openxmlformats.org/officeDocument/2006/relationships/image" Target="../media/image223.jpeg"/><Relationship Id="rId1" Type="http://schemas.openxmlformats.org/officeDocument/2006/relationships/slideLayout" Target="../slideLayouts/slideLayout7.xml"/><Relationship Id="rId6" Type="http://schemas.openxmlformats.org/officeDocument/2006/relationships/image" Target="../media/image227.jpeg"/><Relationship Id="rId11" Type="http://schemas.openxmlformats.org/officeDocument/2006/relationships/image" Target="../media/image195.jpeg"/><Relationship Id="rId5" Type="http://schemas.openxmlformats.org/officeDocument/2006/relationships/image" Target="../media/image226.jpeg"/><Relationship Id="rId10" Type="http://schemas.openxmlformats.org/officeDocument/2006/relationships/image" Target="../media/image231.jpeg"/><Relationship Id="rId4" Type="http://schemas.openxmlformats.org/officeDocument/2006/relationships/image" Target="../media/image225.jpeg"/><Relationship Id="rId9" Type="http://schemas.openxmlformats.org/officeDocument/2006/relationships/image" Target="../media/image230.jpeg"/><Relationship Id="rId14" Type="http://schemas.microsoft.com/office/2007/relationships/hdphoto" Target="../media/hdphoto1.wdp"/></Relationships>
</file>

<file path=ppt/slides/_rels/slide89.xml.rels><?xml version="1.0" encoding="UTF-8" standalone="yes"?>
<Relationships xmlns="http://schemas.openxmlformats.org/package/2006/relationships"><Relationship Id="rId8" Type="http://schemas.openxmlformats.org/officeDocument/2006/relationships/image" Target="../media/image239.jpeg"/><Relationship Id="rId13" Type="http://schemas.openxmlformats.org/officeDocument/2006/relationships/image" Target="../media/image244.jpeg"/><Relationship Id="rId3" Type="http://schemas.openxmlformats.org/officeDocument/2006/relationships/image" Target="../media/image234.jpeg"/><Relationship Id="rId7" Type="http://schemas.openxmlformats.org/officeDocument/2006/relationships/image" Target="../media/image238.jpeg"/><Relationship Id="rId12" Type="http://schemas.openxmlformats.org/officeDocument/2006/relationships/image" Target="../media/image243.jpeg"/><Relationship Id="rId17" Type="http://schemas.microsoft.com/office/2007/relationships/hdphoto" Target="../media/hdphoto1.wdp"/><Relationship Id="rId2" Type="http://schemas.openxmlformats.org/officeDocument/2006/relationships/image" Target="../media/image233.jpeg"/><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7.jpeg"/><Relationship Id="rId11" Type="http://schemas.openxmlformats.org/officeDocument/2006/relationships/image" Target="../media/image242.jpeg"/><Relationship Id="rId5" Type="http://schemas.openxmlformats.org/officeDocument/2006/relationships/image" Target="../media/image236.jpeg"/><Relationship Id="rId15" Type="http://schemas.openxmlformats.org/officeDocument/2006/relationships/image" Target="../media/image246.jpeg"/><Relationship Id="rId10" Type="http://schemas.openxmlformats.org/officeDocument/2006/relationships/image" Target="../media/image241.jpeg"/><Relationship Id="rId4" Type="http://schemas.openxmlformats.org/officeDocument/2006/relationships/image" Target="../media/image235.jpeg"/><Relationship Id="rId9" Type="http://schemas.openxmlformats.org/officeDocument/2006/relationships/image" Target="../media/image240.jpeg"/><Relationship Id="rId14" Type="http://schemas.openxmlformats.org/officeDocument/2006/relationships/image" Target="../media/image245.jpeg"/></Relationships>
</file>

<file path=ppt/slides/_rels/slide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7.jpe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microsoft.com/office/2007/relationships/hdphoto" Target="../media/hdphoto1.wdp"/><Relationship Id="rId4" Type="http://schemas.openxmlformats.org/officeDocument/2006/relationships/diagramData" Target="../diagrams/data4.xml"/><Relationship Id="rId9" Type="http://schemas.openxmlformats.org/officeDocument/2006/relationships/image" Target="../media/image2.png"/></Relationships>
</file>

<file path=ppt/slides/_rels/slide91.xml.rels><?xml version="1.0" encoding="UTF-8" standalone="yes"?>
<Relationships xmlns="http://schemas.openxmlformats.org/package/2006/relationships"><Relationship Id="rId8" Type="http://schemas.openxmlformats.org/officeDocument/2006/relationships/image" Target="../media/image251.jpeg"/><Relationship Id="rId13" Type="http://schemas.openxmlformats.org/officeDocument/2006/relationships/image" Target="../media/image256.jpeg"/><Relationship Id="rId3" Type="http://schemas.openxmlformats.org/officeDocument/2006/relationships/image" Target="../media/image248.png"/><Relationship Id="rId7" Type="http://schemas.microsoft.com/office/2007/relationships/hdphoto" Target="../media/hdphoto67.wdp"/><Relationship Id="rId12" Type="http://schemas.openxmlformats.org/officeDocument/2006/relationships/image" Target="../media/image25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0.png"/><Relationship Id="rId11" Type="http://schemas.openxmlformats.org/officeDocument/2006/relationships/image" Target="../media/image254.jpeg"/><Relationship Id="rId5" Type="http://schemas.openxmlformats.org/officeDocument/2006/relationships/image" Target="../media/image249.jpeg"/><Relationship Id="rId15" Type="http://schemas.microsoft.com/office/2007/relationships/hdphoto" Target="../media/hdphoto1.wdp"/><Relationship Id="rId10" Type="http://schemas.openxmlformats.org/officeDocument/2006/relationships/image" Target="../media/image253.jpeg"/><Relationship Id="rId4" Type="http://schemas.microsoft.com/office/2007/relationships/hdphoto" Target="../media/hdphoto66.wdp"/><Relationship Id="rId9" Type="http://schemas.openxmlformats.org/officeDocument/2006/relationships/image" Target="../media/image252.jpeg"/><Relationship Id="rId14" Type="http://schemas.openxmlformats.org/officeDocument/2006/relationships/image" Target="../media/image2.png"/></Relationships>
</file>

<file path=ppt/slides/_rels/slide92.xml.rels><?xml version="1.0" encoding="UTF-8" standalone="yes"?>
<Relationships xmlns="http://schemas.openxmlformats.org/package/2006/relationships"><Relationship Id="rId8" Type="http://schemas.openxmlformats.org/officeDocument/2006/relationships/image" Target="../media/image260.png"/><Relationship Id="rId3" Type="http://schemas.microsoft.com/office/2007/relationships/hdphoto" Target="../media/hdphoto68.wdp"/><Relationship Id="rId7" Type="http://schemas.microsoft.com/office/2007/relationships/hdphoto" Target="../media/hdphoto70.wdp"/><Relationship Id="rId2" Type="http://schemas.openxmlformats.org/officeDocument/2006/relationships/image" Target="../media/image257.png"/><Relationship Id="rId1" Type="http://schemas.openxmlformats.org/officeDocument/2006/relationships/slideLayout" Target="../slideLayouts/slideLayout7.xml"/><Relationship Id="rId6" Type="http://schemas.openxmlformats.org/officeDocument/2006/relationships/image" Target="../media/image259.png"/><Relationship Id="rId11" Type="http://schemas.microsoft.com/office/2007/relationships/hdphoto" Target="../media/hdphoto72.wdp"/><Relationship Id="rId5" Type="http://schemas.microsoft.com/office/2007/relationships/hdphoto" Target="../media/hdphoto69.wdp"/><Relationship Id="rId10" Type="http://schemas.openxmlformats.org/officeDocument/2006/relationships/image" Target="../media/image261.png"/><Relationship Id="rId4" Type="http://schemas.openxmlformats.org/officeDocument/2006/relationships/image" Target="../media/image258.png"/><Relationship Id="rId9" Type="http://schemas.microsoft.com/office/2007/relationships/hdphoto" Target="../media/hdphoto71.wdp"/></Relationships>
</file>

<file path=ppt/slides/_rels/slide9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3.jpeg"/><Relationship Id="rId7" Type="http://schemas.openxmlformats.org/officeDocument/2006/relationships/image" Target="../media/image267.png"/><Relationship Id="rId12" Type="http://schemas.microsoft.com/office/2007/relationships/hdphoto" Target="../media/hdphoto1.wdp"/><Relationship Id="rId2" Type="http://schemas.openxmlformats.org/officeDocument/2006/relationships/image" Target="../media/image262.jpeg"/><Relationship Id="rId1" Type="http://schemas.openxmlformats.org/officeDocument/2006/relationships/slideLayout" Target="../slideLayouts/slideLayout7.xml"/><Relationship Id="rId6" Type="http://schemas.openxmlformats.org/officeDocument/2006/relationships/image" Target="../media/image266.png"/><Relationship Id="rId11" Type="http://schemas.openxmlformats.org/officeDocument/2006/relationships/image" Target="../media/image2.png"/><Relationship Id="rId5" Type="http://schemas.openxmlformats.org/officeDocument/2006/relationships/image" Target="../media/image265.jpeg"/><Relationship Id="rId10" Type="http://schemas.openxmlformats.org/officeDocument/2006/relationships/image" Target="../media/image270.jpeg"/><Relationship Id="rId4" Type="http://schemas.openxmlformats.org/officeDocument/2006/relationships/image" Target="../media/image264.jpeg"/><Relationship Id="rId9" Type="http://schemas.openxmlformats.org/officeDocument/2006/relationships/image" Target="../media/image269.jpeg"/></Relationships>
</file>

<file path=ppt/slides/_rels/slide94.xml.rels><?xml version="1.0" encoding="UTF-8" standalone="yes"?>
<Relationships xmlns="http://schemas.openxmlformats.org/package/2006/relationships"><Relationship Id="rId8" Type="http://schemas.openxmlformats.org/officeDocument/2006/relationships/image" Target="../media/image277.jpeg"/><Relationship Id="rId13" Type="http://schemas.openxmlformats.org/officeDocument/2006/relationships/image" Target="../media/image282.jpeg"/><Relationship Id="rId18" Type="http://schemas.openxmlformats.org/officeDocument/2006/relationships/image" Target="../media/image284.png"/><Relationship Id="rId3" Type="http://schemas.openxmlformats.org/officeDocument/2006/relationships/image" Target="../media/image272.jpeg"/><Relationship Id="rId7" Type="http://schemas.openxmlformats.org/officeDocument/2006/relationships/image" Target="../media/image276.jpeg"/><Relationship Id="rId12" Type="http://schemas.openxmlformats.org/officeDocument/2006/relationships/image" Target="../media/image281.jpeg"/><Relationship Id="rId17" Type="http://schemas.microsoft.com/office/2007/relationships/hdphoto" Target="../media/hdphoto73.wdp"/><Relationship Id="rId2" Type="http://schemas.openxmlformats.org/officeDocument/2006/relationships/image" Target="../media/image271.jpeg"/><Relationship Id="rId16" Type="http://schemas.openxmlformats.org/officeDocument/2006/relationships/image" Target="../media/image283.png"/><Relationship Id="rId1" Type="http://schemas.openxmlformats.org/officeDocument/2006/relationships/slideLayout" Target="../slideLayouts/slideLayout7.xml"/><Relationship Id="rId6" Type="http://schemas.openxmlformats.org/officeDocument/2006/relationships/image" Target="../media/image275.jpeg"/><Relationship Id="rId11" Type="http://schemas.openxmlformats.org/officeDocument/2006/relationships/image" Target="../media/image280.jpeg"/><Relationship Id="rId5" Type="http://schemas.openxmlformats.org/officeDocument/2006/relationships/image" Target="../media/image274.jpeg"/><Relationship Id="rId15" Type="http://schemas.microsoft.com/office/2007/relationships/hdphoto" Target="../media/hdphoto1.wdp"/><Relationship Id="rId10" Type="http://schemas.openxmlformats.org/officeDocument/2006/relationships/image" Target="../media/image279.jpeg"/><Relationship Id="rId19" Type="http://schemas.microsoft.com/office/2007/relationships/hdphoto" Target="../media/hdphoto74.wdp"/><Relationship Id="rId4" Type="http://schemas.openxmlformats.org/officeDocument/2006/relationships/image" Target="../media/image273.jpeg"/><Relationship Id="rId9" Type="http://schemas.openxmlformats.org/officeDocument/2006/relationships/image" Target="../media/image278.jpeg"/><Relationship Id="rId14" Type="http://schemas.openxmlformats.org/officeDocument/2006/relationships/image" Target="../media/image2.png"/></Relationships>
</file>

<file path=ppt/slides/_rels/slide95.xml.rels><?xml version="1.0" encoding="UTF-8" standalone="yes"?>
<Relationships xmlns="http://schemas.openxmlformats.org/package/2006/relationships"><Relationship Id="rId8" Type="http://schemas.openxmlformats.org/officeDocument/2006/relationships/image" Target="../media/image287.png"/><Relationship Id="rId3" Type="http://schemas.microsoft.com/office/2007/relationships/hdphoto" Target="../media/hdphoto1.wdp"/><Relationship Id="rId7" Type="http://schemas.microsoft.com/office/2007/relationships/hdphoto" Target="../media/hdphoto76.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6.png"/><Relationship Id="rId11" Type="http://schemas.microsoft.com/office/2007/relationships/hdphoto" Target="../media/hdphoto78.wdp"/><Relationship Id="rId5" Type="http://schemas.microsoft.com/office/2007/relationships/hdphoto" Target="../media/hdphoto75.wdp"/><Relationship Id="rId10" Type="http://schemas.openxmlformats.org/officeDocument/2006/relationships/image" Target="../media/image288.png"/><Relationship Id="rId4" Type="http://schemas.openxmlformats.org/officeDocument/2006/relationships/image" Target="../media/image285.png"/><Relationship Id="rId9" Type="http://schemas.microsoft.com/office/2007/relationships/hdphoto" Target="../media/hdphoto77.wdp"/></Relationships>
</file>

<file path=ppt/slides/_rels/slide96.xml.rels><?xml version="1.0" encoding="UTF-8" standalone="yes"?>
<Relationships xmlns="http://schemas.openxmlformats.org/package/2006/relationships"><Relationship Id="rId8" Type="http://schemas.openxmlformats.org/officeDocument/2006/relationships/image" Target="../media/image291.png"/><Relationship Id="rId13" Type="http://schemas.microsoft.com/office/2007/relationships/hdphoto" Target="../media/hdphoto81.wdp"/><Relationship Id="rId18" Type="http://schemas.microsoft.com/office/2007/relationships/hdphoto" Target="../media/hdphoto83.wdp"/><Relationship Id="rId3" Type="http://schemas.microsoft.com/office/2007/relationships/hdphoto" Target="../media/hdphoto3.wdp"/><Relationship Id="rId7" Type="http://schemas.microsoft.com/office/2007/relationships/hdphoto" Target="../media/hdphoto1.wdp"/><Relationship Id="rId12" Type="http://schemas.openxmlformats.org/officeDocument/2006/relationships/image" Target="../media/image293.png"/><Relationship Id="rId17" Type="http://schemas.openxmlformats.org/officeDocument/2006/relationships/image" Target="../media/image296.png"/><Relationship Id="rId2" Type="http://schemas.openxmlformats.org/officeDocument/2006/relationships/image" Target="../media/image289.png"/><Relationship Id="rId16" Type="http://schemas.openxmlformats.org/officeDocument/2006/relationships/image" Target="../media/image295.png"/><Relationship Id="rId1" Type="http://schemas.openxmlformats.org/officeDocument/2006/relationships/slideLayout" Target="../slideLayouts/slideLayout7.xml"/><Relationship Id="rId6" Type="http://schemas.openxmlformats.org/officeDocument/2006/relationships/image" Target="../media/image2.png"/><Relationship Id="rId11" Type="http://schemas.microsoft.com/office/2007/relationships/hdphoto" Target="../media/hdphoto80.wdp"/><Relationship Id="rId5" Type="http://schemas.microsoft.com/office/2007/relationships/hdphoto" Target="../media/hdphoto10.wdp"/><Relationship Id="rId15" Type="http://schemas.microsoft.com/office/2007/relationships/hdphoto" Target="../media/hdphoto82.wdp"/><Relationship Id="rId10" Type="http://schemas.openxmlformats.org/officeDocument/2006/relationships/image" Target="../media/image292.png"/><Relationship Id="rId4" Type="http://schemas.openxmlformats.org/officeDocument/2006/relationships/image" Target="../media/image290.png"/><Relationship Id="rId9" Type="http://schemas.microsoft.com/office/2007/relationships/hdphoto" Target="../media/hdphoto79.wdp"/><Relationship Id="rId14" Type="http://schemas.openxmlformats.org/officeDocument/2006/relationships/image" Target="../media/image2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251520" y="1628800"/>
            <a:ext cx="8206680" cy="2176244"/>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9600" dirty="0">
                <a:solidFill>
                  <a:schemeClr val="accent2">
                    <a:lumMod val="40000"/>
                    <a:lumOff val="60000"/>
                  </a:schemeClr>
                </a:solidFill>
                <a:latin typeface="+mn-lt"/>
              </a:rPr>
              <a:t>EKSI</a:t>
            </a:r>
            <a:endParaRPr lang="ru-RU" sz="9600" dirty="0">
              <a:solidFill>
                <a:schemeClr val="accent2">
                  <a:lumMod val="40000"/>
                  <a:lumOff val="60000"/>
                </a:schemeClr>
              </a:solidFill>
              <a:latin typeface="+mn-lt"/>
            </a:endParaRPr>
          </a:p>
        </p:txBody>
      </p:sp>
    </p:spTree>
    <p:extLst>
      <p:ext uri="{BB962C8B-B14F-4D97-AF65-F5344CB8AC3E}">
        <p14:creationId xmlns:p14="http://schemas.microsoft.com/office/powerpoint/2010/main" val="1085103661"/>
      </p:ext>
    </p:extLst>
  </p:cSld>
  <p:clrMapOvr>
    <a:masterClrMapping/>
  </p:clrMapOvr>
  <mc:AlternateContent xmlns:mc="http://schemas.openxmlformats.org/markup-compatibility/2006" xmlns:p14="http://schemas.microsoft.com/office/powerpoint/2010/main">
    <mc:Choice Requires="p14">
      <p:transition spd="slow" p14:dur="1500" advTm="2017">
        <p:split orient="vert"/>
      </p:transition>
    </mc:Choice>
    <mc:Fallback xmlns="">
      <p:transition spd="slow" advTm="2017">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5801" y="659967"/>
            <a:ext cx="7630616" cy="2623795"/>
          </a:xfrm>
          <a:prstGeom prst="rect">
            <a:avLst/>
          </a:prstGeom>
        </p:spPr>
        <p:txBody>
          <a:bodyPr wrap="square">
            <a:spAutoFit/>
          </a:bodyPr>
          <a:lstStyle/>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МЯСОРУБКИ</a:t>
            </a:r>
            <a:r>
              <a:rPr lang="en-US" sz="1600" b="1" dirty="0">
                <a:solidFill>
                  <a:srgbClr val="000000"/>
                </a:solidFill>
                <a:latin typeface="Times New Roman" panose="02020603050405020304" pitchFamily="18" charset="0"/>
                <a:cs typeface="Times New Roman" panose="02020603050405020304" pitchFamily="18" charset="0"/>
              </a:rPr>
              <a:t> EKSI</a:t>
            </a:r>
            <a:r>
              <a:rPr lang="ru-RU" sz="1600" b="1" dirty="0">
                <a:solidFill>
                  <a:srgbClr val="000000"/>
                </a:solidFill>
                <a:latin typeface="Times New Roman" panose="02020603050405020304" pitchFamily="18" charset="0"/>
                <a:cs typeface="Times New Roman" panose="02020603050405020304" pitchFamily="18" charset="0"/>
              </a:rPr>
              <a:t> СЕРИИ </a:t>
            </a:r>
            <a:r>
              <a:rPr lang="en-US" sz="1600" b="1" dirty="0">
                <a:solidFill>
                  <a:srgbClr val="000000"/>
                </a:solidFill>
                <a:latin typeface="Times New Roman" panose="02020603050405020304" pitchFamily="18" charset="0"/>
                <a:cs typeface="Times New Roman" panose="02020603050405020304" pitchFamily="18" charset="0"/>
              </a:rPr>
              <a:t>MM </a:t>
            </a:r>
            <a:r>
              <a:rPr lang="en-US" sz="1600" b="1" dirty="0" err="1">
                <a:solidFill>
                  <a:srgbClr val="000000"/>
                </a:solidFill>
                <a:latin typeface="Times New Roman" panose="02020603050405020304" pitchFamily="18" charset="0"/>
                <a:cs typeface="Times New Roman" panose="02020603050405020304" pitchFamily="18" charset="0"/>
              </a:rPr>
              <a:t>iR</a:t>
            </a:r>
            <a:r>
              <a:rPr lang="ru-RU" sz="1600" b="1" dirty="0">
                <a:solidFill>
                  <a:srgbClr val="000000"/>
                </a:solidFill>
                <a:latin typeface="Times New Roman" panose="02020603050405020304" pitchFamily="18" charset="0"/>
                <a:cs typeface="Times New Roman" panose="02020603050405020304" pitchFamily="18" charset="0"/>
              </a:rPr>
              <a:t> </a:t>
            </a:r>
          </a:p>
          <a:p>
            <a:endParaRPr lang="ru-RU" sz="1200" b="1" dirty="0">
              <a:solidFill>
                <a:srgbClr val="000000"/>
              </a:solidFill>
            </a:endParaRPr>
          </a:p>
          <a:p>
            <a:r>
              <a:rPr lang="ru-RU" sz="1200" dirty="0">
                <a:solidFill>
                  <a:schemeClr val="bg2">
                    <a:lumMod val="25000"/>
                  </a:schemeClr>
                </a:solidFill>
              </a:rPr>
              <a:t>В складской программе представлены модели производительностью 100, 140,</a:t>
            </a:r>
            <a:br>
              <a:rPr lang="ru-RU" sz="1200" dirty="0">
                <a:solidFill>
                  <a:schemeClr val="bg2">
                    <a:lumMod val="25000"/>
                  </a:schemeClr>
                </a:solidFill>
              </a:rPr>
            </a:br>
            <a:r>
              <a:rPr lang="ru-RU" sz="1200" dirty="0">
                <a:solidFill>
                  <a:schemeClr val="bg2">
                    <a:lumMod val="25000"/>
                  </a:schemeClr>
                </a:solidFill>
              </a:rPr>
              <a:t>200 и 280 кг/ч.</a:t>
            </a:r>
          </a:p>
          <a:p>
            <a:r>
              <a:rPr lang="ru-RU" sz="1200" dirty="0"/>
              <a:t>Рекомендовано использование на производстве гос. предприятий </a:t>
            </a:r>
            <a:br>
              <a:rPr lang="ru-RU" sz="1200" dirty="0"/>
            </a:br>
            <a:r>
              <a:rPr lang="ru-RU" sz="1200" dirty="0"/>
              <a:t>(детских садов, больниц, санаториев), кафе, ресторанов</a:t>
            </a:r>
            <a:br>
              <a:rPr lang="ru-RU" sz="1200" dirty="0"/>
            </a:br>
            <a:r>
              <a:rPr lang="ru-RU" sz="1200" dirty="0"/>
              <a:t> и фабрик кухонь. </a:t>
            </a:r>
            <a:br>
              <a:rPr lang="ru-RU" sz="1200" dirty="0"/>
            </a:br>
            <a:endParaRPr lang="ru-RU" sz="1200" dirty="0"/>
          </a:p>
          <a:p>
            <a:endParaRPr lang="ru-RU" sz="1200" dirty="0"/>
          </a:p>
          <a:p>
            <a:br>
              <a:rPr lang="ru-RU" sz="1200" dirty="0"/>
            </a:br>
            <a:endParaRPr lang="ru-RU" sz="1200" dirty="0"/>
          </a:p>
          <a:p>
            <a:pPr marR="1169035">
              <a:lnSpc>
                <a:spcPct val="115000"/>
              </a:lnSpc>
              <a:spcAft>
                <a:spcPts val="1200"/>
              </a:spcAft>
            </a:pPr>
            <a:endParaRPr lang="ru-RU" sz="1400" dirty="0">
              <a:solidFill>
                <a:srgbClr val="000000"/>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20319229"/>
              </p:ext>
            </p:extLst>
          </p:nvPr>
        </p:nvGraphicFramePr>
        <p:xfrm>
          <a:off x="788436" y="4763224"/>
          <a:ext cx="7704855" cy="1311915"/>
        </p:xfrm>
        <a:graphic>
          <a:graphicData uri="http://schemas.openxmlformats.org/drawingml/2006/table">
            <a:tbl>
              <a:tblPr firstRow="1" firstCol="1" bandRow="1" bandCol="1">
                <a:tableStyleId>{3B4B98B0-60AC-42C2-AFA5-B58CD77FA1E5}</a:tableStyleId>
              </a:tblPr>
              <a:tblGrid>
                <a:gridCol w="1540971">
                  <a:extLst>
                    <a:ext uri="{9D8B030D-6E8A-4147-A177-3AD203B41FA5}">
                      <a16:colId xmlns:a16="http://schemas.microsoft.com/office/drawing/2014/main" val="20000"/>
                    </a:ext>
                  </a:extLst>
                </a:gridCol>
                <a:gridCol w="1540971">
                  <a:extLst>
                    <a:ext uri="{9D8B030D-6E8A-4147-A177-3AD203B41FA5}">
                      <a16:colId xmlns:a16="http://schemas.microsoft.com/office/drawing/2014/main" val="20001"/>
                    </a:ext>
                  </a:extLst>
                </a:gridCol>
                <a:gridCol w="1540971">
                  <a:extLst>
                    <a:ext uri="{9D8B030D-6E8A-4147-A177-3AD203B41FA5}">
                      <a16:colId xmlns:a16="http://schemas.microsoft.com/office/drawing/2014/main" val="20002"/>
                    </a:ext>
                  </a:extLst>
                </a:gridCol>
                <a:gridCol w="1540971">
                  <a:extLst>
                    <a:ext uri="{9D8B030D-6E8A-4147-A177-3AD203B41FA5}">
                      <a16:colId xmlns:a16="http://schemas.microsoft.com/office/drawing/2014/main" val="20003"/>
                    </a:ext>
                  </a:extLst>
                </a:gridCol>
                <a:gridCol w="1540971">
                  <a:extLst>
                    <a:ext uri="{9D8B030D-6E8A-4147-A177-3AD203B41FA5}">
                      <a16:colId xmlns:a16="http://schemas.microsoft.com/office/drawing/2014/main" val="20004"/>
                    </a:ext>
                  </a:extLst>
                </a:gridCol>
              </a:tblGrid>
              <a:tr h="105480">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Артикул</a:t>
                      </a:r>
                    </a:p>
                  </a:txBody>
                  <a:tcPr marT="0" marB="0" anchor="ct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MM iR 10/22</a:t>
                      </a:r>
                    </a:p>
                  </a:txBody>
                  <a:tcPr marT="0" marB="0" anchor="ct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MM iR 14/38 </a:t>
                      </a:r>
                    </a:p>
                  </a:txBody>
                  <a:tcPr marT="0" marB="0" anchor="ct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MM iR 20/22</a:t>
                      </a:r>
                    </a:p>
                  </a:txBody>
                  <a:tcPr marT="0" marB="0" anchor="ctr"/>
                </a:tc>
                <a:tc>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MM iR 28/38</a:t>
                      </a:r>
                      <a:endParaRPr lang="ru-RU" sz="1000" kern="1200" dirty="0">
                        <a:solidFill>
                          <a:schemeClr val="tx1"/>
                        </a:solidFill>
                        <a:effectLst/>
                        <a:latin typeface="+mn-lt"/>
                        <a:ea typeface="+mn-ea"/>
                        <a:cs typeface="+mn-cs"/>
                      </a:endParaRPr>
                    </a:p>
                  </a:txBody>
                  <a:tcPr marT="0" marB="0" anchor="ctr"/>
                </a:tc>
                <a:extLst>
                  <a:ext uri="{0D108BD9-81ED-4DB2-BD59-A6C34878D82A}">
                    <a16:rowId xmlns:a16="http://schemas.microsoft.com/office/drawing/2014/main" val="10000"/>
                  </a:ext>
                </a:extLst>
              </a:tr>
              <a:tr h="210960">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Производительность,</a:t>
                      </a:r>
                      <a:br>
                        <a:rPr lang="ru-RU" sz="1000" kern="1200" dirty="0">
                          <a:solidFill>
                            <a:schemeClr val="tx1"/>
                          </a:solidFill>
                          <a:effectLst/>
                          <a:latin typeface="+mn-lt"/>
                          <a:ea typeface="+mn-ea"/>
                          <a:cs typeface="+mn-cs"/>
                        </a:rPr>
                      </a:br>
                      <a:r>
                        <a:rPr lang="ru-RU" sz="1000" kern="1200" dirty="0">
                          <a:solidFill>
                            <a:schemeClr val="tx1"/>
                          </a:solidFill>
                          <a:effectLst/>
                          <a:latin typeface="+mn-lt"/>
                          <a:ea typeface="+mn-ea"/>
                          <a:cs typeface="+mn-cs"/>
                        </a:rPr>
                        <a:t>кг/ч</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100</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140</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200</a:t>
                      </a:r>
                    </a:p>
                  </a:txBody>
                  <a:tcPr marT="0" marB="0" anchor="ctr">
                    <a:noFill/>
                  </a:tcPr>
                </a:tc>
                <a:tc>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280</a:t>
                      </a:r>
                      <a:endParaRPr lang="ru-RU" sz="1000" kern="1200" dirty="0">
                        <a:solidFill>
                          <a:schemeClr val="tx1"/>
                        </a:solidFill>
                        <a:effectLst/>
                        <a:latin typeface="+mn-lt"/>
                        <a:ea typeface="+mn-ea"/>
                        <a:cs typeface="+mn-cs"/>
                      </a:endParaRPr>
                    </a:p>
                  </a:txBody>
                  <a:tcPr marT="0" marB="0" anchor="ctr">
                    <a:noFill/>
                  </a:tcPr>
                </a:tc>
                <a:extLst>
                  <a:ext uri="{0D108BD9-81ED-4DB2-BD59-A6C34878D82A}">
                    <a16:rowId xmlns:a16="http://schemas.microsoft.com/office/drawing/2014/main" val="10001"/>
                  </a:ext>
                </a:extLst>
              </a:tr>
              <a:tr h="135435">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Мощность, кВт</a:t>
                      </a:r>
                    </a:p>
                  </a:txBody>
                  <a:tcPr marT="0" marB="0" anchor="ct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0,75</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0,55</a:t>
                      </a:r>
                    </a:p>
                  </a:txBody>
                  <a:tcPr marT="0" marB="0" anchor="ct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1,55</a:t>
                      </a:r>
                    </a:p>
                  </a:txBody>
                  <a:tcPr marT="0" marB="0" anchor="ctr">
                    <a:noFill/>
                  </a:tcPr>
                </a:tc>
                <a:tc>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1,05</a:t>
                      </a:r>
                      <a:endParaRPr lang="ru-RU" sz="1000" kern="1200" dirty="0">
                        <a:solidFill>
                          <a:schemeClr val="tx1"/>
                        </a:solidFill>
                        <a:effectLst/>
                        <a:latin typeface="+mn-lt"/>
                        <a:ea typeface="+mn-ea"/>
                        <a:cs typeface="+mn-cs"/>
                      </a:endParaRPr>
                    </a:p>
                  </a:txBody>
                  <a:tcPr marT="0" marB="0" anchor="ctr"/>
                </a:tc>
                <a:extLst>
                  <a:ext uri="{0D108BD9-81ED-4DB2-BD59-A6C34878D82A}">
                    <a16:rowId xmlns:a16="http://schemas.microsoft.com/office/drawing/2014/main" val="10002"/>
                  </a:ext>
                </a:extLst>
              </a:tr>
              <a:tr h="135435">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Напряжение, В</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220</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380</a:t>
                      </a:r>
                    </a:p>
                  </a:txBody>
                  <a:tcPr marT="0" marB="0" anchor="ctr">
                    <a:noFill/>
                  </a:tcPr>
                </a:tc>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220</a:t>
                      </a:r>
                    </a:p>
                  </a:txBody>
                  <a:tcPr marT="0" marB="0" anchor="ctr">
                    <a:noFill/>
                  </a:tcPr>
                </a:tc>
                <a:tc>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380</a:t>
                      </a:r>
                      <a:endParaRPr lang="ru-RU" sz="1000" kern="1200" dirty="0">
                        <a:solidFill>
                          <a:schemeClr val="tx1"/>
                        </a:solidFill>
                        <a:effectLst/>
                        <a:latin typeface="+mn-lt"/>
                        <a:ea typeface="+mn-ea"/>
                        <a:cs typeface="+mn-cs"/>
                      </a:endParaRPr>
                    </a:p>
                  </a:txBody>
                  <a:tcPr marT="0" marB="0" anchor="ctr">
                    <a:noFill/>
                  </a:tcPr>
                </a:tc>
                <a:extLst>
                  <a:ext uri="{0D108BD9-81ED-4DB2-BD59-A6C34878D82A}">
                    <a16:rowId xmlns:a16="http://schemas.microsoft.com/office/drawing/2014/main" val="10003"/>
                  </a:ext>
                </a:extLst>
              </a:tr>
              <a:tr h="169293">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Диаметр решеток, мм</a:t>
                      </a:r>
                    </a:p>
                  </a:txBody>
                  <a:tcPr marT="0" marB="0" anchor="ctr"/>
                </a:tc>
                <a:tc gridSpan="2">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70</a:t>
                      </a:r>
                    </a:p>
                  </a:txBody>
                  <a:tcPr marT="0" marB="0" anchor="ctr">
                    <a:noFill/>
                  </a:tcPr>
                </a:tc>
                <a:tc hMerge="1">
                  <a:txBody>
                    <a:bodyPr/>
                    <a:lstStyle/>
                    <a:p>
                      <a:endParaRPr lang="ru-RU"/>
                    </a:p>
                  </a:txBody>
                  <a:tcPr/>
                </a:tc>
                <a:tc gridSpan="2">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82</a:t>
                      </a:r>
                      <a:endParaRPr lang="ru-RU" sz="1000" kern="1200" dirty="0">
                        <a:solidFill>
                          <a:schemeClr val="tx1"/>
                        </a:solidFill>
                        <a:effectLst/>
                        <a:latin typeface="+mn-lt"/>
                        <a:ea typeface="+mn-ea"/>
                        <a:cs typeface="+mn-cs"/>
                      </a:endParaRPr>
                    </a:p>
                  </a:txBody>
                  <a:tcPr marT="0" marB="0" anchor="ctr">
                    <a:noFill/>
                  </a:tcPr>
                </a:tc>
                <a:tc hMerge="1">
                  <a:txBody>
                    <a:bodyPr/>
                    <a:lstStyle/>
                    <a:p>
                      <a:endParaRPr lang="ru-RU"/>
                    </a:p>
                  </a:txBody>
                  <a:tcPr/>
                </a:tc>
                <a:extLst>
                  <a:ext uri="{0D108BD9-81ED-4DB2-BD59-A6C34878D82A}">
                    <a16:rowId xmlns:a16="http://schemas.microsoft.com/office/drawing/2014/main" val="10004"/>
                  </a:ext>
                </a:extLst>
              </a:tr>
              <a:tr h="135435">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Габариты, мм</a:t>
                      </a:r>
                    </a:p>
                  </a:txBody>
                  <a:tcPr marT="0" marB="0" anchor="ctr">
                    <a:noFill/>
                  </a:tcPr>
                </a:tc>
                <a:tc gridSpan="2">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380х200х320</a:t>
                      </a:r>
                    </a:p>
                  </a:txBody>
                  <a:tcPr marT="0" marB="0" anchor="ctr">
                    <a:noFill/>
                  </a:tcPr>
                </a:tc>
                <a:tc hMerge="1">
                  <a:txBody>
                    <a:bodyPr/>
                    <a:lstStyle/>
                    <a:p>
                      <a:endParaRPr lang="ru-RU"/>
                    </a:p>
                  </a:txBody>
                  <a:tcPr/>
                </a:tc>
                <a:tc gridSpan="2">
                  <a:txBody>
                    <a:bodyPr/>
                    <a:lstStyle/>
                    <a:p>
                      <a:pPr marL="0" algn="ctr" defTabSz="914400" rtl="0" eaLnBrk="1" latinLnBrk="0" hangingPunct="1">
                        <a:lnSpc>
                          <a:spcPct val="115000"/>
                        </a:lnSpc>
                        <a:spcAft>
                          <a:spcPts val="1000"/>
                        </a:spcAft>
                      </a:pPr>
                      <a:r>
                        <a:rPr lang="ru-RU" sz="1000" kern="1200">
                          <a:solidFill>
                            <a:schemeClr val="tx1"/>
                          </a:solidFill>
                          <a:effectLst/>
                          <a:latin typeface="+mn-lt"/>
                          <a:ea typeface="+mn-ea"/>
                          <a:cs typeface="+mn-cs"/>
                        </a:rPr>
                        <a:t>560х460х430</a:t>
                      </a:r>
                      <a:endParaRPr lang="ru-RU" sz="1000" kern="1200" dirty="0">
                        <a:solidFill>
                          <a:schemeClr val="tx1"/>
                        </a:solidFill>
                        <a:effectLst/>
                        <a:latin typeface="+mn-lt"/>
                        <a:ea typeface="+mn-ea"/>
                        <a:cs typeface="+mn-cs"/>
                      </a:endParaRPr>
                    </a:p>
                  </a:txBody>
                  <a:tcPr marT="0" marB="0" anchor="ctr">
                    <a:noFill/>
                  </a:tcPr>
                </a:tc>
                <a:tc hMerge="1">
                  <a:txBody>
                    <a:bodyPr/>
                    <a:lstStyle/>
                    <a:p>
                      <a:endParaRPr lang="ru-RU"/>
                    </a:p>
                  </a:txBody>
                  <a:tcPr/>
                </a:tc>
                <a:extLst>
                  <a:ext uri="{0D108BD9-81ED-4DB2-BD59-A6C34878D82A}">
                    <a16:rowId xmlns:a16="http://schemas.microsoft.com/office/drawing/2014/main" val="10005"/>
                  </a:ext>
                </a:extLst>
              </a:tr>
              <a:tr h="105480">
                <a:tc>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Вес, кг</a:t>
                      </a:r>
                    </a:p>
                  </a:txBody>
                  <a:tcPr marT="0" marB="0" anchor="ctr"/>
                </a:tc>
                <a:tc gridSpan="2">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17</a:t>
                      </a:r>
                    </a:p>
                  </a:txBody>
                  <a:tcPr marT="0" marB="0" anchor="ctr">
                    <a:noFill/>
                  </a:tcPr>
                </a:tc>
                <a:tc hMerge="1">
                  <a:txBody>
                    <a:bodyPr/>
                    <a:lstStyle/>
                    <a:p>
                      <a:endParaRPr lang="ru-RU"/>
                    </a:p>
                  </a:txBody>
                  <a:tcPr/>
                </a:tc>
                <a:tc gridSpan="2">
                  <a:txBody>
                    <a:bodyPr/>
                    <a:lstStyle/>
                    <a:p>
                      <a:pPr marL="0" algn="ctr" defTabSz="914400" rtl="0" eaLnBrk="1" latinLnBrk="0" hangingPunct="1">
                        <a:lnSpc>
                          <a:spcPct val="115000"/>
                        </a:lnSpc>
                        <a:spcAft>
                          <a:spcPts val="1000"/>
                        </a:spcAft>
                      </a:pPr>
                      <a:r>
                        <a:rPr lang="ru-RU" sz="1000" kern="1200" dirty="0">
                          <a:solidFill>
                            <a:schemeClr val="tx1"/>
                          </a:solidFill>
                          <a:effectLst/>
                          <a:latin typeface="+mn-lt"/>
                          <a:ea typeface="+mn-ea"/>
                          <a:cs typeface="+mn-cs"/>
                        </a:rPr>
                        <a:t>26</a:t>
                      </a:r>
                    </a:p>
                  </a:txBody>
                  <a:tcPr marT="0" marB="0" anchor="ctr">
                    <a:noFill/>
                  </a:tcPr>
                </a:tc>
                <a:tc hMerge="1">
                  <a:txBody>
                    <a:bodyPr/>
                    <a:lstStyle/>
                    <a:p>
                      <a:endParaRPr lang="ru-RU"/>
                    </a:p>
                  </a:txBody>
                  <a:tcPr/>
                </a:tc>
                <a:extLst>
                  <a:ext uri="{0D108BD9-81ED-4DB2-BD59-A6C34878D82A}">
                    <a16:rowId xmlns:a16="http://schemas.microsoft.com/office/drawing/2014/main" val="10006"/>
                  </a:ext>
                </a:extLst>
              </a:tr>
            </a:tbl>
          </a:graphicData>
        </a:graphic>
      </p:graphicFrame>
      <p:sp>
        <p:nvSpPr>
          <p:cNvPr id="1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65769" y="6107470"/>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38619" y="3653469"/>
            <a:ext cx="1494320" cy="446276"/>
          </a:xfrm>
          <a:prstGeom prst="rect">
            <a:avLst/>
          </a:prstGeom>
          <a:noFill/>
        </p:spPr>
        <p:txBody>
          <a:bodyPr wrap="none" rtlCol="0">
            <a:spAutoFit/>
          </a:bodyPr>
          <a:lstStyle/>
          <a:p>
            <a:r>
              <a:rPr lang="ru-RU" sz="1200" b="1" dirty="0"/>
              <a:t>ММ 220, ММ 220А</a:t>
            </a:r>
          </a:p>
          <a:p>
            <a:endParaRPr lang="ru-RU" sz="1100" dirty="0">
              <a:solidFill>
                <a:srgbClr val="FF0000"/>
              </a:solidFill>
            </a:endParaRPr>
          </a:p>
        </p:txBody>
      </p:sp>
      <p:pic>
        <p:nvPicPr>
          <p:cNvPr id="9" name="Рисунок 8"/>
          <p:cNvPicPr/>
          <p:nvPr/>
        </p:nvPicPr>
        <p:blipFill rotWithShape="1">
          <a:blip r:embed="rId4" cstate="print">
            <a:extLst>
              <a:ext uri="{BEBA8EAE-BF5A-486C-A8C5-ECC9F3942E4B}">
                <a14:imgProps xmlns:a14="http://schemas.microsoft.com/office/drawing/2010/main">
                  <a14:imgLayer r:embed="rId5">
                    <a14:imgEffect>
                      <a14:backgroundRemoval t="3668" b="96911" l="5072" r="94783">
                        <a14:foregroundMark x1="47536" y1="28378" x2="53913" y2="27606"/>
                      </a14:backgroundRemoval>
                    </a14:imgEffect>
                  </a14:imgLayer>
                </a14:imgProps>
              </a:ext>
              <a:ext uri="{28A0092B-C50C-407E-A947-70E740481C1C}">
                <a14:useLocalDpi xmlns:a14="http://schemas.microsoft.com/office/drawing/2010/main" val="0"/>
              </a:ext>
            </a:extLst>
          </a:blip>
          <a:srcRect l="5698" t="516" r="15692" b="-516"/>
          <a:stretch/>
        </p:blipFill>
        <p:spPr>
          <a:xfrm>
            <a:off x="5702609" y="980728"/>
            <a:ext cx="2830330" cy="2448272"/>
          </a:xfrm>
          <a:prstGeom prst="rect">
            <a:avLst/>
          </a:prstGeom>
        </p:spPr>
      </p:pic>
      <p:sp>
        <p:nvSpPr>
          <p:cNvPr id="6" name="Прямоугольник 5"/>
          <p:cNvSpPr/>
          <p:nvPr/>
        </p:nvSpPr>
        <p:spPr>
          <a:xfrm>
            <a:off x="775724" y="2922967"/>
            <a:ext cx="7414592" cy="1754326"/>
          </a:xfrm>
          <a:prstGeom prst="rect">
            <a:avLst/>
          </a:prstGeom>
        </p:spPr>
        <p:txBody>
          <a:bodyPr wrap="square">
            <a:spAutoFit/>
          </a:bodyPr>
          <a:lstStyle/>
          <a:p>
            <a:pPr marL="171450" lvl="0" indent="-171450">
              <a:buFont typeface="Arial" panose="020B0604020202020204" pitchFamily="34" charset="0"/>
              <a:buChar char="•"/>
            </a:pPr>
            <a:r>
              <a:rPr lang="ru-RU" sz="1200" dirty="0"/>
              <a:t>Вентилируемый двигатель</a:t>
            </a:r>
          </a:p>
          <a:p>
            <a:pPr marL="171450" lvl="0" indent="-171450">
              <a:buFont typeface="Arial" panose="020B0604020202020204" pitchFamily="34" charset="0"/>
              <a:buChar char="•"/>
            </a:pPr>
            <a:r>
              <a:rPr lang="ru-RU" sz="1200" dirty="0"/>
              <a:t>Корпус из нержавеющей стали </a:t>
            </a:r>
          </a:p>
          <a:p>
            <a:pPr marL="171450" lvl="0" indent="-171450">
              <a:buFont typeface="Arial" panose="020B0604020202020204" pitchFamily="34" charset="0"/>
              <a:buChar char="•"/>
            </a:pPr>
            <a:r>
              <a:rPr lang="ru-RU" sz="1200" dirty="0"/>
              <a:t>Контактирующие с продуктом элементы - съемные</a:t>
            </a:r>
          </a:p>
          <a:p>
            <a:pPr marL="171450" indent="-171450">
              <a:buFont typeface="Arial" panose="020B0604020202020204" pitchFamily="34" charset="0"/>
              <a:buChar char="•"/>
            </a:pPr>
            <a:r>
              <a:rPr lang="ru-RU" sz="1200" dirty="0"/>
              <a:t>Комплектация всех моделей - полный унгер</a:t>
            </a:r>
          </a:p>
          <a:p>
            <a:r>
              <a:rPr lang="ru-RU" sz="1200" dirty="0"/>
              <a:t>      (подрезной нож, 2 крестовых ножа и 2 решетки) </a:t>
            </a:r>
          </a:p>
          <a:p>
            <a:pPr marL="171450" indent="-171450">
              <a:buFont typeface="Arial" panose="020B0604020202020204" pitchFamily="34" charset="0"/>
              <a:buChar char="•"/>
            </a:pPr>
            <a:r>
              <a:rPr lang="ru-RU" sz="1200" dirty="0"/>
              <a:t>Диаметр отверстий решеток 5 и 9 мм. </a:t>
            </a:r>
          </a:p>
          <a:p>
            <a:r>
              <a:rPr lang="ru-RU" sz="1200" dirty="0"/>
              <a:t>      (для максимального качества фарша) </a:t>
            </a:r>
          </a:p>
          <a:p>
            <a:pPr marL="171450" lvl="0" indent="-171450">
              <a:buFont typeface="Arial" panose="020B0604020202020204" pitchFamily="34" charset="0"/>
              <a:buChar char="•"/>
            </a:pPr>
            <a:r>
              <a:rPr lang="ru-RU" sz="1200" dirty="0"/>
              <a:t>Функция «Реверс» </a:t>
            </a:r>
          </a:p>
          <a:p>
            <a:pPr marL="171450" lvl="0" indent="-171450">
              <a:buFont typeface="Arial" panose="020B0604020202020204" pitchFamily="34" charset="0"/>
              <a:buChar char="•"/>
            </a:pPr>
            <a:r>
              <a:rPr lang="ru-RU" sz="1200" dirty="0"/>
              <a:t>Гарантия 12 месяцев</a:t>
            </a:r>
          </a:p>
        </p:txBody>
      </p:sp>
      <p:sp>
        <p:nvSpPr>
          <p:cNvPr id="12" name="Прямоугольник 11"/>
          <p:cNvSpPr/>
          <p:nvPr/>
        </p:nvSpPr>
        <p:spPr>
          <a:xfrm>
            <a:off x="685800" y="2319263"/>
            <a:ext cx="5830416" cy="461665"/>
          </a:xfrm>
          <a:prstGeom prst="rect">
            <a:avLst/>
          </a:prstGeom>
        </p:spPr>
        <p:txBody>
          <a:bodyPr wrap="square">
            <a:spAutoFit/>
          </a:bodyPr>
          <a:lstStyle/>
          <a:p>
            <a:pPr lvl="0"/>
            <a:r>
              <a:rPr lang="ru-RU" sz="1200" b="1" dirty="0"/>
              <a:t>Мясорубки подойдут для изготовления мясного и рыбного фарша, повторного измельчения котлетной массы и набивки колбас. </a:t>
            </a:r>
            <a:endParaRPr lang="en-US" sz="1200" b="1" dirty="0"/>
          </a:p>
        </p:txBody>
      </p:sp>
    </p:spTree>
    <p:extLst>
      <p:ext uri="{BB962C8B-B14F-4D97-AF65-F5344CB8AC3E}">
        <p14:creationId xmlns:p14="http://schemas.microsoft.com/office/powerpoint/2010/main" val="3151527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23786" y="484032"/>
            <a:ext cx="7806004" cy="307777"/>
          </a:xfrm>
          <a:prstGeom prst="rect">
            <a:avLst/>
          </a:prstGeom>
        </p:spPr>
        <p:txBody>
          <a:bodyPr wrap="square">
            <a:spAutoFit/>
          </a:bodyPr>
          <a:lstStyle/>
          <a:p>
            <a:r>
              <a:rPr lang="ru-RU" sz="1400" b="1" dirty="0">
                <a:solidFill>
                  <a:srgbClr val="000000"/>
                </a:solidFill>
                <a:latin typeface="Times New Roman" panose="02020603050405020304" pitchFamily="18" charset="0"/>
                <a:cs typeface="Times New Roman" panose="02020603050405020304" pitchFamily="18" charset="0"/>
              </a:rPr>
              <a:t>МИКСЕРЫ</a:t>
            </a:r>
            <a:endParaRPr lang="ru-RU" sz="1400"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723786" y="843332"/>
            <a:ext cx="8568953" cy="1384995"/>
          </a:xfrm>
          <a:prstGeom prst="rect">
            <a:avLst/>
          </a:prstGeom>
        </p:spPr>
        <p:txBody>
          <a:bodyPr wrap="square">
            <a:spAutoFit/>
          </a:bodyPr>
          <a:lstStyle/>
          <a:p>
            <a:r>
              <a:rPr lang="ru-RU" sz="1200" dirty="0">
                <a:solidFill>
                  <a:srgbClr val="000000"/>
                </a:solidFill>
                <a:cs typeface="Times New Roman" panose="02020603050405020304" pitchFamily="18" charset="0"/>
              </a:rPr>
              <a:t>Предназначены для приготовления различных видов теста и кондитерских масс.</a:t>
            </a:r>
          </a:p>
          <a:p>
            <a:r>
              <a:rPr lang="ru-RU" sz="1200" dirty="0">
                <a:solidFill>
                  <a:srgbClr val="000000"/>
                </a:solidFill>
                <a:cs typeface="Times New Roman" panose="02020603050405020304" pitchFamily="18" charset="0"/>
              </a:rPr>
              <a:t>Планетарное вращение месильного органа (вращение как вокруг своей оси, так и вокруг оси дежи) позволяет осуществлять более равномерный промесс  тестовой массы по всему объему дежи.</a:t>
            </a:r>
            <a:endParaRPr lang="en-US" sz="1200" dirty="0">
              <a:solidFill>
                <a:srgbClr val="000000"/>
              </a:solidFill>
              <a:cs typeface="Times New Roman" panose="02020603050405020304" pitchFamily="18" charset="0"/>
            </a:endParaRPr>
          </a:p>
          <a:p>
            <a:pPr>
              <a:buFont typeface="Arial" pitchFamily="34" charset="0"/>
              <a:buChar char="•"/>
            </a:pPr>
            <a:r>
              <a:rPr lang="ru-RU" sz="1200" dirty="0">
                <a:solidFill>
                  <a:srgbClr val="000000"/>
                </a:solidFill>
                <a:cs typeface="Times New Roman" panose="02020603050405020304" pitchFamily="18" charset="0"/>
              </a:rPr>
              <a:t>Модели VFM5A, VFM5D оснащены </a:t>
            </a:r>
            <a:r>
              <a:rPr lang="ru-RU" sz="1200" i="1" dirty="0">
                <a:solidFill>
                  <a:srgbClr val="000000"/>
                </a:solidFill>
                <a:cs typeface="Times New Roman" panose="02020603050405020304" pitchFamily="18" charset="0"/>
              </a:rPr>
              <a:t>защитным экраном</a:t>
            </a:r>
            <a:r>
              <a:rPr lang="ru-RU" sz="1200" dirty="0">
                <a:solidFill>
                  <a:srgbClr val="000000"/>
                </a:solidFill>
                <a:cs typeface="Times New Roman" panose="02020603050405020304" pitchFamily="18" charset="0"/>
              </a:rPr>
              <a:t>, который обеспечивает безопасность при работе;</a:t>
            </a:r>
          </a:p>
          <a:p>
            <a:pPr>
              <a:buFont typeface="Arial" pitchFamily="34" charset="0"/>
              <a:buChar char="•"/>
            </a:pPr>
            <a:r>
              <a:rPr lang="ru-RU" sz="1200" dirty="0">
                <a:solidFill>
                  <a:srgbClr val="000000"/>
                </a:solidFill>
                <a:cs typeface="Times New Roman" panose="02020603050405020304" pitchFamily="18" charset="0"/>
              </a:rPr>
              <a:t>Модели VFM5A, VFM5D комплектуются: 1 дежой из нержавеющей стали и 3 насадками;</a:t>
            </a:r>
            <a:endParaRPr lang="en-US" sz="1200" dirty="0">
              <a:solidFill>
                <a:srgbClr val="000000"/>
              </a:solidFill>
              <a:cs typeface="Times New Roman" panose="02020603050405020304" pitchFamily="18" charset="0"/>
            </a:endParaRPr>
          </a:p>
          <a:p>
            <a:pPr>
              <a:buFont typeface="Arial" pitchFamily="34" charset="0"/>
              <a:buChar char="•"/>
            </a:pPr>
            <a:r>
              <a:rPr lang="ru-RU" sz="1200" dirty="0">
                <a:solidFill>
                  <a:srgbClr val="000000"/>
                </a:solidFill>
                <a:cs typeface="Times New Roman" panose="02020603050405020304" pitchFamily="18" charset="0"/>
              </a:rPr>
              <a:t>У модели VFM5A имеется </a:t>
            </a:r>
            <a:r>
              <a:rPr lang="ru-RU" sz="1200" i="1" dirty="0">
                <a:solidFill>
                  <a:srgbClr val="000000"/>
                </a:solidFill>
                <a:cs typeface="Times New Roman" panose="02020603050405020304" pitchFamily="18" charset="0"/>
              </a:rPr>
              <a:t>вариатор скорости</a:t>
            </a:r>
            <a:r>
              <a:rPr lang="ru-RU" sz="1200" dirty="0">
                <a:solidFill>
                  <a:srgbClr val="000000"/>
                </a:solidFill>
                <a:cs typeface="Times New Roman" panose="02020603050405020304" pitchFamily="18" charset="0"/>
              </a:rPr>
              <a:t>.</a:t>
            </a:r>
          </a:p>
          <a:p>
            <a:pPr>
              <a:buFont typeface="Arial" pitchFamily="34" charset="0"/>
              <a:buChar char="•"/>
            </a:pPr>
            <a:r>
              <a:rPr lang="ru-RU" sz="1200" dirty="0">
                <a:solidFill>
                  <a:srgbClr val="000000"/>
                </a:solidFill>
                <a:cs typeface="Times New Roman" panose="02020603050405020304" pitchFamily="18" charset="0"/>
              </a:rPr>
              <a:t>У модели VFM-7 в комплекте венчик, лопатка, крюк, подъемная головка</a:t>
            </a:r>
            <a:r>
              <a:rPr lang="ru-RU" sz="1200" dirty="0">
                <a:solidFill>
                  <a:srgbClr val="000000"/>
                </a:solidFill>
                <a:cs typeface="Arial" panose="020B0604020202020204" pitchFamily="34" charset="0"/>
              </a:rPr>
              <a:t>.</a:t>
            </a:r>
          </a:p>
        </p:txBody>
      </p:sp>
      <p:graphicFrame>
        <p:nvGraphicFramePr>
          <p:cNvPr id="6" name="Таблица 5"/>
          <p:cNvGraphicFramePr>
            <a:graphicFrameLocks noGrp="1"/>
          </p:cNvGraphicFramePr>
          <p:nvPr>
            <p:extLst>
              <p:ext uri="{D42A27DB-BD31-4B8C-83A1-F6EECF244321}">
                <p14:modId xmlns:p14="http://schemas.microsoft.com/office/powerpoint/2010/main" val="494107636"/>
              </p:ext>
            </p:extLst>
          </p:nvPr>
        </p:nvGraphicFramePr>
        <p:xfrm>
          <a:off x="768709" y="2401039"/>
          <a:ext cx="4536505" cy="1411464"/>
        </p:xfrm>
        <a:graphic>
          <a:graphicData uri="http://schemas.openxmlformats.org/drawingml/2006/table">
            <a:tbl>
              <a:tblPr firstRow="1" firstCol="1" bandRow="1" bandCol="1">
                <a:tableStyleId>{3B4B98B0-60AC-42C2-AFA5-B58CD77FA1E5}</a:tableStyleId>
              </a:tblPr>
              <a:tblGrid>
                <a:gridCol w="1831081">
                  <a:extLst>
                    <a:ext uri="{9D8B030D-6E8A-4147-A177-3AD203B41FA5}">
                      <a16:colId xmlns:a16="http://schemas.microsoft.com/office/drawing/2014/main" val="20000"/>
                    </a:ext>
                  </a:extLst>
                </a:gridCol>
                <a:gridCol w="901808">
                  <a:extLst>
                    <a:ext uri="{9D8B030D-6E8A-4147-A177-3AD203B41FA5}">
                      <a16:colId xmlns:a16="http://schemas.microsoft.com/office/drawing/2014/main" val="20001"/>
                    </a:ext>
                  </a:extLst>
                </a:gridCol>
                <a:gridCol w="901808">
                  <a:extLst>
                    <a:ext uri="{9D8B030D-6E8A-4147-A177-3AD203B41FA5}">
                      <a16:colId xmlns:a16="http://schemas.microsoft.com/office/drawing/2014/main" val="20002"/>
                    </a:ext>
                  </a:extLst>
                </a:gridCol>
                <a:gridCol w="901808">
                  <a:extLst>
                    <a:ext uri="{9D8B030D-6E8A-4147-A177-3AD203B41FA5}">
                      <a16:colId xmlns:a16="http://schemas.microsoft.com/office/drawing/2014/main" val="20003"/>
                    </a:ext>
                  </a:extLst>
                </a:gridCol>
              </a:tblGrid>
              <a:tr h="300627">
                <a:tc>
                  <a:txBody>
                    <a:bodyPr/>
                    <a:lstStyle/>
                    <a:p>
                      <a:pPr algn="l">
                        <a:lnSpc>
                          <a:spcPct val="115000"/>
                        </a:lnSpc>
                        <a:spcAft>
                          <a:spcPts val="1000"/>
                        </a:spcAft>
                        <a:tabLst>
                          <a:tab pos="1126490" algn="l"/>
                        </a:tabLst>
                      </a:pPr>
                      <a:r>
                        <a:rPr lang="ru-RU" sz="1000" dirty="0">
                          <a:effectLst/>
                        </a:rPr>
                        <a:t>Модель</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VFM5A</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VFM5D</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VFM-7</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9922">
                <a:tc>
                  <a:txBody>
                    <a:bodyPr/>
                    <a:lstStyle/>
                    <a:p>
                      <a:pPr algn="l">
                        <a:lnSpc>
                          <a:spcPct val="115000"/>
                        </a:lnSpc>
                        <a:spcAft>
                          <a:spcPts val="1000"/>
                        </a:spcAft>
                        <a:tabLst>
                          <a:tab pos="1126490" algn="l"/>
                        </a:tabLst>
                      </a:pPr>
                      <a:r>
                        <a:rPr lang="ru-RU" sz="1000" dirty="0">
                          <a:effectLst/>
                        </a:rPr>
                        <a:t>Емкость чаши, л</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en-US" sz="1000" dirty="0">
                          <a:effectLst/>
                        </a:rPr>
                        <a:t>7</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9922">
                <a:tc>
                  <a:txBody>
                    <a:bodyPr/>
                    <a:lstStyle/>
                    <a:p>
                      <a:pPr algn="l">
                        <a:lnSpc>
                          <a:spcPct val="115000"/>
                        </a:lnSpc>
                        <a:spcAft>
                          <a:spcPts val="1000"/>
                        </a:spcAft>
                        <a:tabLst>
                          <a:tab pos="1126490" algn="l"/>
                        </a:tabLst>
                      </a:pPr>
                      <a:r>
                        <a:rPr lang="ru-RU" sz="1000" dirty="0">
                          <a:effectLst/>
                        </a:rPr>
                        <a:t>Напряжение, В</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220</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en-US" sz="1000" dirty="0">
                          <a:effectLst/>
                        </a:rPr>
                        <a:t>220</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220</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9922">
                <a:tc>
                  <a:txBody>
                    <a:bodyPr/>
                    <a:lstStyle/>
                    <a:p>
                      <a:pPr algn="l">
                        <a:lnSpc>
                          <a:spcPct val="115000"/>
                        </a:lnSpc>
                        <a:spcAft>
                          <a:spcPts val="1000"/>
                        </a:spcAft>
                        <a:tabLst>
                          <a:tab pos="1126490" algn="l"/>
                        </a:tabLst>
                      </a:pPr>
                      <a:r>
                        <a:rPr lang="ru-RU" sz="1000" dirty="0">
                          <a:effectLst/>
                        </a:rPr>
                        <a:t>Мощность, кВт</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en-US" sz="1000" dirty="0">
                          <a:effectLst/>
                        </a:rPr>
                        <a:t>0</a:t>
                      </a:r>
                      <a:r>
                        <a:rPr lang="ru-RU" sz="1000" dirty="0">
                          <a:effectLst/>
                        </a:rPr>
                        <a:t>.3</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0.37</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en-US" sz="1000" dirty="0">
                          <a:effectLst/>
                        </a:rPr>
                        <a:t>0.8</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9922">
                <a:tc>
                  <a:txBody>
                    <a:bodyPr/>
                    <a:lstStyle/>
                    <a:p>
                      <a:pPr algn="l">
                        <a:lnSpc>
                          <a:spcPct val="115000"/>
                        </a:lnSpc>
                        <a:spcAft>
                          <a:spcPts val="1000"/>
                        </a:spcAft>
                        <a:tabLst>
                          <a:tab pos="1126490" algn="l"/>
                        </a:tabLst>
                      </a:pPr>
                      <a:r>
                        <a:rPr lang="ru-RU" sz="1000" dirty="0">
                          <a:effectLst/>
                        </a:rPr>
                        <a:t>Частота вращения, об/мин</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85-530</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115-505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115-505 </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9922">
                <a:tc>
                  <a:txBody>
                    <a:bodyPr/>
                    <a:lstStyle/>
                    <a:p>
                      <a:pPr algn="l">
                        <a:lnSpc>
                          <a:spcPct val="115000"/>
                        </a:lnSpc>
                        <a:spcAft>
                          <a:spcPts val="1000"/>
                        </a:spcAft>
                        <a:tabLst>
                          <a:tab pos="1126490" algn="l"/>
                        </a:tabLst>
                      </a:pPr>
                      <a:r>
                        <a:rPr lang="ru-RU" sz="1000" dirty="0">
                          <a:effectLst/>
                        </a:rPr>
                        <a:t>Габаритные размеры, мм</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422х255х475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430х270х525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410х205х395</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17915">
                <a:tc>
                  <a:txBody>
                    <a:bodyPr/>
                    <a:lstStyle/>
                    <a:p>
                      <a:pPr algn="l">
                        <a:lnSpc>
                          <a:spcPct val="115000"/>
                        </a:lnSpc>
                        <a:spcAft>
                          <a:spcPts val="1000"/>
                        </a:spcAft>
                        <a:tabLst>
                          <a:tab pos="1126490" algn="l"/>
                        </a:tabLst>
                      </a:pPr>
                      <a:r>
                        <a:rPr lang="ru-RU" sz="1000" dirty="0">
                          <a:effectLst/>
                        </a:rPr>
                        <a:t>Вес, кг</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21</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29</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en-US" sz="1000" dirty="0">
                          <a:effectLst/>
                        </a:rPr>
                        <a:t>13</a:t>
                      </a:r>
                      <a:endParaRPr lang="ru-RU" sz="1000" dirty="0">
                        <a:solidFill>
                          <a:srgbClr val="000000"/>
                        </a:solidFill>
                        <a:effectLst/>
                        <a:latin typeface="Times New Roman" panose="02020603050405020304" pitchFamily="18" charset="0"/>
                        <a:ea typeface="Calibri"/>
                        <a:cs typeface="Times New Roman" panose="02020603050405020304" pitchFamily="18" charset="0"/>
                      </a:endParaRPr>
                    </a:p>
                  </a:txBody>
                  <a:tcPr marL="68580" marR="68580" marT="0" marB="0">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7" name="Рисунок 6"/>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62434">
            <a:off x="5305083" y="1986280"/>
            <a:ext cx="2313672" cy="2594322"/>
          </a:xfrm>
          <a:prstGeom prst="rect">
            <a:avLst/>
          </a:prstGeom>
          <a:ln>
            <a:noFill/>
          </a:ln>
          <a:effectLst/>
        </p:spPr>
      </p:pic>
      <p:sp>
        <p:nvSpPr>
          <p:cNvPr id="8" name="Поле 16"/>
          <p:cNvSpPr txBox="1">
            <a:spLocks noChangeArrowheads="1"/>
          </p:cNvSpPr>
          <p:nvPr/>
        </p:nvSpPr>
        <p:spPr bwMode="auto">
          <a:xfrm>
            <a:off x="6825808" y="3854326"/>
            <a:ext cx="119634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en-US" sz="1000" b="1" dirty="0">
                <a:solidFill>
                  <a:srgbClr val="000000"/>
                </a:solidFill>
                <a:effectLst/>
                <a:ea typeface="Times New Roman"/>
                <a:cs typeface="Times New Roman"/>
              </a:rPr>
              <a:t>VFM-7</a:t>
            </a:r>
            <a:endParaRPr lang="ru-RU" sz="1100" dirty="0">
              <a:solidFill>
                <a:srgbClr val="000000"/>
              </a:solidFill>
              <a:effectLst/>
              <a:ea typeface="Calibri"/>
              <a:cs typeface="Times New Roman"/>
            </a:endParaRPr>
          </a:p>
        </p:txBody>
      </p:sp>
      <p:pic>
        <p:nvPicPr>
          <p:cNvPr id="10" name="Рисунок 9" descr="B5A"/>
          <p:cNvPicPr/>
          <p:nvPr/>
        </p:nvPicPr>
        <p:blipFill>
          <a:blip r:embed="rId5" cstate="print">
            <a:extLst>
              <a:ext uri="{BEBA8EAE-BF5A-486C-A8C5-ECC9F3942E4B}">
                <a14:imgProps xmlns:a14="http://schemas.microsoft.com/office/drawing/2010/main">
                  <a14:imgLayer r:embed="rId6">
                    <a14:imgEffect>
                      <a14:backgroundRemoval t="3659" b="93598" l="7451" r="99216"/>
                    </a14:imgEffect>
                  </a14:imgLayer>
                </a14:imgProps>
              </a:ext>
              <a:ext uri="{28A0092B-C50C-407E-A947-70E740481C1C}">
                <a14:useLocalDpi xmlns:a14="http://schemas.microsoft.com/office/drawing/2010/main" val="0"/>
              </a:ext>
            </a:extLst>
          </a:blip>
          <a:srcRect/>
          <a:stretch>
            <a:fillRect/>
          </a:stretch>
        </p:blipFill>
        <p:spPr bwMode="auto">
          <a:xfrm>
            <a:off x="7530353" y="1669682"/>
            <a:ext cx="1068553" cy="1399278"/>
          </a:xfrm>
          <a:prstGeom prst="rect">
            <a:avLst/>
          </a:prstGeom>
          <a:ln>
            <a:noFill/>
          </a:ln>
          <a:effectLst/>
        </p:spPr>
      </p:pic>
      <p:sp>
        <p:nvSpPr>
          <p:cNvPr id="11" name="Поле 36"/>
          <p:cNvSpPr txBox="1">
            <a:spLocks noChangeArrowheads="1"/>
          </p:cNvSpPr>
          <p:nvPr/>
        </p:nvSpPr>
        <p:spPr bwMode="auto">
          <a:xfrm>
            <a:off x="7875532" y="3233263"/>
            <a:ext cx="119634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a typeface="Times New Roman"/>
              </a:rPr>
              <a:t>VFM</a:t>
            </a:r>
            <a:r>
              <a:rPr lang="en-US" sz="1000" b="1" dirty="0">
                <a:solidFill>
                  <a:srgbClr val="000000"/>
                </a:solidFill>
                <a:effectLst/>
                <a:ea typeface="Times New Roman"/>
              </a:rPr>
              <a:t>5A</a:t>
            </a:r>
            <a:endParaRPr lang="ru-RU" sz="1000" b="1" dirty="0">
              <a:solidFill>
                <a:srgbClr val="000000"/>
              </a:solidFill>
              <a:effectLst/>
              <a:ea typeface="Times New Roman"/>
            </a:endParaRPr>
          </a:p>
          <a:p>
            <a:pPr>
              <a:lnSpc>
                <a:spcPct val="115000"/>
              </a:lnSpc>
              <a:spcAft>
                <a:spcPts val="1000"/>
              </a:spcAft>
            </a:pPr>
            <a:r>
              <a:rPr lang="ru-RU" sz="1100" dirty="0">
                <a:effectLst/>
                <a:latin typeface="Calibri"/>
                <a:ea typeface="Calibri"/>
                <a:cs typeface="Times New Roman"/>
              </a:rPr>
              <a:t> </a:t>
            </a:r>
          </a:p>
        </p:txBody>
      </p:sp>
      <p:sp>
        <p:nvSpPr>
          <p:cNvPr id="13" name="Прямоугольник 12"/>
          <p:cNvSpPr/>
          <p:nvPr/>
        </p:nvSpPr>
        <p:spPr>
          <a:xfrm>
            <a:off x="723787" y="3956519"/>
            <a:ext cx="2671565" cy="307777"/>
          </a:xfrm>
          <a:prstGeom prst="rect">
            <a:avLst/>
          </a:prstGeom>
        </p:spPr>
        <p:txBody>
          <a:bodyPr wrap="none">
            <a:spAutoFit/>
          </a:bodyPr>
          <a:lstStyle/>
          <a:p>
            <a:r>
              <a:rPr lang="ru-RU" sz="1400" b="1" dirty="0">
                <a:solidFill>
                  <a:srgbClr val="000000"/>
                </a:solidFill>
                <a:latin typeface="Times New Roman" panose="02020603050405020304" pitchFamily="18" charset="0"/>
                <a:cs typeface="Times New Roman" panose="02020603050405020304" pitchFamily="18" charset="0"/>
              </a:rPr>
              <a:t>РУЧНОЙ МИКСЕР </a:t>
            </a:r>
            <a:r>
              <a:rPr lang="en-US" sz="1400" b="1" dirty="0">
                <a:solidFill>
                  <a:srgbClr val="000000"/>
                </a:solidFill>
                <a:latin typeface="Times New Roman" panose="02020603050405020304" pitchFamily="18" charset="0"/>
                <a:cs typeface="Times New Roman" panose="02020603050405020304" pitchFamily="18" charset="0"/>
              </a:rPr>
              <a:t>HM-10000</a:t>
            </a:r>
            <a:endParaRPr lang="ru-RU" sz="1400" dirty="0">
              <a:solidFill>
                <a:srgbClr val="000000"/>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723787" y="4316559"/>
            <a:ext cx="4572000" cy="646331"/>
          </a:xfrm>
          <a:prstGeom prst="rect">
            <a:avLst/>
          </a:prstGeom>
        </p:spPr>
        <p:txBody>
          <a:bodyPr>
            <a:spAutoFit/>
          </a:bodyPr>
          <a:lstStyle/>
          <a:p>
            <a:pPr lvl="0"/>
            <a:r>
              <a:rPr lang="ru-RU" sz="1200" dirty="0">
                <a:solidFill>
                  <a:srgbClr val="000000"/>
                </a:solidFill>
                <a:latin typeface="Times New Roman" panose="02020603050405020304" pitchFamily="18" charset="0"/>
                <a:cs typeface="Times New Roman" panose="02020603050405020304" pitchFamily="18" charset="0"/>
              </a:rPr>
              <a:t>Погружной стержень, длиной 420 мм, выполнен из нержавеющей стали, имеет режим пульсаций, 10000 оборотов в минуту, ножи с титановым покрытием</a:t>
            </a:r>
            <a:r>
              <a:rPr lang="ru-RU" sz="1200" dirty="0">
                <a:solidFill>
                  <a:srgbClr val="000000"/>
                </a:solidFill>
                <a:latin typeface="Arial" panose="020B0604020202020204" pitchFamily="34" charset="0"/>
                <a:cs typeface="Arial" panose="020B0604020202020204" pitchFamily="34" charset="0"/>
              </a:rPr>
              <a:t>.</a:t>
            </a:r>
            <a:endParaRPr lang="ru-RU" dirty="0"/>
          </a:p>
        </p:txBody>
      </p:sp>
      <p:graphicFrame>
        <p:nvGraphicFramePr>
          <p:cNvPr id="15" name="Таблица 14"/>
          <p:cNvGraphicFramePr>
            <a:graphicFrameLocks noGrp="1"/>
          </p:cNvGraphicFramePr>
          <p:nvPr>
            <p:extLst>
              <p:ext uri="{D42A27DB-BD31-4B8C-83A1-F6EECF244321}">
                <p14:modId xmlns:p14="http://schemas.microsoft.com/office/powerpoint/2010/main" val="3665438940"/>
              </p:ext>
            </p:extLst>
          </p:nvPr>
        </p:nvGraphicFramePr>
        <p:xfrm>
          <a:off x="723788" y="5067441"/>
          <a:ext cx="4680520" cy="1013937"/>
        </p:xfrm>
        <a:graphic>
          <a:graphicData uri="http://schemas.openxmlformats.org/drawingml/2006/table">
            <a:tbl>
              <a:tblPr firstRow="1" firstCol="1" bandRow="1" bandCol="1">
                <a:tableStyleId>{3B4B98B0-60AC-42C2-AFA5-B58CD77FA1E5}</a:tableStyleId>
              </a:tblPr>
              <a:tblGrid>
                <a:gridCol w="2890740">
                  <a:extLst>
                    <a:ext uri="{9D8B030D-6E8A-4147-A177-3AD203B41FA5}">
                      <a16:colId xmlns:a16="http://schemas.microsoft.com/office/drawing/2014/main" val="20000"/>
                    </a:ext>
                  </a:extLst>
                </a:gridCol>
                <a:gridCol w="1789780">
                  <a:extLst>
                    <a:ext uri="{9D8B030D-6E8A-4147-A177-3AD203B41FA5}">
                      <a16:colId xmlns:a16="http://schemas.microsoft.com/office/drawing/2014/main" val="20001"/>
                    </a:ext>
                  </a:extLst>
                </a:gridCol>
              </a:tblGrid>
              <a:tr h="193197">
                <a:tc>
                  <a:txBody>
                    <a:bodyPr/>
                    <a:lstStyle/>
                    <a:p>
                      <a:pPr algn="l">
                        <a:lnSpc>
                          <a:spcPct val="115000"/>
                        </a:lnSpc>
                        <a:spcAft>
                          <a:spcPts val="1000"/>
                        </a:spcAft>
                        <a:tabLst>
                          <a:tab pos="1126490" algn="l"/>
                        </a:tabLst>
                      </a:pPr>
                      <a:r>
                        <a:rPr lang="ru-RU" sz="1000" dirty="0">
                          <a:effectLst/>
                        </a:rPr>
                        <a:t>Модель</a:t>
                      </a:r>
                      <a:endParaRPr lang="ru-RU" sz="14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HM-10000</a:t>
                      </a:r>
                      <a:endParaRPr lang="ru-RU" sz="14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8390">
                <a:tc>
                  <a:txBody>
                    <a:bodyPr/>
                    <a:lstStyle/>
                    <a:p>
                      <a:pPr algn="l">
                        <a:lnSpc>
                          <a:spcPct val="115000"/>
                        </a:lnSpc>
                        <a:spcAft>
                          <a:spcPts val="1000"/>
                        </a:spcAft>
                        <a:tabLst>
                          <a:tab pos="1126490" algn="l"/>
                        </a:tabLst>
                      </a:pPr>
                      <a:r>
                        <a:rPr lang="ru-RU" sz="1000" dirty="0">
                          <a:effectLst/>
                        </a:rPr>
                        <a:t>Напряжение, В</a:t>
                      </a:r>
                      <a:endParaRPr lang="ru-RU" sz="14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220</a:t>
                      </a:r>
                      <a:endParaRPr lang="ru-RU" sz="14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8390">
                <a:tc>
                  <a:txBody>
                    <a:bodyPr/>
                    <a:lstStyle/>
                    <a:p>
                      <a:pPr algn="l">
                        <a:lnSpc>
                          <a:spcPct val="115000"/>
                        </a:lnSpc>
                        <a:spcAft>
                          <a:spcPts val="1000"/>
                        </a:spcAft>
                        <a:tabLst>
                          <a:tab pos="1126490" algn="l"/>
                        </a:tabLst>
                      </a:pPr>
                      <a:r>
                        <a:rPr lang="ru-RU" sz="1000" dirty="0">
                          <a:effectLst/>
                        </a:rPr>
                        <a:t>Мощность, кВт</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0,</a:t>
                      </a:r>
                      <a:r>
                        <a:rPr lang="en-US" sz="1000" dirty="0">
                          <a:effectLst/>
                        </a:rPr>
                        <a:t>5</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8390">
                <a:tc>
                  <a:txBody>
                    <a:bodyPr/>
                    <a:lstStyle/>
                    <a:p>
                      <a:pPr algn="l">
                        <a:lnSpc>
                          <a:spcPct val="115000"/>
                        </a:lnSpc>
                        <a:spcAft>
                          <a:spcPts val="1000"/>
                        </a:spcAft>
                        <a:tabLst>
                          <a:tab pos="1126490" algn="l"/>
                        </a:tabLst>
                      </a:pPr>
                      <a:r>
                        <a:rPr lang="ru-RU" sz="1000" dirty="0">
                          <a:effectLst/>
                        </a:rPr>
                        <a:t>Объем , л</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50</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38390">
                <a:tc>
                  <a:txBody>
                    <a:bodyPr/>
                    <a:lstStyle/>
                    <a:p>
                      <a:pPr algn="l">
                        <a:lnSpc>
                          <a:spcPct val="115000"/>
                        </a:lnSpc>
                        <a:spcAft>
                          <a:spcPts val="1000"/>
                        </a:spcAft>
                        <a:tabLst>
                          <a:tab pos="1126490" algn="l"/>
                        </a:tabLst>
                      </a:pPr>
                      <a:r>
                        <a:rPr lang="ru-RU" sz="1000" dirty="0">
                          <a:effectLst/>
                        </a:rPr>
                        <a:t>Габаритные размеры, мм</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786x215x215</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38390">
                <a:tc>
                  <a:txBody>
                    <a:bodyPr/>
                    <a:lstStyle/>
                    <a:p>
                      <a:pPr algn="l">
                        <a:lnSpc>
                          <a:spcPct val="115000"/>
                        </a:lnSpc>
                        <a:spcAft>
                          <a:spcPts val="1000"/>
                        </a:spcAft>
                        <a:tabLst>
                          <a:tab pos="1126490" algn="l"/>
                        </a:tabLst>
                      </a:pPr>
                      <a:r>
                        <a:rPr lang="ru-RU" sz="1000" dirty="0">
                          <a:effectLst/>
                        </a:rPr>
                        <a:t>Вес, кг</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3</a:t>
                      </a:r>
                      <a:endParaRPr lang="ru-RU" sz="14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16" name="Рисунок 15"/>
          <p:cNvPicPr/>
          <p:nvPr/>
        </p:nvPicPr>
        <p:blipFill>
          <a:blip r:embed="rId7" cstate="print">
            <a:extLst>
              <a:ext uri="{28A0092B-C50C-407E-A947-70E740481C1C}">
                <a14:useLocalDpi xmlns:a14="http://schemas.microsoft.com/office/drawing/2010/main" val="0"/>
              </a:ext>
            </a:extLst>
          </a:blip>
          <a:stretch>
            <a:fillRect/>
          </a:stretch>
        </p:blipFill>
        <p:spPr>
          <a:xfrm rot="16200000">
            <a:off x="6824168" y="4194184"/>
            <a:ext cx="1021926" cy="2179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Поле 52"/>
          <p:cNvSpPr txBox="1"/>
          <p:nvPr/>
        </p:nvSpPr>
        <p:spPr>
          <a:xfrm>
            <a:off x="7434240" y="5517232"/>
            <a:ext cx="990600"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000" b="1" dirty="0">
                <a:solidFill>
                  <a:srgbClr val="000000"/>
                </a:solidFill>
                <a:effectLst/>
                <a:ea typeface="Calibri"/>
                <a:cs typeface="Times New Roman"/>
              </a:rPr>
              <a:t>HM-10000</a:t>
            </a:r>
            <a:endParaRPr lang="ru-RU" sz="1400" dirty="0">
              <a:effectLst/>
              <a:ea typeface="Calibri"/>
              <a:cs typeface="Times New Roman"/>
            </a:endParaRPr>
          </a:p>
        </p:txBody>
      </p:sp>
      <p:sp>
        <p:nvSpPr>
          <p:cNvPr id="1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892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813" y="4563239"/>
            <a:ext cx="2493003" cy="1604972"/>
          </a:xfrm>
          <a:prstGeom prst="rect">
            <a:avLst/>
          </a:prstGeom>
        </p:spPr>
      </p:pic>
      <p:sp>
        <p:nvSpPr>
          <p:cNvPr id="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
        <p:nvSpPr>
          <p:cNvPr id="4" name="Прямоугольник 3"/>
          <p:cNvSpPr/>
          <p:nvPr/>
        </p:nvSpPr>
        <p:spPr>
          <a:xfrm>
            <a:off x="701566" y="502805"/>
            <a:ext cx="2214250" cy="523220"/>
          </a:xfrm>
          <a:prstGeom prst="rect">
            <a:avLst/>
          </a:prstGeom>
        </p:spPr>
        <p:txBody>
          <a:bodyPr wrap="square">
            <a:spAutoFit/>
          </a:bodyPr>
          <a:lstStyle/>
          <a:p>
            <a:r>
              <a:rPr lang="ru-RU" sz="1400" b="1" dirty="0">
                <a:solidFill>
                  <a:srgbClr val="000000"/>
                </a:solidFill>
                <a:latin typeface="Times New Roman" panose="02020603050405020304" pitchFamily="18" charset="0"/>
                <a:cs typeface="Times New Roman" panose="02020603050405020304" pitchFamily="18" charset="0"/>
              </a:rPr>
              <a:t>ДЕГИДРАТОР</a:t>
            </a:r>
            <a:r>
              <a:rPr lang="en-US" sz="1400" b="1" dirty="0">
                <a:solidFill>
                  <a:srgbClr val="000000"/>
                </a:solidFill>
                <a:latin typeface="Times New Roman" panose="02020603050405020304" pitchFamily="18" charset="0"/>
                <a:cs typeface="Times New Roman" panose="02020603050405020304" pitchFamily="18" charset="0"/>
              </a:rPr>
              <a:t> </a:t>
            </a:r>
            <a:r>
              <a:rPr lang="ru-RU" sz="1400" b="1" dirty="0"/>
              <a:t>EKD-10</a:t>
            </a:r>
            <a:r>
              <a:rPr lang="en-US" sz="1400" b="1" dirty="0"/>
              <a:t>C</a:t>
            </a:r>
            <a:endParaRPr lang="ru-RU" sz="1400" b="1" dirty="0">
              <a:ea typeface="Times New Roman"/>
            </a:endParaRPr>
          </a:p>
          <a:p>
            <a:endParaRPr lang="ru-RU" sz="1400" dirty="0">
              <a:solidFill>
                <a:srgbClr val="000000"/>
              </a:solidFill>
              <a:latin typeface="Times New Roman" panose="02020603050405020304" pitchFamily="18" charset="0"/>
              <a:cs typeface="Times New Roman" panose="02020603050405020304" pitchFamily="18" charset="0"/>
            </a:endParaRPr>
          </a:p>
        </p:txBody>
      </p:sp>
      <p:pic>
        <p:nvPicPr>
          <p:cNvPr id="5"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2991" y="1530222"/>
            <a:ext cx="1675209" cy="165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588224" y="4221088"/>
            <a:ext cx="3385902" cy="1169551"/>
          </a:xfrm>
          <a:prstGeom prst="rect">
            <a:avLst/>
          </a:prstGeom>
        </p:spPr>
        <p:txBody>
          <a:bodyPr wrap="square">
            <a:spAutoFit/>
          </a:bodyPr>
          <a:lstStyle/>
          <a:p>
            <a:pPr marL="285750" indent="-285750">
              <a:spcAft>
                <a:spcPts val="0"/>
              </a:spcAft>
              <a:buFont typeface="Arial" panose="020B0604020202020204" pitchFamily="34" charset="0"/>
              <a:buChar char="•"/>
            </a:pPr>
            <a:r>
              <a:rPr lang="ru-RU" sz="1400" dirty="0"/>
              <a:t>Мощность: </a:t>
            </a:r>
            <a:r>
              <a:rPr lang="en-US" sz="1400" dirty="0"/>
              <a:t>1 </a:t>
            </a:r>
            <a:r>
              <a:rPr lang="ru-RU" sz="1400" dirty="0"/>
              <a:t>кВт</a:t>
            </a:r>
            <a:endParaRPr lang="en-US" sz="1400" dirty="0"/>
          </a:p>
          <a:p>
            <a:pPr marL="285750" indent="-285750">
              <a:buFont typeface="Arial" panose="020B0604020202020204" pitchFamily="34" charset="0"/>
              <a:buChar char="•"/>
            </a:pPr>
            <a:r>
              <a:rPr lang="ru-RU" sz="1400" dirty="0"/>
              <a:t>Напряжение: </a:t>
            </a:r>
            <a:r>
              <a:rPr lang="en-US" sz="1400" dirty="0"/>
              <a:t>220 </a:t>
            </a:r>
            <a:r>
              <a:rPr lang="ru-RU" sz="1400" dirty="0"/>
              <a:t>В</a:t>
            </a:r>
            <a:endParaRPr lang="en-US" sz="1400" dirty="0"/>
          </a:p>
          <a:p>
            <a:pPr marL="285750" indent="-285750">
              <a:buFont typeface="Arial" panose="020B0604020202020204" pitchFamily="34" charset="0"/>
              <a:buChar char="•"/>
            </a:pPr>
            <a:r>
              <a:rPr lang="ru-RU" sz="1400" dirty="0"/>
              <a:t>Габаритные размеры: </a:t>
            </a:r>
          </a:p>
          <a:p>
            <a:pPr marL="285750" indent="-285750">
              <a:buFont typeface="Arial" panose="020B0604020202020204" pitchFamily="34" charset="0"/>
              <a:buChar char="•"/>
            </a:pPr>
            <a:r>
              <a:rPr lang="ru-RU" sz="1400" dirty="0"/>
              <a:t>435х511х433мм</a:t>
            </a:r>
            <a:endParaRPr lang="ru-RU" sz="1400" dirty="0">
              <a:ea typeface="Times New Roman"/>
            </a:endParaRPr>
          </a:p>
          <a:p>
            <a:pPr marL="285750" indent="-285750">
              <a:buFont typeface="Arial" panose="020B0604020202020204" pitchFamily="34" charset="0"/>
              <a:buChar char="•"/>
            </a:pPr>
            <a:r>
              <a:rPr lang="ru-RU" sz="1400" dirty="0"/>
              <a:t>Вес:</a:t>
            </a:r>
            <a:r>
              <a:rPr lang="en-US" sz="1400" dirty="0"/>
              <a:t> 13.8</a:t>
            </a:r>
            <a:r>
              <a:rPr lang="ru-RU" sz="1400" dirty="0"/>
              <a:t> кг</a:t>
            </a:r>
            <a:endParaRPr lang="ru-RU" sz="1400" dirty="0">
              <a:ea typeface="Times New Roman"/>
            </a:endParaRPr>
          </a:p>
        </p:txBody>
      </p:sp>
      <p:sp>
        <p:nvSpPr>
          <p:cNvPr id="7" name="Прямоугольник 6"/>
          <p:cNvSpPr/>
          <p:nvPr/>
        </p:nvSpPr>
        <p:spPr>
          <a:xfrm>
            <a:off x="6862259" y="3522663"/>
            <a:ext cx="816249" cy="307777"/>
          </a:xfrm>
          <a:prstGeom prst="rect">
            <a:avLst/>
          </a:prstGeom>
        </p:spPr>
        <p:txBody>
          <a:bodyPr wrap="none">
            <a:spAutoFit/>
          </a:bodyPr>
          <a:lstStyle/>
          <a:p>
            <a:r>
              <a:rPr lang="ru-RU" sz="1400" b="1" dirty="0"/>
              <a:t>EKD-10</a:t>
            </a:r>
            <a:r>
              <a:rPr lang="en-US" sz="1400" b="1" dirty="0"/>
              <a:t>C</a:t>
            </a:r>
            <a:endParaRPr lang="ru-RU" sz="1400" b="1" dirty="0">
              <a:ea typeface="Times New Roman"/>
            </a:endParaRPr>
          </a:p>
        </p:txBody>
      </p:sp>
      <p:sp>
        <p:nvSpPr>
          <p:cNvPr id="8" name="Прямоугольник 7"/>
          <p:cNvSpPr/>
          <p:nvPr/>
        </p:nvSpPr>
        <p:spPr>
          <a:xfrm>
            <a:off x="701566" y="967948"/>
            <a:ext cx="4572000" cy="3108543"/>
          </a:xfrm>
          <a:prstGeom prst="rect">
            <a:avLst/>
          </a:prstGeom>
        </p:spPr>
        <p:txBody>
          <a:bodyPr>
            <a:spAutoFit/>
          </a:bodyPr>
          <a:lstStyle/>
          <a:p>
            <a:r>
              <a:rPr lang="ru-RU" sz="1400" dirty="0"/>
              <a:t>Дегидратор EKSI EKD-10 позволит произвести быструю и качественную сушку овощей, фруктов и цветов, обеспечив равномерное распределение воздуха по всем поверхностям лотков. Нагрев воздуха осуществляется </a:t>
            </a:r>
            <a:r>
              <a:rPr lang="ru-RU" sz="1400" dirty="0" err="1"/>
              <a:t>теном</a:t>
            </a:r>
            <a:r>
              <a:rPr lang="ru-RU" sz="1400" dirty="0"/>
              <a:t>, расположенным на задней внутренней части изделия. Дегидратор прост в эксплуатации и обслуживании.</a:t>
            </a:r>
          </a:p>
          <a:p>
            <a:pPr lvl="0"/>
            <a:endParaRPr lang="ru-RU" sz="1400" dirty="0"/>
          </a:p>
          <a:p>
            <a:pPr lvl="0"/>
            <a:r>
              <a:rPr lang="ru-RU" sz="1400" dirty="0"/>
              <a:t>диапазон рабочей температуры 30-75°С</a:t>
            </a:r>
          </a:p>
          <a:p>
            <a:pPr lvl="0"/>
            <a:r>
              <a:rPr lang="ru-RU" sz="1400" dirty="0"/>
              <a:t>укомплектован 10 лотками</a:t>
            </a:r>
          </a:p>
          <a:p>
            <a:pPr lvl="0"/>
            <a:r>
              <a:rPr lang="ru-RU" sz="1400" dirty="0"/>
              <a:t>общая площадь сушильной поверхности 1,5м²</a:t>
            </a:r>
          </a:p>
          <a:p>
            <a:pPr lvl="0"/>
            <a:r>
              <a:rPr lang="ru-RU" sz="1400" dirty="0"/>
              <a:t>таймер на 12 часов</a:t>
            </a:r>
          </a:p>
          <a:p>
            <a:pPr lvl="0"/>
            <a:r>
              <a:rPr lang="ru-RU" sz="1400" dirty="0"/>
              <a:t>функция защиты от перегрева</a:t>
            </a:r>
          </a:p>
          <a:p>
            <a:pPr lvl="0"/>
            <a:r>
              <a:rPr lang="ru-RU" sz="1400" dirty="0"/>
              <a:t>корпус из нержавеющей стали</a:t>
            </a:r>
          </a:p>
        </p:txBody>
      </p:sp>
      <p:pic>
        <p:nvPicPr>
          <p:cNvPr id="8194" name="Рисунок 1" descr="http://hkw9923a5.pic24.websiteonline.cn/upload/7h5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6898" y="2358892"/>
            <a:ext cx="1872208" cy="186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Рисунок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4221088"/>
            <a:ext cx="1514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248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15616" y="1772816"/>
            <a:ext cx="9245982"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4800" b="1" cap="all" spc="0" dirty="0">
                <a:ln w="0"/>
                <a:solidFill>
                  <a:srgbClr val="C00000"/>
                </a:solidFill>
                <a:effectLst>
                  <a:reflection blurRad="12700" stA="50000" endPos="50000" dist="5000" dir="5400000" sy="-100000" rotWithShape="0"/>
                </a:effectLst>
              </a:rPr>
              <a:t>Оборудование для </a:t>
            </a:r>
          </a:p>
          <a:p>
            <a:r>
              <a:rPr lang="ru-RU" sz="4800" b="1" cap="all" spc="0" dirty="0">
                <a:ln w="0"/>
                <a:solidFill>
                  <a:srgbClr val="C00000"/>
                </a:solidFill>
                <a:effectLst>
                  <a:reflection blurRad="12700" stA="50000" endPos="50000" dist="5000" dir="5400000" sy="-100000" rotWithShape="0"/>
                </a:effectLst>
              </a:rPr>
              <a:t>баров</a:t>
            </a:r>
          </a:p>
        </p:txBody>
      </p:sp>
      <p:sp>
        <p:nvSpPr>
          <p:cNvPr id="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R:\Departments\HORECA\Фоторецепты\Имиджевые фото\fruit-juice-artistic-40904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789"/>
                    </a14:imgEffect>
                  </a14:imgLayer>
                </a14:imgProps>
              </a:ext>
              <a:ext uri="{28A0092B-C50C-407E-A947-70E740481C1C}">
                <a14:useLocalDpi xmlns:a14="http://schemas.microsoft.com/office/drawing/2010/main" val="0"/>
              </a:ext>
            </a:extLst>
          </a:blip>
          <a:srcRect/>
          <a:stretch>
            <a:fillRect/>
          </a:stretch>
        </p:blipFill>
        <p:spPr bwMode="auto">
          <a:xfrm>
            <a:off x="3923928" y="2924944"/>
            <a:ext cx="4272230" cy="267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687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5706" y="1219480"/>
            <a:ext cx="1654647" cy="2425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Прямоугольник 9"/>
          <p:cNvSpPr/>
          <p:nvPr/>
        </p:nvSpPr>
        <p:spPr>
          <a:xfrm>
            <a:off x="643856" y="618361"/>
            <a:ext cx="5440312" cy="2739211"/>
          </a:xfrm>
          <a:prstGeom prst="rect">
            <a:avLst/>
          </a:prstGeom>
        </p:spPr>
        <p:txBody>
          <a:bodyPr wrap="square">
            <a:spAutoFit/>
          </a:bodyPr>
          <a:lstStyle/>
          <a:p>
            <a:r>
              <a:rPr lang="en-US" sz="1600" b="1" dirty="0">
                <a:solidFill>
                  <a:srgbClr val="000000"/>
                </a:solidFill>
                <a:latin typeface="Times New Roman" panose="02020603050405020304" pitchFamily="18" charset="0"/>
                <a:cs typeface="Times New Roman" panose="02020603050405020304" pitchFamily="18" charset="0"/>
              </a:rPr>
              <a:t>   </a:t>
            </a:r>
            <a:r>
              <a:rPr lang="ru-RU" sz="1600" b="1" dirty="0">
                <a:solidFill>
                  <a:srgbClr val="000000"/>
                </a:solidFill>
                <a:latin typeface="Times New Roman" panose="02020603050405020304" pitchFamily="18" charset="0"/>
                <a:cs typeface="Times New Roman" panose="02020603050405020304" pitchFamily="18" charset="0"/>
              </a:rPr>
              <a:t>БАРНЫЕ БЛЕНДЕРЫ</a:t>
            </a:r>
            <a:endParaRPr lang="ru-RU" sz="1600"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Ножи выполнены из нержавеющей стали, что позволяет работать с очень плотными массами и легко дробить твердые ингредиенты (орехи, фрукты и др.);</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Съемная крышка;</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Во всех моделях предусмотрено отверстие в крышке стакана, которое предназначено для добавления ингредиентов в процессе готовки;</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Мощный мотор с резиновой муфтой;</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Плавная регулировка скорости и режим пульсации;</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Материал корпуса – пластик; </a:t>
            </a:r>
            <a:r>
              <a:rPr lang="ru-RU" sz="1200" b="1" dirty="0">
                <a:solidFill>
                  <a:srgbClr val="000000"/>
                </a:solidFill>
                <a:latin typeface="Times New Roman" panose="02020603050405020304" pitchFamily="18" charset="0"/>
                <a:cs typeface="Times New Roman" panose="02020603050405020304" pitchFamily="18" charset="0"/>
              </a:rPr>
              <a:t>B20 </a:t>
            </a:r>
            <a:r>
              <a:rPr lang="ru-RU" sz="1200" b="1" dirty="0" err="1">
                <a:solidFill>
                  <a:srgbClr val="000000"/>
                </a:solidFill>
                <a:latin typeface="Times New Roman" panose="02020603050405020304" pitchFamily="18" charset="0"/>
                <a:cs typeface="Times New Roman" panose="02020603050405020304" pitchFamily="18" charset="0"/>
              </a:rPr>
              <a:t>pro</a:t>
            </a:r>
            <a:r>
              <a:rPr lang="ru-RU" sz="1200" b="1" dirty="0">
                <a:solidFill>
                  <a:srgbClr val="000000"/>
                </a:solidFill>
                <a:latin typeface="Times New Roman" panose="02020603050405020304" pitchFamily="18" charset="0"/>
                <a:cs typeface="Times New Roman" panose="02020603050405020304" pitchFamily="18" charset="0"/>
              </a:rPr>
              <a:t> - комбинированный</a:t>
            </a:r>
            <a:r>
              <a:rPr lang="ru-RU" sz="1200" dirty="0">
                <a:solidFill>
                  <a:srgbClr val="000000"/>
                </a:solidFill>
                <a:latin typeface="Times New Roman" panose="02020603050405020304" pitchFamily="18" charset="0"/>
                <a:cs typeface="Times New Roman" panose="02020603050405020304" pitchFamily="18" charset="0"/>
              </a:rPr>
              <a:t>.</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Мерный стакан из пищевого поликарбоната;</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Просты в эксплуатации, мытье и сборке;</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Прорезиненные ножки.</a:t>
            </a:r>
          </a:p>
        </p:txBody>
      </p:sp>
      <p:sp>
        <p:nvSpPr>
          <p:cNvPr id="5" name="Прямоугольник 4"/>
          <p:cNvSpPr/>
          <p:nvPr/>
        </p:nvSpPr>
        <p:spPr>
          <a:xfrm>
            <a:off x="7944928" y="4006262"/>
            <a:ext cx="812957" cy="246221"/>
          </a:xfrm>
          <a:prstGeom prst="rect">
            <a:avLst/>
          </a:prstGeom>
        </p:spPr>
        <p:txBody>
          <a:bodyPr wrap="square">
            <a:spAutoFit/>
          </a:bodyPr>
          <a:lstStyle/>
          <a:p>
            <a:r>
              <a:rPr lang="en-US" sz="1000" b="1" dirty="0">
                <a:solidFill>
                  <a:srgbClr val="000000"/>
                </a:solidFill>
              </a:rPr>
              <a:t>B20 Pro</a:t>
            </a:r>
            <a:endParaRPr lang="ru-RU" sz="1000" b="1" dirty="0">
              <a:solidFill>
                <a:srgbClr val="00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382081770"/>
              </p:ext>
            </p:extLst>
          </p:nvPr>
        </p:nvGraphicFramePr>
        <p:xfrm>
          <a:off x="827584" y="3717032"/>
          <a:ext cx="5379720" cy="2243704"/>
        </p:xfrm>
        <a:graphic>
          <a:graphicData uri="http://schemas.openxmlformats.org/drawingml/2006/table">
            <a:tbl>
              <a:tblPr>
                <a:tableStyleId>{3B4B98B0-60AC-42C2-AFA5-B58CD77FA1E5}</a:tableStyleId>
              </a:tblPr>
              <a:tblGrid>
                <a:gridCol w="1868805">
                  <a:extLst>
                    <a:ext uri="{9D8B030D-6E8A-4147-A177-3AD203B41FA5}">
                      <a16:colId xmlns:a16="http://schemas.microsoft.com/office/drawing/2014/main" val="20000"/>
                    </a:ext>
                  </a:extLst>
                </a:gridCol>
                <a:gridCol w="1170305">
                  <a:extLst>
                    <a:ext uri="{9D8B030D-6E8A-4147-A177-3AD203B41FA5}">
                      <a16:colId xmlns:a16="http://schemas.microsoft.com/office/drawing/2014/main" val="20001"/>
                    </a:ext>
                  </a:extLst>
                </a:gridCol>
                <a:gridCol w="1170305">
                  <a:extLst>
                    <a:ext uri="{9D8B030D-6E8A-4147-A177-3AD203B41FA5}">
                      <a16:colId xmlns:a16="http://schemas.microsoft.com/office/drawing/2014/main" val="20002"/>
                    </a:ext>
                  </a:extLst>
                </a:gridCol>
                <a:gridCol w="1170305">
                  <a:extLst>
                    <a:ext uri="{9D8B030D-6E8A-4147-A177-3AD203B41FA5}">
                      <a16:colId xmlns:a16="http://schemas.microsoft.com/office/drawing/2014/main" val="20003"/>
                    </a:ext>
                  </a:extLst>
                </a:gridCol>
              </a:tblGrid>
              <a:tr h="432048">
                <a:tc>
                  <a:txBody>
                    <a:bodyPr/>
                    <a:lstStyle/>
                    <a:p>
                      <a:pPr algn="l">
                        <a:lnSpc>
                          <a:spcPct val="115000"/>
                        </a:lnSpc>
                        <a:spcAft>
                          <a:spcPts val="0"/>
                        </a:spcAft>
                      </a:pPr>
                      <a:r>
                        <a:rPr lang="ru-RU" sz="1050" b="1" dirty="0">
                          <a:effectLst/>
                        </a:rPr>
                        <a:t>Модель</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ru-RU" sz="1050" b="1" dirty="0">
                          <a:effectLst/>
                        </a:rPr>
                        <a:t>В010 </a:t>
                      </a:r>
                      <a:endParaRPr lang="ru-RU" sz="1050" b="1"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ru-RU" sz="1050" b="1" dirty="0">
                          <a:effectLst/>
                        </a:rPr>
                        <a:t>B20</a:t>
                      </a:r>
                      <a:r>
                        <a:rPr lang="en-US" sz="1050" b="1" dirty="0">
                          <a:effectLst/>
                        </a:rPr>
                        <a:t>P</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50" b="1" dirty="0">
                          <a:effectLst/>
                        </a:rPr>
                        <a:t>B20 pro</a:t>
                      </a:r>
                      <a:endParaRPr lang="ru-RU" sz="1050" b="1"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144145">
                <a:tc>
                  <a:txBody>
                    <a:bodyPr/>
                    <a:lstStyle/>
                    <a:p>
                      <a:pPr algn="l">
                        <a:lnSpc>
                          <a:spcPct val="115000"/>
                        </a:lnSpc>
                        <a:spcAft>
                          <a:spcPts val="0"/>
                        </a:spcAft>
                      </a:pPr>
                      <a:r>
                        <a:rPr lang="ru-RU" sz="1000" dirty="0">
                          <a:effectLst/>
                        </a:rPr>
                        <a:t>Мощность ( кВт)</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1,5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1,5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tabLst>
                          <a:tab pos="116840" algn="l"/>
                          <a:tab pos="257175" algn="ctr"/>
                        </a:tabLst>
                      </a:pPr>
                      <a:r>
                        <a:rPr lang="ru-RU" sz="1000" dirty="0">
                          <a:effectLst/>
                        </a:rPr>
                        <a:t>1,5</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144145">
                <a:tc>
                  <a:txBody>
                    <a:bodyPr/>
                    <a:lstStyle/>
                    <a:p>
                      <a:pPr algn="l">
                        <a:lnSpc>
                          <a:spcPct val="115000"/>
                        </a:lnSpc>
                        <a:spcAft>
                          <a:spcPts val="0"/>
                        </a:spcAft>
                      </a:pPr>
                      <a:r>
                        <a:rPr lang="ru-RU" sz="1000" dirty="0">
                          <a:effectLst/>
                        </a:rPr>
                        <a:t>Габаритные размеры (мм)</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205х230х510</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210х230х500</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210х230х520</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76225">
                <a:tc>
                  <a:txBody>
                    <a:bodyPr/>
                    <a:lstStyle/>
                    <a:p>
                      <a:pPr algn="l">
                        <a:lnSpc>
                          <a:spcPct val="115000"/>
                        </a:lnSpc>
                        <a:spcAft>
                          <a:spcPts val="0"/>
                        </a:spcAft>
                      </a:pPr>
                      <a:r>
                        <a:rPr lang="ru-RU" sz="1000" dirty="0">
                          <a:effectLst/>
                        </a:rPr>
                        <a:t>Вес (кг)</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4,2</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5,5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5,5</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276225">
                <a:tc>
                  <a:txBody>
                    <a:bodyPr/>
                    <a:lstStyle/>
                    <a:p>
                      <a:pPr algn="l">
                        <a:lnSpc>
                          <a:spcPct val="115000"/>
                        </a:lnSpc>
                        <a:spcAft>
                          <a:spcPts val="0"/>
                        </a:spcAft>
                      </a:pPr>
                      <a:r>
                        <a:rPr lang="ru-RU" sz="1000" dirty="0">
                          <a:effectLst/>
                        </a:rPr>
                        <a:t>Объем стакана (л)</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2</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378460">
                <a:tc>
                  <a:txBody>
                    <a:bodyPr/>
                    <a:lstStyle/>
                    <a:p>
                      <a:pPr algn="l">
                        <a:lnSpc>
                          <a:spcPct val="115000"/>
                        </a:lnSpc>
                        <a:spcAft>
                          <a:spcPts val="1000"/>
                        </a:spcAft>
                      </a:pPr>
                      <a:r>
                        <a:rPr lang="ru-RU" sz="1000" dirty="0">
                          <a:effectLst/>
                        </a:rPr>
                        <a:t>Скорость вращения ножей (оборотов/мин)</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25000</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29000</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37000</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276225">
                <a:tc>
                  <a:txBody>
                    <a:bodyPr/>
                    <a:lstStyle/>
                    <a:p>
                      <a:pPr algn="l">
                        <a:lnSpc>
                          <a:spcPct val="115000"/>
                        </a:lnSpc>
                        <a:spcAft>
                          <a:spcPts val="1000"/>
                        </a:spcAft>
                      </a:pPr>
                      <a:r>
                        <a:rPr lang="ru-RU" sz="1000" dirty="0">
                          <a:effectLst/>
                        </a:rPr>
                        <a:t>Цвет корпуса</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черный</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черный</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металлик</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276225">
                <a:tc>
                  <a:txBody>
                    <a:bodyPr/>
                    <a:lstStyle/>
                    <a:p>
                      <a:pPr algn="l">
                        <a:lnSpc>
                          <a:spcPct val="115000"/>
                        </a:lnSpc>
                        <a:spcAft>
                          <a:spcPts val="1000"/>
                        </a:spcAft>
                      </a:pPr>
                      <a:r>
                        <a:rPr lang="ru-RU" sz="1000" dirty="0">
                          <a:effectLst/>
                        </a:rPr>
                        <a:t>Цвет контейнера</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голубой</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белый</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белый</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bl>
          </a:graphicData>
        </a:graphic>
      </p:graphicFrame>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812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napitkimira.net/wp-content/uploads/2016/04/granat-1-1024x8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989"/>
          <a:stretch/>
        </p:blipFill>
        <p:spPr bwMode="auto">
          <a:xfrm>
            <a:off x="3766680" y="2026455"/>
            <a:ext cx="1610639" cy="1347137"/>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8028384" y="6126685"/>
            <a:ext cx="996986"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D:\ФОТО\ФОТО EKSI НОВИНКИ ОКТЯБРЬ\маленький блендер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975" t="11675" r="39011" b="6287"/>
          <a:stretch/>
        </p:blipFill>
        <p:spPr bwMode="auto">
          <a:xfrm>
            <a:off x="1403648" y="1319361"/>
            <a:ext cx="1467611" cy="23454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ФОТО\ФОТО EKSI НОВИНКИ ОКТЯБРЬ\второй блендер.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929" t="3163" r="28353"/>
          <a:stretch/>
        </p:blipFill>
        <p:spPr bwMode="auto">
          <a:xfrm>
            <a:off x="6198516" y="1387803"/>
            <a:ext cx="1685852" cy="232923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683568" y="618361"/>
            <a:ext cx="5440312" cy="769441"/>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БАРНЫЕ БЛЕНДЕРЫ </a:t>
            </a:r>
            <a:r>
              <a:rPr lang="en-US" sz="1600" b="1" dirty="0">
                <a:solidFill>
                  <a:srgbClr val="000000"/>
                </a:solidFill>
                <a:latin typeface="Times New Roman" panose="02020603050405020304" pitchFamily="18" charset="0"/>
                <a:cs typeface="Times New Roman" panose="02020603050405020304" pitchFamily="18" charset="0"/>
              </a:rPr>
              <a:t>EKSI </a:t>
            </a:r>
            <a:r>
              <a:rPr lang="ru-RU" sz="1600" b="1" dirty="0">
                <a:solidFill>
                  <a:srgbClr val="000000"/>
                </a:solidFill>
                <a:latin typeface="Times New Roman" panose="02020603050405020304" pitchFamily="18" charset="0"/>
                <a:cs typeface="Times New Roman" panose="02020603050405020304" pitchFamily="18" charset="0"/>
              </a:rPr>
              <a:t>СЕРИИ В2</a:t>
            </a:r>
          </a:p>
          <a:p>
            <a:endParaRPr lang="ru-RU" sz="1600"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685800" y="4026257"/>
            <a:ext cx="4572000" cy="2139047"/>
          </a:xfrm>
          <a:prstGeom prst="rect">
            <a:avLst/>
          </a:prstGeom>
        </p:spPr>
        <p:txBody>
          <a:bodyPr>
            <a:spAutoFit/>
          </a:bodyPr>
          <a:lstStyle/>
          <a:p>
            <a:r>
              <a:rPr lang="en-US" sz="1200" dirty="0"/>
              <a:t>    </a:t>
            </a:r>
            <a:r>
              <a:rPr lang="ru-RU" sz="1100" b="1" dirty="0"/>
              <a:t>Технические характеристики:</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Электронное управление</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Материал</a:t>
            </a:r>
            <a:r>
              <a:rPr lang="en-US" sz="1100" dirty="0">
                <a:solidFill>
                  <a:srgbClr val="000000"/>
                </a:solidFill>
                <a:latin typeface="Times New Roman" panose="02020603050405020304" pitchFamily="18" charset="0"/>
                <a:cs typeface="Times New Roman" panose="02020603050405020304" pitchFamily="18" charset="0"/>
              </a:rPr>
              <a:t> </a:t>
            </a:r>
            <a:r>
              <a:rPr lang="ru-RU" sz="1100" dirty="0">
                <a:solidFill>
                  <a:srgbClr val="000000"/>
                </a:solidFill>
                <a:latin typeface="Times New Roman" panose="02020603050405020304" pitchFamily="18" charset="0"/>
                <a:cs typeface="Times New Roman" panose="02020603050405020304" pitchFamily="18" charset="0"/>
              </a:rPr>
              <a:t>чаши ударопрочный поликарбонат</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Общий объем 2 литра</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Скорость вращения до 28.000 об/мин.</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Импульсный режим</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6 встроенных программ скорости</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Габариты: 230х230х480 мм</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Мощность: 1500 Вт</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Напряжение: 220 В</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Цвет: черно-серый</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Страна производитель: Китай</a:t>
            </a:r>
          </a:p>
        </p:txBody>
      </p:sp>
      <p:sp>
        <p:nvSpPr>
          <p:cNvPr id="18" name="Прямоугольник 17"/>
          <p:cNvSpPr/>
          <p:nvPr/>
        </p:nvSpPr>
        <p:spPr>
          <a:xfrm>
            <a:off x="5472608" y="4026257"/>
            <a:ext cx="4572000" cy="2139047"/>
          </a:xfrm>
          <a:prstGeom prst="rect">
            <a:avLst/>
          </a:prstGeom>
        </p:spPr>
        <p:txBody>
          <a:bodyPr>
            <a:spAutoFit/>
          </a:bodyPr>
          <a:lstStyle/>
          <a:p>
            <a:r>
              <a:rPr lang="en-US" sz="1200" b="1" dirty="0"/>
              <a:t>    </a:t>
            </a:r>
            <a:r>
              <a:rPr lang="ru-RU" sz="1100" b="1" dirty="0"/>
              <a:t>Технические характеристики:</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Электромеханическое управление</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Звукозащитный колпак</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Материал</a:t>
            </a:r>
            <a:r>
              <a:rPr lang="en-US" sz="1100" dirty="0">
                <a:solidFill>
                  <a:srgbClr val="000000"/>
                </a:solidFill>
                <a:latin typeface="Times New Roman" panose="02020603050405020304" pitchFamily="18" charset="0"/>
                <a:cs typeface="Times New Roman" panose="02020603050405020304" pitchFamily="18" charset="0"/>
              </a:rPr>
              <a:t> </a:t>
            </a:r>
            <a:r>
              <a:rPr lang="ru-RU" sz="1100" dirty="0">
                <a:solidFill>
                  <a:srgbClr val="000000"/>
                </a:solidFill>
                <a:latin typeface="Times New Roman" panose="02020603050405020304" pitchFamily="18" charset="0"/>
                <a:cs typeface="Times New Roman" panose="02020603050405020304" pitchFamily="18" charset="0"/>
              </a:rPr>
              <a:t>чаши ударопрочный поликарбонат</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Общий объем 2 литра</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Скорость вращения до 28 000 об/мин.</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Импульсный режим</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Габариты: 215х230х600 мм</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Мощность: 1500 Вт</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Напряжение: 220 В</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Цвет: черный</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Страна производитель: Китай</a:t>
            </a:r>
            <a:r>
              <a:rPr lang="en-US" sz="1100" dirty="0">
                <a:solidFill>
                  <a:srgbClr val="000000"/>
                </a:solidFill>
                <a:latin typeface="Times New Roman" panose="02020603050405020304" pitchFamily="18" charset="0"/>
                <a:cs typeface="Times New Roman" panose="02020603050405020304" pitchFamily="18" charset="0"/>
              </a:rPr>
              <a:t>  </a:t>
            </a:r>
            <a:endParaRPr lang="ru-RU" sz="1100" dirty="0">
              <a:solidFill>
                <a:srgbClr val="000000"/>
              </a:solidFill>
              <a:latin typeface="Times New Roman" panose="02020603050405020304" pitchFamily="18" charset="0"/>
              <a:cs typeface="Times New Roman" panose="02020603050405020304" pitchFamily="18" charset="0"/>
            </a:endParaRPr>
          </a:p>
        </p:txBody>
      </p:sp>
      <p:sp>
        <p:nvSpPr>
          <p:cNvPr id="22" name="Прямоугольник 21"/>
          <p:cNvSpPr/>
          <p:nvPr/>
        </p:nvSpPr>
        <p:spPr>
          <a:xfrm>
            <a:off x="644344" y="3697287"/>
            <a:ext cx="1191352" cy="307777"/>
          </a:xfrm>
          <a:prstGeom prst="rect">
            <a:avLst/>
          </a:prstGeom>
        </p:spPr>
        <p:txBody>
          <a:bodyPr wrap="none">
            <a:spAutoFit/>
          </a:bodyPr>
          <a:lstStyle/>
          <a:p>
            <a:pPr>
              <a:defRPr/>
            </a:pPr>
            <a:r>
              <a:rPr lang="en-US" sz="1400" b="1" dirty="0">
                <a:solidFill>
                  <a:srgbClr val="000000"/>
                </a:solidFill>
              </a:rPr>
              <a:t>B</a:t>
            </a:r>
            <a:r>
              <a:rPr lang="ru-RU" sz="1400" b="1" dirty="0">
                <a:solidFill>
                  <a:srgbClr val="000000"/>
                </a:solidFill>
              </a:rPr>
              <a:t>2 </a:t>
            </a:r>
            <a:r>
              <a:rPr lang="en-US" sz="1400" b="1" dirty="0">
                <a:solidFill>
                  <a:srgbClr val="000000"/>
                </a:solidFill>
              </a:rPr>
              <a:t>Multi </a:t>
            </a:r>
            <a:r>
              <a:rPr lang="en-US" sz="1400" b="1" dirty="0" err="1">
                <a:solidFill>
                  <a:srgbClr val="000000"/>
                </a:solidFill>
              </a:rPr>
              <a:t>Pr</a:t>
            </a:r>
            <a:r>
              <a:rPr lang="ru-RU" sz="1400" b="1" dirty="0">
                <a:solidFill>
                  <a:srgbClr val="000000"/>
                </a:solidFill>
              </a:rPr>
              <a:t>о</a:t>
            </a:r>
          </a:p>
        </p:txBody>
      </p:sp>
      <p:sp>
        <p:nvSpPr>
          <p:cNvPr id="23" name="Прямоугольник 22"/>
          <p:cNvSpPr/>
          <p:nvPr/>
        </p:nvSpPr>
        <p:spPr>
          <a:xfrm>
            <a:off x="5292080" y="3635732"/>
            <a:ext cx="902811" cy="369332"/>
          </a:xfrm>
          <a:prstGeom prst="rect">
            <a:avLst/>
          </a:prstGeom>
        </p:spPr>
        <p:txBody>
          <a:bodyPr wrap="none">
            <a:spAutoFit/>
          </a:bodyPr>
          <a:lstStyle/>
          <a:p>
            <a:pPr>
              <a:defRPr/>
            </a:pPr>
            <a:r>
              <a:rPr lang="ru-RU" sz="1400" b="1" dirty="0">
                <a:solidFill>
                  <a:srgbClr val="000000"/>
                </a:solidFill>
              </a:rPr>
              <a:t>B20PСQ</a:t>
            </a:r>
            <a:r>
              <a:rPr lang="ru-RU" dirty="0">
                <a:solidFill>
                  <a:schemeClr val="bg1">
                    <a:lumMod val="85000"/>
                  </a:schemeClr>
                </a:solidFill>
                <a:effectLst>
                  <a:outerShdw blurRad="38100" dist="38100" dir="2700000" algn="tl">
                    <a:srgbClr val="000000">
                      <a:alpha val="43137"/>
                    </a:srgbClr>
                  </a:outerShdw>
                </a:effectLst>
                <a:latin typeface="Impact" panose="020B0806030902050204" pitchFamily="34" charset="0"/>
                <a:cs typeface="Aharoni" panose="02010803020104030203" pitchFamily="2" charset="-79"/>
              </a:rPr>
              <a:t> </a:t>
            </a:r>
            <a:endParaRPr lang="ru-RU" altLang="ru-RU" spc="50" dirty="0">
              <a:ln w="13500">
                <a:solidFill>
                  <a:schemeClr val="accent1">
                    <a:shade val="2500"/>
                    <a:alpha val="6500"/>
                  </a:schemeClr>
                </a:solidFill>
                <a:prstDash val="solid"/>
              </a:ln>
              <a:solidFill>
                <a:schemeClr val="bg1">
                  <a:lumMod val="85000"/>
                </a:schemeClr>
              </a:solidFill>
              <a:effectLst>
                <a:outerShdw blurRad="38100" dist="38100" dir="2700000" algn="tl">
                  <a:srgbClr val="000000">
                    <a:alpha val="43137"/>
                  </a:srgbClr>
                </a:outerShdw>
              </a:effectLst>
              <a:latin typeface="Impact" panose="020B0806030902050204" pitchFamily="34" charset="0"/>
              <a:cs typeface="Aharoni" panose="02010803020104030203" pitchFamily="2" charset="-79"/>
            </a:endParaRPr>
          </a:p>
        </p:txBody>
      </p:sp>
    </p:spTree>
    <p:extLst>
      <p:ext uri="{BB962C8B-B14F-4D97-AF65-F5344CB8AC3E}">
        <p14:creationId xmlns:p14="http://schemas.microsoft.com/office/powerpoint/2010/main" val="3733009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Departments\DM\marketing\Гарагуля\Eksi\визуализация\eksi\DM-2.jpg"/>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4843" y1="24859" x2="34843" y2="24859"/>
                        <a14:foregroundMark x1="31359" y1="19021" x2="31359" y2="19021"/>
                        <a14:foregroundMark x1="26829" y1="15254" x2="26829" y2="15254"/>
                        <a14:foregroundMark x1="68293" y1="22599" x2="68293" y2="22599"/>
                        <a14:foregroundMark x1="41463" y1="38418" x2="41463" y2="38418"/>
                        <a14:foregroundMark x1="41115" y1="45009" x2="41115" y2="45009"/>
                        <a14:foregroundMark x1="75610" y1="40301" x2="75610" y2="40301"/>
                        <a14:foregroundMark x1="78049" y1="41620" x2="78049" y2="41620"/>
                        <a14:foregroundMark x1="78397" y1="49718" x2="78397" y2="49718"/>
                        <a14:foregroundMark x1="77352" y1="55932" x2="77352" y2="55932"/>
                        <a14:foregroundMark x1="51568" y1="81356" x2="51568" y2="81356"/>
                        <a14:foregroundMark x1="22997" y1="77589" x2="22997" y2="77589"/>
                        <a14:foregroundMark x1="62369" y1="81733" x2="62369" y2="81733"/>
                        <a14:foregroundMark x1="62369" y1="81921" x2="62369" y2="81921"/>
                        <a14:foregroundMark x1="29617" y1="27495" x2="29617" y2="27495"/>
                      </a14:backgroundRemoval>
                    </a14:imgEffect>
                  </a14:imgLayer>
                </a14:imgProps>
              </a:ext>
              <a:ext uri="{28A0092B-C50C-407E-A947-70E740481C1C}">
                <a14:useLocalDpi xmlns:a14="http://schemas.microsoft.com/office/drawing/2010/main" val="0"/>
              </a:ext>
            </a:extLst>
          </a:blip>
          <a:srcRect/>
          <a:stretch>
            <a:fillRect/>
          </a:stretch>
        </p:blipFill>
        <p:spPr bwMode="auto">
          <a:xfrm>
            <a:off x="6785178" y="548681"/>
            <a:ext cx="1963286" cy="2624219"/>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685800" y="714469"/>
            <a:ext cx="6408712" cy="2354491"/>
          </a:xfrm>
          <a:prstGeom prst="rect">
            <a:avLst/>
          </a:prstGeom>
        </p:spPr>
        <p:txBody>
          <a:bodyPr wrap="square">
            <a:spAutoFit/>
          </a:bodyPr>
          <a:lstStyle/>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МИКСЕРЫ</a:t>
            </a:r>
          </a:p>
          <a:p>
            <a:pPr marR="1169035">
              <a:lnSpc>
                <a:spcPct val="115000"/>
              </a:lnSpc>
              <a:spcAft>
                <a:spcPts val="1200"/>
              </a:spcAft>
            </a:pPr>
            <a:r>
              <a:rPr lang="ru-RU" sz="1200" dirty="0">
                <a:solidFill>
                  <a:srgbClr val="000000"/>
                </a:solidFill>
                <a:latin typeface="Times New Roman" panose="02020603050405020304" pitchFamily="18" charset="0"/>
                <a:cs typeface="Times New Roman" panose="02020603050405020304" pitchFamily="18" charset="0"/>
              </a:rPr>
              <a:t>Миксеры серии </a:t>
            </a:r>
            <a:r>
              <a:rPr lang="en-US" sz="1200" dirty="0">
                <a:solidFill>
                  <a:srgbClr val="000000"/>
                </a:solidFill>
                <a:latin typeface="Times New Roman" panose="02020603050405020304" pitchFamily="18" charset="0"/>
                <a:cs typeface="Times New Roman" panose="02020603050405020304" pitchFamily="18" charset="0"/>
              </a:rPr>
              <a:t>DM </a:t>
            </a:r>
            <a:r>
              <a:rPr lang="ru-RU" sz="1200" dirty="0">
                <a:solidFill>
                  <a:srgbClr val="000000"/>
                </a:solidFill>
                <a:latin typeface="Times New Roman" panose="02020603050405020304" pitchFamily="18" charset="0"/>
                <a:cs typeface="Times New Roman" panose="02020603050405020304" pitchFamily="18" charset="0"/>
              </a:rPr>
              <a:t>предназначены для приготовления молочных коктейлей на предприятиях общественного питания. </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Двигатель с шариковым подшипником;</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Надежная устойчивость миксера обеспечивается за счет  цельнометаллического корпуса;</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Корпус и стаканы миксеров выполнен из нержавеющей стали;</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Управление обеспечивают 3 кнопки: понижение, повышение скорости, вкл</a:t>
            </a:r>
            <a:r>
              <a:rPr lang="en-US" sz="1200" dirty="0">
                <a:solidFill>
                  <a:srgbClr val="000000"/>
                </a:solidFill>
                <a:latin typeface="Times New Roman" panose="02020603050405020304" pitchFamily="18" charset="0"/>
                <a:cs typeface="Times New Roman" panose="02020603050405020304" pitchFamily="18" charset="0"/>
              </a:rPr>
              <a:t>.</a:t>
            </a:r>
            <a:r>
              <a:rPr lang="ru-RU" sz="1200" dirty="0">
                <a:solidFill>
                  <a:srgbClr val="000000"/>
                </a:solidFill>
                <a:latin typeface="Times New Roman" panose="02020603050405020304" pitchFamily="18" charset="0"/>
                <a:cs typeface="Times New Roman" panose="02020603050405020304" pitchFamily="18" charset="0"/>
              </a:rPr>
              <a:t>/выкл</a:t>
            </a:r>
            <a:r>
              <a:rPr lang="en-US" sz="1200" dirty="0">
                <a:solidFill>
                  <a:srgbClr val="000000"/>
                </a:solidFill>
                <a:latin typeface="Times New Roman" panose="02020603050405020304" pitchFamily="18" charset="0"/>
                <a:cs typeface="Times New Roman" panose="02020603050405020304" pitchFamily="18" charset="0"/>
              </a:rPr>
              <a:t>.</a:t>
            </a:r>
            <a:r>
              <a:rPr lang="ru-RU" sz="1200" dirty="0">
                <a:solidFill>
                  <a:srgbClr val="000000"/>
                </a:solidFill>
                <a:latin typeface="Times New Roman" panose="02020603050405020304" pitchFamily="18" charset="0"/>
                <a:cs typeface="Times New Roman" panose="02020603050405020304" pitchFamily="18" charset="0"/>
              </a:rPr>
              <a:t>;</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Полезный объем- 0,7 л. Представлены модели на 1 и </a:t>
            </a:r>
            <a:r>
              <a:rPr lang="en-US" sz="1200" dirty="0">
                <a:solidFill>
                  <a:srgbClr val="000000"/>
                </a:solidFill>
                <a:latin typeface="Times New Roman" panose="02020603050405020304" pitchFamily="18" charset="0"/>
                <a:cs typeface="Times New Roman" panose="02020603050405020304" pitchFamily="18" charset="0"/>
              </a:rPr>
              <a:t>2</a:t>
            </a:r>
            <a:r>
              <a:rPr lang="ru-RU" sz="1200" dirty="0">
                <a:solidFill>
                  <a:srgbClr val="000000"/>
                </a:solidFill>
                <a:latin typeface="Times New Roman" panose="02020603050405020304" pitchFamily="18" charset="0"/>
                <a:cs typeface="Times New Roman" panose="02020603050405020304" pitchFamily="18" charset="0"/>
              </a:rPr>
              <a:t> стакана;</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Напряжение 220В. </a:t>
            </a:r>
          </a:p>
        </p:txBody>
      </p:sp>
      <p:sp>
        <p:nvSpPr>
          <p:cNvPr id="8" name="Прямоугольник 7"/>
          <p:cNvSpPr/>
          <p:nvPr/>
        </p:nvSpPr>
        <p:spPr>
          <a:xfrm>
            <a:off x="7380312" y="3181976"/>
            <a:ext cx="569387" cy="276999"/>
          </a:xfrm>
          <a:prstGeom prst="rect">
            <a:avLst/>
          </a:prstGeom>
        </p:spPr>
        <p:txBody>
          <a:bodyPr wrap="none">
            <a:spAutoFit/>
          </a:bodyPr>
          <a:lstStyle/>
          <a:p>
            <a:r>
              <a:rPr lang="en-US" sz="1200" b="1" dirty="0">
                <a:solidFill>
                  <a:srgbClr val="000000"/>
                </a:solidFill>
                <a:effectLst>
                  <a:outerShdw blurRad="50800" dist="38100" dir="5400000" algn="t">
                    <a:srgbClr val="000000">
                      <a:alpha val="40000"/>
                    </a:srgbClr>
                  </a:outerShdw>
                </a:effectLst>
              </a:rPr>
              <a:t>DM-2</a:t>
            </a:r>
            <a:endParaRPr lang="ru-RU" sz="1200" dirty="0">
              <a:solidFill>
                <a:srgbClr val="00000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902509054"/>
              </p:ext>
            </p:extLst>
          </p:nvPr>
        </p:nvGraphicFramePr>
        <p:xfrm>
          <a:off x="827584" y="3391708"/>
          <a:ext cx="5838190" cy="2341548"/>
        </p:xfrm>
        <a:graphic>
          <a:graphicData uri="http://schemas.openxmlformats.org/drawingml/2006/table">
            <a:tbl>
              <a:tblPr>
                <a:tableStyleId>{3B4B98B0-60AC-42C2-AFA5-B58CD77FA1E5}</a:tableStyleId>
              </a:tblPr>
              <a:tblGrid>
                <a:gridCol w="2717165">
                  <a:extLst>
                    <a:ext uri="{9D8B030D-6E8A-4147-A177-3AD203B41FA5}">
                      <a16:colId xmlns:a16="http://schemas.microsoft.com/office/drawing/2014/main" val="20000"/>
                    </a:ext>
                  </a:extLst>
                </a:gridCol>
                <a:gridCol w="1497965">
                  <a:extLst>
                    <a:ext uri="{9D8B030D-6E8A-4147-A177-3AD203B41FA5}">
                      <a16:colId xmlns:a16="http://schemas.microsoft.com/office/drawing/2014/main" val="20001"/>
                    </a:ext>
                  </a:extLst>
                </a:gridCol>
                <a:gridCol w="1623060">
                  <a:extLst>
                    <a:ext uri="{9D8B030D-6E8A-4147-A177-3AD203B41FA5}">
                      <a16:colId xmlns:a16="http://schemas.microsoft.com/office/drawing/2014/main" val="20002"/>
                    </a:ext>
                  </a:extLst>
                </a:gridCol>
              </a:tblGrid>
              <a:tr h="648072">
                <a:tc>
                  <a:txBody>
                    <a:bodyPr/>
                    <a:lstStyle/>
                    <a:p>
                      <a:pPr algn="l">
                        <a:lnSpc>
                          <a:spcPct val="115000"/>
                        </a:lnSpc>
                        <a:spcAft>
                          <a:spcPts val="0"/>
                        </a:spcAft>
                      </a:pPr>
                      <a:r>
                        <a:rPr lang="ru-RU" sz="1050" b="1" dirty="0">
                          <a:effectLst/>
                        </a:rPr>
                        <a:t>Модель</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ru-RU" sz="1050" b="1" dirty="0">
                          <a:effectLst/>
                        </a:rPr>
                        <a:t>                   DM-1 </a:t>
                      </a:r>
                      <a:endParaRPr lang="ru-RU" sz="1050" b="1"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ru-RU" sz="1050" b="1" dirty="0">
                          <a:effectLst/>
                        </a:rPr>
                        <a:t>                    DM-2 </a:t>
                      </a:r>
                      <a:endParaRPr lang="ru-RU" sz="1050" b="1"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432048">
                <a:tc>
                  <a:txBody>
                    <a:bodyPr/>
                    <a:lstStyle/>
                    <a:p>
                      <a:pPr algn="l">
                        <a:lnSpc>
                          <a:spcPct val="115000"/>
                        </a:lnSpc>
                        <a:spcAft>
                          <a:spcPts val="0"/>
                        </a:spcAft>
                      </a:pPr>
                      <a:r>
                        <a:rPr lang="ru-RU" sz="1000" dirty="0">
                          <a:effectLst/>
                        </a:rPr>
                        <a:t>Мощность (кВт)</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0.4</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2 х 0,4</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142875">
                <a:tc>
                  <a:txBody>
                    <a:bodyPr/>
                    <a:lstStyle/>
                    <a:p>
                      <a:pPr algn="l">
                        <a:lnSpc>
                          <a:spcPct val="115000"/>
                        </a:lnSpc>
                        <a:spcAft>
                          <a:spcPts val="0"/>
                        </a:spcAft>
                      </a:pPr>
                      <a:r>
                        <a:rPr lang="ru-RU" sz="1000" dirty="0">
                          <a:effectLst/>
                        </a:rPr>
                        <a:t>Габаритные размеры (мм)</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232х200х497</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332х187х483</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74320">
                <a:tc>
                  <a:txBody>
                    <a:bodyPr/>
                    <a:lstStyle/>
                    <a:p>
                      <a:pPr algn="l">
                        <a:lnSpc>
                          <a:spcPct val="115000"/>
                        </a:lnSpc>
                        <a:spcAft>
                          <a:spcPts val="0"/>
                        </a:spcAft>
                      </a:pPr>
                      <a:r>
                        <a:rPr lang="ru-RU" sz="1000" dirty="0">
                          <a:effectLst/>
                        </a:rPr>
                        <a:t>Вес (кг)</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3,7</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7,2</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274320">
                <a:tc>
                  <a:txBody>
                    <a:bodyPr/>
                    <a:lstStyle/>
                    <a:p>
                      <a:pPr algn="l">
                        <a:lnSpc>
                          <a:spcPct val="115000"/>
                        </a:lnSpc>
                        <a:spcAft>
                          <a:spcPts val="0"/>
                        </a:spcAft>
                      </a:pPr>
                      <a:r>
                        <a:rPr lang="ru-RU" sz="1000" dirty="0">
                          <a:effectLst/>
                        </a:rPr>
                        <a:t>Объем стакана (л)</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1</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2х1</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274320">
                <a:tc>
                  <a:txBody>
                    <a:bodyPr/>
                    <a:lstStyle/>
                    <a:p>
                      <a:pPr algn="l">
                        <a:lnSpc>
                          <a:spcPct val="115000"/>
                        </a:lnSpc>
                        <a:spcAft>
                          <a:spcPts val="0"/>
                        </a:spcAft>
                      </a:pPr>
                      <a:r>
                        <a:rPr lang="ru-RU" sz="1000" dirty="0">
                          <a:effectLst/>
                        </a:rPr>
                        <a:t>Количество скоростей</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2</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2</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274320">
                <a:tc>
                  <a:txBody>
                    <a:bodyPr/>
                    <a:lstStyle/>
                    <a:p>
                      <a:pPr algn="l">
                        <a:lnSpc>
                          <a:spcPct val="115000"/>
                        </a:lnSpc>
                        <a:spcAft>
                          <a:spcPts val="0"/>
                        </a:spcAft>
                      </a:pPr>
                      <a:r>
                        <a:rPr lang="ru-RU" sz="1000" dirty="0">
                          <a:effectLst/>
                        </a:rPr>
                        <a:t>Скорость вращения (оборотов/мин)</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1000"/>
                        </a:spcAft>
                      </a:pPr>
                      <a:r>
                        <a:rPr lang="ru-RU" sz="1000" dirty="0">
                          <a:effectLst/>
                        </a:rPr>
                        <a:t>8000/16000</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10000/ 15000</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217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620688"/>
            <a:ext cx="4104455" cy="3323987"/>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СОКОВЫЖИМАЛКИ</a:t>
            </a:r>
          </a:p>
          <a:p>
            <a:endParaRPr lang="ru-RU" sz="14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Соковыжималки предназначены для приготовления сока из цитрусовых.</a:t>
            </a:r>
          </a:p>
          <a:p>
            <a:r>
              <a:rPr lang="ru-RU" sz="1200" dirty="0">
                <a:solidFill>
                  <a:srgbClr val="000000"/>
                </a:solidFill>
                <a:latin typeface="Times New Roman" panose="02020603050405020304" pitchFamily="18" charset="0"/>
                <a:cs typeface="Times New Roman" panose="02020603050405020304" pitchFamily="18" charset="0"/>
              </a:rPr>
              <a:t>Представлены модели с прижимным механизмом, оснащенные крышкой с рычагом, позволяющей избежать контакта человека с продуктом (J50A, J60 ), оснащены термозащитным механизмом, модель без крышки (J40-D, J50) и механическая модель JH 2;</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Материал корпуса:  в </a:t>
            </a:r>
            <a:r>
              <a:rPr lang="ru-RU" sz="1200" dirty="0" err="1">
                <a:solidFill>
                  <a:srgbClr val="000000"/>
                </a:solidFill>
                <a:latin typeface="Times New Roman" panose="02020603050405020304" pitchFamily="18" charset="0"/>
                <a:cs typeface="Times New Roman" panose="02020603050405020304" pitchFamily="18" charset="0"/>
              </a:rPr>
              <a:t>моделе</a:t>
            </a:r>
            <a:r>
              <a:rPr lang="ru-RU" sz="1200" dirty="0">
                <a:solidFill>
                  <a:srgbClr val="000000"/>
                </a:solidFill>
                <a:latin typeface="Times New Roman" panose="02020603050405020304" pitchFamily="18" charset="0"/>
                <a:cs typeface="Times New Roman" panose="02020603050405020304" pitchFamily="18" charset="0"/>
              </a:rPr>
              <a:t> J40D - пластик, в остальных  моделях -</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нержавеющая сталь;</a:t>
            </a:r>
            <a:endParaRPr lang="en-US" sz="1200" dirty="0">
              <a:solidFill>
                <a:srgbClr val="000000"/>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Скорость вращения ножей: в моделях  J40D, J50, J50A - 1800 оборотов/мин, в модели J 60 – 980 оборотов/мин;.</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Во всех моделях предусмотрено съемное сито и 2 съемные насадки;</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Наклонный корпус;</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Напряжение 220 В.</a:t>
            </a:r>
          </a:p>
        </p:txBody>
      </p:sp>
      <p:sp>
        <p:nvSpPr>
          <p:cNvPr id="7" name="Прямоугольник 6"/>
          <p:cNvSpPr/>
          <p:nvPr/>
        </p:nvSpPr>
        <p:spPr>
          <a:xfrm>
            <a:off x="6444208" y="3012975"/>
            <a:ext cx="648072" cy="246221"/>
          </a:xfrm>
          <a:prstGeom prst="rect">
            <a:avLst/>
          </a:prstGeom>
        </p:spPr>
        <p:txBody>
          <a:bodyPr wrap="square">
            <a:spAutoFit/>
          </a:bodyPr>
          <a:lstStyle/>
          <a:p>
            <a:r>
              <a:rPr lang="en-US" sz="1000" b="1" dirty="0">
                <a:solidFill>
                  <a:srgbClr val="000000"/>
                </a:solidFill>
              </a:rPr>
              <a:t>J50</a:t>
            </a:r>
            <a:endParaRPr lang="ru-RU" sz="1000" dirty="0">
              <a:solidFill>
                <a:srgbClr val="000000"/>
              </a:solidFill>
            </a:endParaRP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357" b="94406" l="11024" r="91339">
                        <a14:foregroundMark x1="44357" y1="34965" x2="44357" y2="34965"/>
                        <a14:foregroundMark x1="60892" y1="34965" x2="60892" y2="34965"/>
                        <a14:foregroundMark x1="47244" y1="35839" x2="47244" y2="35839"/>
                        <a14:foregroundMark x1="31759" y1="36189" x2="31759" y2="36189"/>
                        <a14:foregroundMark x1="51444" y1="34615" x2="51444" y2="34615"/>
                        <a14:foregroundMark x1="24934" y1="57168" x2="24934" y2="57168"/>
                        <a14:foregroundMark x1="84252" y1="89161" x2="84252" y2="89161"/>
                        <a14:backgroundMark x1="81890" y1="85140" x2="81890" y2="85140"/>
                        <a14:backgroundMark x1="81365" y1="80769" x2="81365" y2="80769"/>
                        <a14:backgroundMark x1="85039" y1="77622" x2="85039" y2="77622"/>
                        <a14:backgroundMark x1="18506" y1="91480" x2="50649" y2="93722"/>
                      </a14:backgroundRemoval>
                    </a14:imgEffect>
                  </a14:imgLayer>
                </a14:imgProps>
              </a:ext>
              <a:ext uri="{28A0092B-C50C-407E-A947-70E740481C1C}">
                <a14:useLocalDpi xmlns:a14="http://schemas.microsoft.com/office/drawing/2010/main" val="0"/>
              </a:ext>
            </a:extLst>
          </a:blip>
          <a:stretch/>
        </p:blipFill>
        <p:spPr>
          <a:xfrm>
            <a:off x="6444208" y="3145213"/>
            <a:ext cx="2119072" cy="3068526"/>
          </a:xfrm>
          <a:prstGeom prst="rect">
            <a:avLst/>
          </a:prstGeom>
          <a:noFill/>
          <a:ln>
            <a:noFill/>
          </a:ln>
        </p:spPr>
      </p:pic>
      <p:sp>
        <p:nvSpPr>
          <p:cNvPr id="9" name="Прямоугольник 8"/>
          <p:cNvSpPr/>
          <p:nvPr/>
        </p:nvSpPr>
        <p:spPr>
          <a:xfrm>
            <a:off x="6631898" y="5783448"/>
            <a:ext cx="460382" cy="230832"/>
          </a:xfrm>
          <a:prstGeom prst="rect">
            <a:avLst/>
          </a:prstGeom>
        </p:spPr>
        <p:txBody>
          <a:bodyPr wrap="none">
            <a:spAutoFit/>
          </a:bodyPr>
          <a:lstStyle/>
          <a:p>
            <a:r>
              <a:rPr lang="en-US" sz="900" b="1" dirty="0">
                <a:solidFill>
                  <a:srgbClr val="000000"/>
                </a:solidFill>
              </a:rPr>
              <a:t>J</a:t>
            </a:r>
            <a:r>
              <a:rPr lang="ru-RU" sz="900" b="1" dirty="0">
                <a:solidFill>
                  <a:srgbClr val="000000"/>
                </a:solidFill>
              </a:rPr>
              <a:t>50А</a:t>
            </a:r>
            <a:endParaRPr lang="ru-RU" sz="900" dirty="0">
              <a:solidFill>
                <a:srgbClr val="000000"/>
              </a:solidFill>
            </a:endParaRPr>
          </a:p>
        </p:txBody>
      </p:sp>
      <p:pic>
        <p:nvPicPr>
          <p:cNvPr id="10" name="Рисунок 9"/>
          <p:cNvPicPr>
            <a:picLocks noChangeAspect="1"/>
          </p:cNvPicPr>
          <p:nvPr/>
        </p:nvPicPr>
        <p:blipFill>
          <a:blip r:embed="rId4" cstate="print">
            <a:extLst>
              <a:ext uri="{BEBA8EAE-BF5A-486C-A8C5-ECC9F3942E4B}">
                <a14:imgProps xmlns:a14="http://schemas.microsoft.com/office/drawing/2010/main">
                  <a14:imgLayer r:embed="rId5">
                    <a14:imgEffect>
                      <a14:backgroundRemoval t="0" b="98980" l="9455" r="89455">
                        <a14:foregroundMark x1="51636" y1="54082" x2="51636" y2="54082"/>
                        <a14:foregroundMark x1="48000" y1="56633" x2="48000" y2="56633"/>
                        <a14:backgroundMark x1="36727" y1="58163" x2="36727" y2="58163"/>
                        <a14:backgroundMark x1="73091" y1="58163" x2="73091" y2="58163"/>
                        <a14:backgroundMark x1="58909" y1="46684" x2="58909" y2="46684"/>
                        <a14:backgroundMark x1="61818" y1="52551" x2="61818" y2="52551"/>
                      </a14:backgroundRemoval>
                    </a14:imgEffect>
                  </a14:imgLayer>
                </a14:imgProps>
              </a:ext>
              <a:ext uri="{28A0092B-C50C-407E-A947-70E740481C1C}">
                <a14:useLocalDpi xmlns:a14="http://schemas.microsoft.com/office/drawing/2010/main" val="0"/>
              </a:ext>
            </a:extLst>
          </a:blip>
          <a:stretch>
            <a:fillRect/>
          </a:stretch>
        </p:blipFill>
        <p:spPr>
          <a:xfrm>
            <a:off x="6831737" y="822051"/>
            <a:ext cx="1843691" cy="2551213"/>
          </a:xfrm>
          <a:prstGeom prst="rect">
            <a:avLst/>
          </a:prstGeom>
          <a:ln>
            <a:noFill/>
          </a:ln>
          <a:effectLst>
            <a:outerShdw blurRad="292100" dist="139700" dir="2700000" algn="tl" rotWithShape="0">
              <a:srgbClr val="333333">
                <a:alpha val="65000"/>
              </a:srgbClr>
            </a:outerShdw>
          </a:effectLst>
        </p:spPr>
      </p:pic>
      <p:sp>
        <p:nvSpPr>
          <p:cNvPr id="11" name="Прямоугольник 10"/>
          <p:cNvSpPr/>
          <p:nvPr/>
        </p:nvSpPr>
        <p:spPr>
          <a:xfrm>
            <a:off x="7250241" y="3250153"/>
            <a:ext cx="444352" cy="246221"/>
          </a:xfrm>
          <a:prstGeom prst="rect">
            <a:avLst/>
          </a:prstGeom>
        </p:spPr>
        <p:txBody>
          <a:bodyPr wrap="none">
            <a:spAutoFit/>
          </a:bodyPr>
          <a:lstStyle/>
          <a:p>
            <a:r>
              <a:rPr lang="en-US" sz="1000" b="1" dirty="0">
                <a:solidFill>
                  <a:srgbClr val="000000"/>
                </a:solidFill>
              </a:rPr>
              <a:t>JH 2</a:t>
            </a:r>
            <a:endParaRPr lang="ru-RU" sz="1000" dirty="0">
              <a:solidFill>
                <a:srgbClr val="000000"/>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386642084"/>
              </p:ext>
            </p:extLst>
          </p:nvPr>
        </p:nvGraphicFramePr>
        <p:xfrm>
          <a:off x="811942" y="4365104"/>
          <a:ext cx="5202559" cy="1636768"/>
        </p:xfrm>
        <a:graphic>
          <a:graphicData uri="http://schemas.openxmlformats.org/drawingml/2006/table">
            <a:tbl>
              <a:tblPr>
                <a:tableStyleId>{3B4B98B0-60AC-42C2-AFA5-B58CD77FA1E5}</a:tableStyleId>
              </a:tblPr>
              <a:tblGrid>
                <a:gridCol w="1518428">
                  <a:extLst>
                    <a:ext uri="{9D8B030D-6E8A-4147-A177-3AD203B41FA5}">
                      <a16:colId xmlns:a16="http://schemas.microsoft.com/office/drawing/2014/main" val="20000"/>
                    </a:ext>
                  </a:extLst>
                </a:gridCol>
                <a:gridCol w="875820">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936103">
                  <a:extLst>
                    <a:ext uri="{9D8B030D-6E8A-4147-A177-3AD203B41FA5}">
                      <a16:colId xmlns:a16="http://schemas.microsoft.com/office/drawing/2014/main" val="20004"/>
                    </a:ext>
                  </a:extLst>
                </a:gridCol>
              </a:tblGrid>
              <a:tr h="168275">
                <a:tc>
                  <a:txBody>
                    <a:bodyPr/>
                    <a:lstStyle/>
                    <a:p>
                      <a:pPr algn="l">
                        <a:lnSpc>
                          <a:spcPct val="115000"/>
                        </a:lnSpc>
                        <a:spcAft>
                          <a:spcPts val="0"/>
                        </a:spcAft>
                      </a:pPr>
                      <a:r>
                        <a:rPr lang="ru-RU" sz="1050" b="1" dirty="0">
                          <a:effectLst/>
                        </a:rPr>
                        <a:t>Модель</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0"/>
                        </a:spcAft>
                      </a:pPr>
                      <a:r>
                        <a:rPr lang="ru-RU" sz="1050" b="1" dirty="0">
                          <a:effectLst/>
                        </a:rPr>
                        <a:t>J40-</a:t>
                      </a:r>
                      <a:r>
                        <a:rPr lang="en-US" sz="1050" b="1" dirty="0">
                          <a:effectLst/>
                        </a:rPr>
                        <a:t>D</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en-US" sz="1050" b="1" dirty="0">
                          <a:effectLst/>
                        </a:rPr>
                        <a:t>J50A</a:t>
                      </a:r>
                      <a:endParaRPr lang="ru-RU" sz="1050" b="1"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en-US" sz="1050" b="1" dirty="0">
                          <a:effectLst/>
                        </a:rPr>
                        <a:t>J60</a:t>
                      </a:r>
                      <a:endParaRPr lang="ru-RU" sz="1050" b="1"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en-US" sz="1050" b="1" dirty="0">
                          <a:effectLst/>
                        </a:rPr>
                        <a:t>JH 2</a:t>
                      </a:r>
                      <a:endParaRPr lang="ru-RU" sz="1050" b="1"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479797">
                <a:tc>
                  <a:txBody>
                    <a:bodyPr/>
                    <a:lstStyle/>
                    <a:p>
                      <a:pPr algn="l">
                        <a:lnSpc>
                          <a:spcPct val="115000"/>
                        </a:lnSpc>
                        <a:spcAft>
                          <a:spcPts val="0"/>
                        </a:spcAft>
                      </a:pPr>
                      <a:r>
                        <a:rPr lang="ru-RU" sz="1000" dirty="0">
                          <a:effectLst/>
                        </a:rPr>
                        <a:t>Мощность ( кВт)</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en-US" sz="1000" dirty="0">
                          <a:effectLst/>
                        </a:rPr>
                        <a:t>0.18</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tabLst>
                          <a:tab pos="116840" algn="l"/>
                          <a:tab pos="257175" algn="ctr"/>
                        </a:tabLst>
                      </a:pPr>
                      <a:r>
                        <a:rPr lang="ru-RU" sz="1000" dirty="0">
                          <a:effectLst/>
                        </a:rPr>
                        <a:t>0,18</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tabLst>
                          <a:tab pos="116840" algn="l"/>
                          <a:tab pos="257175" algn="ctr"/>
                        </a:tabLst>
                      </a:pPr>
                      <a:r>
                        <a:rPr lang="ru-RU" sz="1000" dirty="0">
                          <a:effectLst/>
                        </a:rPr>
                        <a:t>0,23</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tabLst>
                          <a:tab pos="116840" algn="l"/>
                          <a:tab pos="257175" algn="ctr"/>
                        </a:tabLst>
                      </a:pPr>
                      <a:r>
                        <a:rPr lang="en-US" sz="1000" dirty="0">
                          <a:effectLst/>
                        </a:rPr>
                        <a:t>- </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168275">
                <a:tc>
                  <a:txBody>
                    <a:bodyPr/>
                    <a:lstStyle/>
                    <a:p>
                      <a:pPr algn="l">
                        <a:lnSpc>
                          <a:spcPct val="115000"/>
                        </a:lnSpc>
                        <a:spcAft>
                          <a:spcPts val="0"/>
                        </a:spcAft>
                      </a:pPr>
                      <a:r>
                        <a:rPr lang="ru-RU" sz="1000" dirty="0">
                          <a:effectLst/>
                        </a:rPr>
                        <a:t>Габаритные размеры (мм)</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348х245х395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335х202х475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287х212х396</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en-US" sz="1000" dirty="0">
                          <a:effectLst/>
                        </a:rPr>
                        <a:t>288</a:t>
                      </a:r>
                      <a:r>
                        <a:rPr lang="ru-RU" sz="1000" dirty="0">
                          <a:effectLst/>
                        </a:rPr>
                        <a:t>х188х380</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22580">
                <a:tc>
                  <a:txBody>
                    <a:bodyPr/>
                    <a:lstStyle/>
                    <a:p>
                      <a:pPr algn="l">
                        <a:lnSpc>
                          <a:spcPct val="115000"/>
                        </a:lnSpc>
                        <a:spcAft>
                          <a:spcPts val="0"/>
                        </a:spcAft>
                      </a:pPr>
                      <a:r>
                        <a:rPr lang="ru-RU" sz="1000" dirty="0">
                          <a:effectLst/>
                        </a:rPr>
                        <a:t>Вес (кг)</a:t>
                      </a:r>
                      <a:endParaRPr lang="ru-RU" sz="1000" b="1" dirty="0">
                        <a:solidFill>
                          <a:srgbClr val="000000"/>
                        </a:solidFill>
                        <a:effectLst/>
                        <a:latin typeface="Calibri"/>
                        <a:ea typeface="Times New Roman"/>
                        <a:cs typeface="Times New Roman"/>
                      </a:endParaRPr>
                    </a:p>
                  </a:txBody>
                  <a:tcPr marL="68580" marR="68580" marT="0" marB="0" anchor="ctr"/>
                </a:tc>
                <a:tc>
                  <a:txBody>
                    <a:bodyPr/>
                    <a:lstStyle/>
                    <a:p>
                      <a:pPr algn="l">
                        <a:lnSpc>
                          <a:spcPct val="115000"/>
                        </a:lnSpc>
                        <a:spcAft>
                          <a:spcPts val="1000"/>
                        </a:spcAft>
                      </a:pPr>
                      <a:r>
                        <a:rPr lang="ru-RU" sz="1000" dirty="0">
                          <a:effectLst/>
                        </a:rPr>
                        <a:t>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8,8</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10,5</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6,3</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22580">
                <a:tc>
                  <a:txBody>
                    <a:bodyPr/>
                    <a:lstStyle/>
                    <a:p>
                      <a:pPr algn="l">
                        <a:lnSpc>
                          <a:spcPct val="115000"/>
                        </a:lnSpc>
                        <a:spcAft>
                          <a:spcPts val="1000"/>
                        </a:spcAft>
                      </a:pPr>
                      <a:r>
                        <a:rPr lang="ru-RU" sz="1000" dirty="0">
                          <a:effectLst/>
                        </a:rPr>
                        <a:t>Цвет корпуса</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металлик</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металлик</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металлик</a:t>
                      </a:r>
                      <a:endParaRPr lang="ru-RU" sz="1000" dirty="0">
                        <a:solidFill>
                          <a:srgbClr val="000000"/>
                        </a:solidFill>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1000" dirty="0">
                          <a:effectLst/>
                        </a:rPr>
                        <a:t>металлик</a:t>
                      </a:r>
                      <a:endParaRPr lang="ru-RU" sz="1000" dirty="0">
                        <a:solidFill>
                          <a:srgbClr val="000000"/>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1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3"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12" b="96256" l="9934" r="96026">
                        <a14:foregroundMark x1="19536" y1="80617" x2="18874" y2="86123"/>
                        <a14:foregroundMark x1="38079" y1="83480" x2="39073" y2="87445"/>
                        <a14:backgroundMark x1="30464" y1="80617" x2="30464" y2="83480"/>
                        <a14:backgroundMark x1="50662" y1="81057" x2="59272" y2="80837"/>
                        <a14:backgroundMark x1="73179" y1="83921" x2="91722" y2="83260"/>
                        <a14:backgroundMark x1="33113" y1="79295" x2="42053" y2="80176"/>
                      </a14:backgroundRemoval>
                    </a14:imgEffect>
                  </a14:imgLayer>
                </a14:imgProps>
              </a:ext>
              <a:ext uri="{28A0092B-C50C-407E-A947-70E740481C1C}">
                <a14:useLocalDpi xmlns:a14="http://schemas.microsoft.com/office/drawing/2010/main" val="0"/>
              </a:ext>
            </a:extLst>
          </a:blip>
          <a:srcRect/>
          <a:stretch>
            <a:fillRect/>
          </a:stretch>
        </p:blipFill>
        <p:spPr bwMode="auto">
          <a:xfrm>
            <a:off x="4920677" y="571708"/>
            <a:ext cx="1878360" cy="282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7865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5800" y="427152"/>
            <a:ext cx="5615766" cy="2890022"/>
          </a:xfrm>
          <a:prstGeom prst="rect">
            <a:avLst/>
          </a:prstGeom>
        </p:spPr>
        <p:txBody>
          <a:bodyPr wrap="square">
            <a:spAutoFit/>
          </a:bodyPr>
          <a:lstStyle/>
          <a:p>
            <a:pPr marR="1169035">
              <a:lnSpc>
                <a:spcPct val="115000"/>
              </a:lnSpc>
              <a:spcAft>
                <a:spcPts val="1200"/>
              </a:spcAft>
            </a:pPr>
            <a:endParaRPr lang="ru-RU" b="1" dirty="0">
              <a:solidFill>
                <a:srgbClr val="000000"/>
              </a:solidFill>
              <a:latin typeface="Times New Roman" panose="02020603050405020304" pitchFamily="18" charset="0"/>
              <a:cs typeface="Times New Roman" panose="02020603050405020304" pitchFamily="18" charset="0"/>
            </a:endParaRPr>
          </a:p>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ЛЬДОДРОБИТЕЛЬ</a:t>
            </a:r>
          </a:p>
          <a:p>
            <a:pPr marR="1169035">
              <a:lnSpc>
                <a:spcPct val="115000"/>
              </a:lnSpc>
              <a:spcAft>
                <a:spcPts val="1200"/>
              </a:spcAft>
            </a:pPr>
            <a:endParaRPr lang="ru-RU" sz="200" b="1" dirty="0">
              <a:solidFill>
                <a:srgbClr val="000000"/>
              </a:solidFill>
              <a:latin typeface="Times New Roman" panose="02020603050405020304" pitchFamily="18" charset="0"/>
              <a:cs typeface="Times New Roman" panose="02020603050405020304" pitchFamily="18" charset="0"/>
            </a:endParaRPr>
          </a:p>
          <a:p>
            <a:pPr>
              <a:lnSpc>
                <a:spcPct val="115000"/>
              </a:lnSpc>
            </a:pPr>
            <a:r>
              <a:rPr lang="ru-RU" sz="1200" dirty="0">
                <a:solidFill>
                  <a:srgbClr val="000000"/>
                </a:solidFill>
                <a:latin typeface="Times New Roman" panose="02020603050405020304" pitchFamily="18" charset="0"/>
                <a:cs typeface="Times New Roman" panose="02020603050405020304" pitchFamily="18" charset="0"/>
              </a:rPr>
              <a:t>Льдодробитель торговой марки EKSI предназначен для измельчения льда, получения ледяной крошки. Дробленый лед часто присутствует в рецептуре разнообразных коктейлей, поэтому данный аппарат прекрасно подойдет для баров и кафе.</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Корпус выполнен из алюминия;</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Нож изготовлен из нержавеющей стали;</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Управление обеспечивает 1 кнопка: вкл</a:t>
            </a:r>
            <a:r>
              <a:rPr lang="en-US" sz="1200" dirty="0">
                <a:solidFill>
                  <a:srgbClr val="000000"/>
                </a:solidFill>
                <a:latin typeface="Times New Roman" panose="02020603050405020304" pitchFamily="18" charset="0"/>
                <a:cs typeface="Times New Roman" panose="02020603050405020304" pitchFamily="18" charset="0"/>
              </a:rPr>
              <a:t>.</a:t>
            </a:r>
            <a:r>
              <a:rPr lang="ru-RU" sz="1200" dirty="0">
                <a:solidFill>
                  <a:srgbClr val="000000"/>
                </a:solidFill>
                <a:latin typeface="Times New Roman" panose="02020603050405020304" pitchFamily="18" charset="0"/>
                <a:cs typeface="Times New Roman" panose="02020603050405020304" pitchFamily="18" charset="0"/>
              </a:rPr>
              <a:t>/выкл.;</a:t>
            </a:r>
          </a:p>
          <a:p>
            <a:pPr marL="171450" indent="-171450">
              <a:lnSpc>
                <a:spcPct val="115000"/>
              </a:lnSpc>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Производительность - 65 кг/ч</a:t>
            </a:r>
          </a:p>
        </p:txBody>
      </p:sp>
      <p:sp>
        <p:nvSpPr>
          <p:cNvPr id="6" name="Прямоугольник 5"/>
          <p:cNvSpPr/>
          <p:nvPr/>
        </p:nvSpPr>
        <p:spPr>
          <a:xfrm>
            <a:off x="6228184" y="4365104"/>
            <a:ext cx="514885" cy="253916"/>
          </a:xfrm>
          <a:prstGeom prst="rect">
            <a:avLst/>
          </a:prstGeom>
        </p:spPr>
        <p:txBody>
          <a:bodyPr wrap="none">
            <a:spAutoFit/>
          </a:bodyPr>
          <a:lstStyle/>
          <a:p>
            <a:r>
              <a:rPr lang="en-US" sz="1050" b="1" dirty="0">
                <a:solidFill>
                  <a:srgbClr val="000000"/>
                </a:solidFill>
              </a:rPr>
              <a:t>IC-65</a:t>
            </a:r>
            <a:endParaRPr lang="ru-RU" sz="1050" dirty="0">
              <a:solidFill>
                <a:srgbClr val="000000"/>
              </a:solidFill>
            </a:endParaRPr>
          </a:p>
        </p:txBody>
      </p:sp>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705271" y="602128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https://rochelleham.files.wordpress.com/2014/05/mocktai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4091" y="4128286"/>
            <a:ext cx="896701" cy="163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05" descr="QQ图片20141126143356"/>
          <p:cNvPicPr/>
          <p:nvPr/>
        </p:nvPicPr>
        <p:blipFill>
          <a:blip r:embed="rId5">
            <a:extLst>
              <a:ext uri="{28A0092B-C50C-407E-A947-70E740481C1C}">
                <a14:useLocalDpi xmlns:a14="http://schemas.microsoft.com/office/drawing/2010/main" val="0"/>
              </a:ext>
            </a:extLst>
          </a:blip>
          <a:srcRect/>
          <a:stretch>
            <a:fillRect/>
          </a:stretch>
        </p:blipFill>
        <p:spPr bwMode="auto">
          <a:xfrm>
            <a:off x="7129438" y="1142548"/>
            <a:ext cx="1333500" cy="1459230"/>
          </a:xfrm>
          <a:prstGeom prst="rect">
            <a:avLst/>
          </a:prstGeom>
          <a:ln>
            <a:noFill/>
          </a:ln>
          <a:effectLst>
            <a:outerShdw blurRad="292100" dist="139700" dir="2700000" algn="tl" rotWithShape="0">
              <a:srgbClr val="333333">
                <a:alpha val="65000"/>
              </a:srgbClr>
            </a:outerShdw>
          </a:effectLst>
        </p:spPr>
      </p:pic>
      <p:pic>
        <p:nvPicPr>
          <p:cNvPr id="12" name="Рисунок 11"/>
          <p:cNvPicPr/>
          <p:nvPr/>
        </p:nvPicPr>
        <p:blipFill rotWithShape="1">
          <a:blip r:embed="rId6" cstate="print">
            <a:extLst>
              <a:ext uri="{28A0092B-C50C-407E-A947-70E740481C1C}">
                <a14:useLocalDpi xmlns:a14="http://schemas.microsoft.com/office/drawing/2010/main" val="0"/>
              </a:ext>
            </a:extLst>
          </a:blip>
          <a:srcRect t="22907"/>
          <a:stretch/>
        </p:blipFill>
        <p:spPr>
          <a:xfrm>
            <a:off x="6047131" y="2906477"/>
            <a:ext cx="1333500" cy="1331628"/>
          </a:xfrm>
          <a:prstGeom prst="rect">
            <a:avLst/>
          </a:prstGeom>
          <a:ln>
            <a:noFill/>
          </a:ln>
          <a:effectLst>
            <a:outerShdw blurRad="292100" dist="139700" dir="2700000" algn="tl" rotWithShape="0">
              <a:srgbClr val="333333">
                <a:alpha val="65000"/>
              </a:srgbClr>
            </a:outerShdw>
          </a:effectLst>
        </p:spPr>
      </p:pic>
      <p:graphicFrame>
        <p:nvGraphicFramePr>
          <p:cNvPr id="15" name="Таблица 14"/>
          <p:cNvGraphicFramePr>
            <a:graphicFrameLocks noGrp="1"/>
          </p:cNvGraphicFramePr>
          <p:nvPr>
            <p:extLst>
              <p:ext uri="{D42A27DB-BD31-4B8C-83A1-F6EECF244321}">
                <p14:modId xmlns:p14="http://schemas.microsoft.com/office/powerpoint/2010/main" val="2919847579"/>
              </p:ext>
            </p:extLst>
          </p:nvPr>
        </p:nvGraphicFramePr>
        <p:xfrm>
          <a:off x="730551" y="4365104"/>
          <a:ext cx="4849561" cy="1536065"/>
        </p:xfrm>
        <a:graphic>
          <a:graphicData uri="http://schemas.openxmlformats.org/drawingml/2006/table">
            <a:tbl>
              <a:tblPr>
                <a:tableStyleId>{3B4B98B0-60AC-42C2-AFA5-B58CD77FA1E5}</a:tableStyleId>
              </a:tblPr>
              <a:tblGrid>
                <a:gridCol w="2153131">
                  <a:extLst>
                    <a:ext uri="{9D8B030D-6E8A-4147-A177-3AD203B41FA5}">
                      <a16:colId xmlns:a16="http://schemas.microsoft.com/office/drawing/2014/main" val="20000"/>
                    </a:ext>
                  </a:extLst>
                </a:gridCol>
                <a:gridCol w="1348215">
                  <a:extLst>
                    <a:ext uri="{9D8B030D-6E8A-4147-A177-3AD203B41FA5}">
                      <a16:colId xmlns:a16="http://schemas.microsoft.com/office/drawing/2014/main" val="20001"/>
                    </a:ext>
                  </a:extLst>
                </a:gridCol>
                <a:gridCol w="1348215">
                  <a:extLst>
                    <a:ext uri="{9D8B030D-6E8A-4147-A177-3AD203B41FA5}">
                      <a16:colId xmlns:a16="http://schemas.microsoft.com/office/drawing/2014/main" val="20002"/>
                    </a:ext>
                  </a:extLst>
                </a:gridCol>
              </a:tblGrid>
              <a:tr h="186690">
                <a:tc>
                  <a:txBody>
                    <a:bodyPr/>
                    <a:lstStyle/>
                    <a:p>
                      <a:pPr algn="l">
                        <a:lnSpc>
                          <a:spcPct val="115000"/>
                        </a:lnSpc>
                        <a:spcAft>
                          <a:spcPts val="0"/>
                        </a:spcAft>
                      </a:pPr>
                      <a:r>
                        <a:rPr lang="ru-RU" sz="900" dirty="0">
                          <a:effectLst/>
                        </a:rPr>
                        <a:t>Модель</a:t>
                      </a:r>
                      <a:endParaRPr lang="ru-RU" sz="1100" b="1" dirty="0">
                        <a:solidFill>
                          <a:srgbClr val="000000"/>
                        </a:solidFill>
                        <a:effectLst/>
                        <a:latin typeface="Calibri"/>
                        <a:ea typeface="Times New Roman"/>
                      </a:endParaRPr>
                    </a:p>
                  </a:txBody>
                  <a:tcPr marL="68580" marR="68580" marT="0" marB="0" anchor="ctr"/>
                </a:tc>
                <a:tc>
                  <a:txBody>
                    <a:bodyPr/>
                    <a:lstStyle/>
                    <a:p>
                      <a:pPr algn="l">
                        <a:lnSpc>
                          <a:spcPct val="115000"/>
                        </a:lnSpc>
                        <a:spcAft>
                          <a:spcPts val="1000"/>
                        </a:spcAft>
                      </a:pPr>
                      <a:r>
                        <a:rPr lang="en-US" sz="900">
                          <a:effectLst/>
                        </a:rPr>
                        <a:t>IC</a:t>
                      </a:r>
                      <a:r>
                        <a:rPr lang="ru-RU" sz="900">
                          <a:effectLst/>
                        </a:rPr>
                        <a:t>-65</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en-US" sz="900" dirty="0">
                          <a:effectLst/>
                        </a:rPr>
                        <a:t>IC red</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61290">
                <a:tc>
                  <a:txBody>
                    <a:bodyPr/>
                    <a:lstStyle/>
                    <a:p>
                      <a:pPr algn="l">
                        <a:lnSpc>
                          <a:spcPct val="115000"/>
                        </a:lnSpc>
                        <a:spcAft>
                          <a:spcPts val="0"/>
                        </a:spcAft>
                      </a:pPr>
                      <a:r>
                        <a:rPr lang="ru-RU" sz="900" dirty="0">
                          <a:effectLst/>
                        </a:rPr>
                        <a:t>Мощность (кВт)</a:t>
                      </a:r>
                      <a:endParaRPr lang="ru-RU" sz="1100" b="1" dirty="0">
                        <a:solidFill>
                          <a:srgbClr val="000000"/>
                        </a:solidFill>
                        <a:effectLst/>
                        <a:latin typeface="Calibri"/>
                        <a:ea typeface="Times New Roman"/>
                      </a:endParaRPr>
                    </a:p>
                  </a:txBody>
                  <a:tcPr marL="68580" marR="68580" marT="0" marB="0" anchor="ctr"/>
                </a:tc>
                <a:tc>
                  <a:txBody>
                    <a:bodyPr/>
                    <a:lstStyle/>
                    <a:p>
                      <a:pPr algn="l">
                        <a:lnSpc>
                          <a:spcPct val="115000"/>
                        </a:lnSpc>
                        <a:spcAft>
                          <a:spcPts val="1000"/>
                        </a:spcAft>
                      </a:pPr>
                      <a:r>
                        <a:rPr lang="ru-RU" sz="900">
                          <a:effectLst/>
                        </a:rPr>
                        <a:t>0,18</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a:effectLst/>
                        </a:rPr>
                        <a:t>0,25</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225425">
                <a:tc>
                  <a:txBody>
                    <a:bodyPr/>
                    <a:lstStyle/>
                    <a:p>
                      <a:pPr algn="l">
                        <a:lnSpc>
                          <a:spcPct val="115000"/>
                        </a:lnSpc>
                        <a:spcAft>
                          <a:spcPts val="0"/>
                        </a:spcAft>
                      </a:pPr>
                      <a:r>
                        <a:rPr lang="ru-RU" sz="900" dirty="0">
                          <a:effectLst/>
                        </a:rPr>
                        <a:t>Габаритные размеры  (мм)</a:t>
                      </a:r>
                      <a:endParaRPr lang="ru-RU" sz="1100" b="1" dirty="0">
                        <a:solidFill>
                          <a:srgbClr val="000000"/>
                        </a:solidFill>
                        <a:effectLst/>
                        <a:latin typeface="Calibri"/>
                        <a:ea typeface="Times New Roman"/>
                      </a:endParaRPr>
                    </a:p>
                  </a:txBody>
                  <a:tcPr marL="68580" marR="68580" marT="0" marB="0" anchor="ctr"/>
                </a:tc>
                <a:tc>
                  <a:txBody>
                    <a:bodyPr/>
                    <a:lstStyle/>
                    <a:p>
                      <a:pPr algn="l">
                        <a:lnSpc>
                          <a:spcPct val="115000"/>
                        </a:lnSpc>
                        <a:spcAft>
                          <a:spcPts val="1000"/>
                        </a:spcAft>
                      </a:pPr>
                      <a:r>
                        <a:rPr lang="ru-RU" sz="900" dirty="0">
                          <a:effectLst/>
                        </a:rPr>
                        <a:t>4</a:t>
                      </a:r>
                      <a:r>
                        <a:rPr lang="en-US" sz="900" dirty="0">
                          <a:effectLst/>
                        </a:rPr>
                        <a:t>0</a:t>
                      </a:r>
                      <a:r>
                        <a:rPr lang="ru-RU" sz="900" dirty="0">
                          <a:effectLst/>
                        </a:rPr>
                        <a:t>0х180х310</a:t>
                      </a:r>
                      <a:endParaRPr lang="ru-RU" sz="1100" dirty="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dirty="0">
                          <a:effectLst/>
                        </a:rPr>
                        <a:t>446х380х170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219075">
                <a:tc>
                  <a:txBody>
                    <a:bodyPr/>
                    <a:lstStyle/>
                    <a:p>
                      <a:pPr algn="l">
                        <a:lnSpc>
                          <a:spcPct val="115000"/>
                        </a:lnSpc>
                        <a:spcAft>
                          <a:spcPts val="0"/>
                        </a:spcAft>
                      </a:pPr>
                      <a:r>
                        <a:rPr lang="ru-RU" sz="900">
                          <a:effectLst/>
                        </a:rPr>
                        <a:t>Вес (кг)</a:t>
                      </a:r>
                      <a:endParaRPr lang="ru-RU" sz="1100" b="1">
                        <a:solidFill>
                          <a:srgbClr val="000000"/>
                        </a:solidFill>
                        <a:effectLst/>
                        <a:latin typeface="Calibri"/>
                        <a:ea typeface="Times New Roman"/>
                      </a:endParaRPr>
                    </a:p>
                  </a:txBody>
                  <a:tcPr marL="68580" marR="68580" marT="0" marB="0" anchor="ctr"/>
                </a:tc>
                <a:tc>
                  <a:txBody>
                    <a:bodyPr/>
                    <a:lstStyle/>
                    <a:p>
                      <a:pPr algn="l">
                        <a:lnSpc>
                          <a:spcPct val="115000"/>
                        </a:lnSpc>
                        <a:spcAft>
                          <a:spcPts val="1000"/>
                        </a:spcAft>
                      </a:pPr>
                      <a:r>
                        <a:rPr lang="ru-RU" sz="900" dirty="0">
                          <a:effectLst/>
                        </a:rPr>
                        <a:t>8</a:t>
                      </a:r>
                      <a:endParaRPr lang="ru-RU" sz="1100" dirty="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a:effectLst/>
                        </a:rPr>
                        <a:t>10</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19075">
                <a:tc>
                  <a:txBody>
                    <a:bodyPr/>
                    <a:lstStyle/>
                    <a:p>
                      <a:pPr algn="l">
                        <a:lnSpc>
                          <a:spcPct val="115000"/>
                        </a:lnSpc>
                        <a:spcAft>
                          <a:spcPts val="0"/>
                        </a:spcAft>
                      </a:pPr>
                      <a:r>
                        <a:rPr lang="ru-RU" sz="900">
                          <a:effectLst/>
                        </a:rPr>
                        <a:t>Производительность (кг/ч)</a:t>
                      </a:r>
                      <a:endParaRPr lang="ru-RU" sz="1100" b="1">
                        <a:solidFill>
                          <a:srgbClr val="000000"/>
                        </a:solidFill>
                        <a:effectLst/>
                        <a:latin typeface="Calibri"/>
                        <a:ea typeface="Times New Roman"/>
                      </a:endParaRPr>
                    </a:p>
                  </a:txBody>
                  <a:tcPr marL="68580" marR="68580" marT="0" marB="0" anchor="ctr"/>
                </a:tc>
                <a:tc>
                  <a:txBody>
                    <a:bodyPr/>
                    <a:lstStyle/>
                    <a:p>
                      <a:pPr algn="l">
                        <a:lnSpc>
                          <a:spcPct val="115000"/>
                        </a:lnSpc>
                        <a:spcAft>
                          <a:spcPts val="1000"/>
                        </a:spcAft>
                      </a:pPr>
                      <a:r>
                        <a:rPr lang="ru-RU" sz="900" dirty="0">
                          <a:effectLst/>
                        </a:rPr>
                        <a:t>65</a:t>
                      </a:r>
                      <a:endParaRPr lang="ru-RU" sz="1100" dirty="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a:effectLst/>
                        </a:rPr>
                        <a:t>80</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05435">
                <a:tc>
                  <a:txBody>
                    <a:bodyPr/>
                    <a:lstStyle/>
                    <a:p>
                      <a:pPr algn="l">
                        <a:lnSpc>
                          <a:spcPct val="115000"/>
                        </a:lnSpc>
                        <a:spcAft>
                          <a:spcPts val="1000"/>
                        </a:spcAft>
                      </a:pPr>
                      <a:r>
                        <a:rPr lang="ru-RU" sz="900">
                          <a:effectLst/>
                        </a:rPr>
                        <a:t>Скорость вращения (оборотов/мин)</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dirty="0">
                          <a:effectLst/>
                        </a:rPr>
                        <a:t>1400</a:t>
                      </a:r>
                      <a:endParaRPr lang="ru-RU" sz="1100" dirty="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dirty="0">
                          <a:effectLst/>
                        </a:rPr>
                        <a:t>1400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219075">
                <a:tc>
                  <a:txBody>
                    <a:bodyPr/>
                    <a:lstStyle/>
                    <a:p>
                      <a:pPr algn="l">
                        <a:lnSpc>
                          <a:spcPct val="115000"/>
                        </a:lnSpc>
                        <a:spcAft>
                          <a:spcPts val="1000"/>
                        </a:spcAft>
                      </a:pPr>
                      <a:r>
                        <a:rPr lang="ru-RU" sz="900">
                          <a:effectLst/>
                        </a:rPr>
                        <a:t>Напряжение (В)</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a:effectLst/>
                        </a:rPr>
                        <a:t>220</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1000"/>
                        </a:spcAft>
                      </a:pPr>
                      <a:r>
                        <a:rPr lang="ru-RU" sz="900" dirty="0">
                          <a:effectLst/>
                        </a:rPr>
                        <a:t>220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16" name="Прямоугольник 15"/>
          <p:cNvSpPr/>
          <p:nvPr/>
        </p:nvSpPr>
        <p:spPr>
          <a:xfrm>
            <a:off x="6743069" y="2601778"/>
            <a:ext cx="613117" cy="304699"/>
          </a:xfrm>
          <a:prstGeom prst="rect">
            <a:avLst/>
          </a:prstGeom>
        </p:spPr>
        <p:txBody>
          <a:bodyPr wrap="none">
            <a:spAutoFit/>
          </a:bodyPr>
          <a:lstStyle/>
          <a:p>
            <a:pPr>
              <a:lnSpc>
                <a:spcPct val="115000"/>
              </a:lnSpc>
              <a:spcAft>
                <a:spcPts val="1000"/>
              </a:spcAft>
            </a:pPr>
            <a:r>
              <a:rPr lang="en-US" sz="1200" b="1" dirty="0"/>
              <a:t>IC red</a:t>
            </a:r>
            <a:endParaRPr lang="ru-RU" sz="1200" b="1" dirty="0">
              <a:latin typeface="Calibri"/>
              <a:ea typeface="Calibri"/>
              <a:cs typeface="Times New Roman"/>
            </a:endParaRPr>
          </a:p>
        </p:txBody>
      </p:sp>
    </p:spTree>
    <p:extLst>
      <p:ext uri="{BB962C8B-B14F-4D97-AF65-F5344CB8AC3E}">
        <p14:creationId xmlns:p14="http://schemas.microsoft.com/office/powerpoint/2010/main" val="2324206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582940"/>
            <a:ext cx="7872630" cy="1261884"/>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ВИТРИНЫ ТЕПЛОВЫЕ НАСТОЛЬНЫЕ</a:t>
            </a:r>
            <a:endParaRPr lang="ru-RU" sz="16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a:t>
            </a:r>
          </a:p>
          <a:p>
            <a:r>
              <a:rPr lang="ru-RU" sz="1200" dirty="0">
                <a:solidFill>
                  <a:srgbClr val="000000"/>
                </a:solidFill>
                <a:latin typeface="Times New Roman" panose="02020603050405020304" pitchFamily="18" charset="0"/>
                <a:cs typeface="Times New Roman" panose="02020603050405020304" pitchFamily="18" charset="0"/>
              </a:rPr>
              <a:t>Предназначены  для закусочных, пивных, баров, пекарен. Тепловые витрины с панорамным обзором поддерживают температуру до +90°С. Каждая модель имеет подсветку. Витрины </a:t>
            </a:r>
            <a:r>
              <a:rPr lang="en-US" sz="1200" dirty="0">
                <a:solidFill>
                  <a:srgbClr val="000000"/>
                </a:solidFill>
                <a:latin typeface="Times New Roman" panose="02020603050405020304" pitchFamily="18" charset="0"/>
                <a:cs typeface="Times New Roman" panose="02020603050405020304" pitchFamily="18" charset="0"/>
              </a:rPr>
              <a:t>HW</a:t>
            </a:r>
            <a:r>
              <a:rPr lang="ru-RU" sz="1200" dirty="0">
                <a:solidFill>
                  <a:srgbClr val="000000"/>
                </a:solidFill>
                <a:latin typeface="Times New Roman" panose="02020603050405020304" pitchFamily="18" charset="0"/>
                <a:cs typeface="Times New Roman" panose="02020603050405020304" pitchFamily="18" charset="0"/>
              </a:rPr>
              <a:t>-13 и </a:t>
            </a:r>
            <a:r>
              <a:rPr lang="en-US" sz="1200" dirty="0">
                <a:solidFill>
                  <a:srgbClr val="000000"/>
                </a:solidFill>
                <a:latin typeface="Times New Roman" panose="02020603050405020304" pitchFamily="18" charset="0"/>
                <a:cs typeface="Times New Roman" panose="02020603050405020304" pitchFamily="18" charset="0"/>
              </a:rPr>
              <a:t>HW</a:t>
            </a:r>
            <a:r>
              <a:rPr lang="ru-RU" sz="1200" dirty="0">
                <a:solidFill>
                  <a:srgbClr val="000000"/>
                </a:solidFill>
                <a:latin typeface="Times New Roman" panose="02020603050405020304" pitchFamily="18" charset="0"/>
                <a:cs typeface="Times New Roman" panose="02020603050405020304" pitchFamily="18" charset="0"/>
              </a:rPr>
              <a:t>-815 используются для выкладки пиццы. Модель </a:t>
            </a:r>
            <a:r>
              <a:rPr lang="en-US" sz="1200" dirty="0">
                <a:solidFill>
                  <a:srgbClr val="000000"/>
                </a:solidFill>
                <a:latin typeface="Times New Roman" panose="02020603050405020304" pitchFamily="18" charset="0"/>
                <a:cs typeface="Times New Roman" panose="02020603050405020304" pitchFamily="18" charset="0"/>
              </a:rPr>
              <a:t>HW</a:t>
            </a:r>
            <a:r>
              <a:rPr lang="ru-RU" sz="1200" dirty="0">
                <a:solidFill>
                  <a:srgbClr val="000000"/>
                </a:solidFill>
                <a:latin typeface="Times New Roman" panose="02020603050405020304" pitchFamily="18" charset="0"/>
                <a:cs typeface="Times New Roman" panose="02020603050405020304" pitchFamily="18" charset="0"/>
              </a:rPr>
              <a:t>-815 имеет автоматически вращающуюся внутреннюю конструкцию, которая привлекает внимание посетителей и позволяет выгодно продемонстрировать выложенную пиццу.</a:t>
            </a:r>
          </a:p>
        </p:txBody>
      </p:sp>
      <p:pic>
        <p:nvPicPr>
          <p:cNvPr id="7" name="Рисунок 6" descr="hw13"/>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072" y="2094738"/>
            <a:ext cx="772244" cy="1132347"/>
          </a:xfrm>
          <a:prstGeom prst="rect">
            <a:avLst/>
          </a:prstGeom>
          <a:ln>
            <a:noFill/>
          </a:ln>
          <a:effectLst>
            <a:outerShdw blurRad="292100" dist="139700" dir="2700000" algn="tl" rotWithShape="0">
              <a:srgbClr val="333333">
                <a:alpha val="65000"/>
              </a:srgbClr>
            </a:outerShdw>
          </a:effectLst>
        </p:spPr>
      </p:pic>
      <p:pic>
        <p:nvPicPr>
          <p:cNvPr id="8" name="Рисунок 7"/>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2204864"/>
            <a:ext cx="864096" cy="997021"/>
          </a:xfrm>
          <a:prstGeom prst="rect">
            <a:avLst/>
          </a:prstGeom>
          <a:ln>
            <a:noFill/>
          </a:ln>
          <a:effectLst>
            <a:outerShdw blurRad="292100" dist="139700" dir="2700000" algn="tl" rotWithShape="0">
              <a:srgbClr val="333333">
                <a:alpha val="65000"/>
              </a:srgbClr>
            </a:outerShdw>
          </a:effectLst>
        </p:spPr>
      </p:pic>
      <p:pic>
        <p:nvPicPr>
          <p:cNvPr id="9" name="Рисунок 8" descr="hw-1p"/>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3046" y="2272658"/>
            <a:ext cx="670722" cy="939755"/>
          </a:xfrm>
          <a:prstGeom prst="rect">
            <a:avLst/>
          </a:prstGeom>
          <a:ln>
            <a:noFill/>
          </a:ln>
          <a:effectLst>
            <a:outerShdw blurRad="292100" dist="139700" dir="2700000" algn="tl" rotWithShape="0">
              <a:srgbClr val="333333">
                <a:alpha val="65000"/>
              </a:srgbClr>
            </a:outerShdw>
          </a:effectLst>
        </p:spPr>
      </p:pic>
      <p:pic>
        <p:nvPicPr>
          <p:cNvPr id="10" name="Рисунок 9" descr="IW-60-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800" y="2425883"/>
            <a:ext cx="936104" cy="820709"/>
          </a:xfrm>
          <a:prstGeom prst="rect">
            <a:avLst/>
          </a:prstGeom>
          <a:ln>
            <a:noFill/>
          </a:ln>
          <a:effectLst>
            <a:outerShdw blurRad="292100" dist="139700" dir="2700000" algn="tl" rotWithShape="0">
              <a:srgbClr val="333333">
                <a:alpha val="65000"/>
              </a:srgbClr>
            </a:outerShdw>
          </a:effectLst>
        </p:spPr>
      </p:pic>
      <p:pic>
        <p:nvPicPr>
          <p:cNvPr id="11" name="Рисунок 10" descr="HW-838-3"/>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1920" y="2429558"/>
            <a:ext cx="1139207" cy="796863"/>
          </a:xfrm>
          <a:prstGeom prst="rect">
            <a:avLst/>
          </a:prstGeom>
          <a:ln>
            <a:noFill/>
          </a:ln>
          <a:effectLst>
            <a:outerShdw blurRad="292100" dist="139700" dir="2700000" algn="tl" rotWithShape="0">
              <a:srgbClr val="333333">
                <a:alpha val="65000"/>
              </a:srgbClr>
            </a:outerShdw>
          </a:effectLst>
        </p:spPr>
      </p:pic>
      <p:pic>
        <p:nvPicPr>
          <p:cNvPr id="12" name="Рисунок 11" descr="HW-838"/>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2356887"/>
            <a:ext cx="1077849" cy="914405"/>
          </a:xfrm>
          <a:prstGeom prst="rect">
            <a:avLst/>
          </a:prstGeom>
          <a:ln>
            <a:noFill/>
          </a:ln>
          <a:effectLst>
            <a:outerShdw blurRad="292100" dist="139700" dir="2700000" algn="tl" rotWithShape="0">
              <a:srgbClr val="333333">
                <a:alpha val="65000"/>
              </a:srgbClr>
            </a:outerShdw>
          </a:effectLst>
        </p:spPr>
      </p:pic>
      <p:pic>
        <p:nvPicPr>
          <p:cNvPr id="13" name="Рисунок 12"/>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8344" y="2276872"/>
            <a:ext cx="967299" cy="1008112"/>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5292080" y="3326794"/>
            <a:ext cx="647934" cy="246221"/>
          </a:xfrm>
          <a:prstGeom prst="rect">
            <a:avLst/>
          </a:prstGeom>
        </p:spPr>
        <p:txBody>
          <a:bodyPr wrap="none">
            <a:spAutoFit/>
          </a:bodyPr>
          <a:lstStyle/>
          <a:p>
            <a:r>
              <a:rPr lang="en-US" sz="1000" b="1" dirty="0">
                <a:solidFill>
                  <a:srgbClr val="000000"/>
                </a:solidFill>
              </a:rPr>
              <a:t>HW-815</a:t>
            </a:r>
            <a:endParaRPr lang="ru-RU" sz="1000" b="1" dirty="0">
              <a:solidFill>
                <a:srgbClr val="000000"/>
              </a:solidFill>
            </a:endParaRPr>
          </a:p>
        </p:txBody>
      </p:sp>
      <p:sp>
        <p:nvSpPr>
          <p:cNvPr id="14" name="Прямоугольник 13"/>
          <p:cNvSpPr/>
          <p:nvPr/>
        </p:nvSpPr>
        <p:spPr>
          <a:xfrm>
            <a:off x="845978" y="3326795"/>
            <a:ext cx="583814" cy="246221"/>
          </a:xfrm>
          <a:prstGeom prst="rect">
            <a:avLst/>
          </a:prstGeom>
        </p:spPr>
        <p:txBody>
          <a:bodyPr wrap="none">
            <a:spAutoFit/>
          </a:bodyPr>
          <a:lstStyle/>
          <a:p>
            <a:r>
              <a:rPr lang="en-US" sz="1000" b="1" dirty="0">
                <a:solidFill>
                  <a:srgbClr val="000000"/>
                </a:solidFill>
              </a:rPr>
              <a:t>HW-13</a:t>
            </a:r>
            <a:endParaRPr lang="ru-RU" sz="900" b="1" dirty="0">
              <a:solidFill>
                <a:srgbClr val="000000"/>
              </a:solidFill>
            </a:endParaRPr>
          </a:p>
        </p:txBody>
      </p:sp>
      <p:sp>
        <p:nvSpPr>
          <p:cNvPr id="15" name="Прямоугольник 14"/>
          <p:cNvSpPr/>
          <p:nvPr/>
        </p:nvSpPr>
        <p:spPr>
          <a:xfrm>
            <a:off x="1835696" y="3326795"/>
            <a:ext cx="598241" cy="246221"/>
          </a:xfrm>
          <a:prstGeom prst="rect">
            <a:avLst/>
          </a:prstGeom>
        </p:spPr>
        <p:txBody>
          <a:bodyPr wrap="none">
            <a:spAutoFit/>
          </a:bodyPr>
          <a:lstStyle/>
          <a:p>
            <a:r>
              <a:rPr lang="en-US" sz="1000" b="1" dirty="0">
                <a:solidFill>
                  <a:srgbClr val="000000"/>
                </a:solidFill>
              </a:rPr>
              <a:t>HW-1P</a:t>
            </a:r>
            <a:endParaRPr lang="ru-RU" sz="900" b="1" dirty="0">
              <a:solidFill>
                <a:srgbClr val="000000"/>
              </a:solidFill>
            </a:endParaRPr>
          </a:p>
        </p:txBody>
      </p:sp>
      <p:sp>
        <p:nvSpPr>
          <p:cNvPr id="16" name="Прямоугольник 15"/>
          <p:cNvSpPr/>
          <p:nvPr/>
        </p:nvSpPr>
        <p:spPr>
          <a:xfrm>
            <a:off x="2915816" y="3326795"/>
            <a:ext cx="691215" cy="246221"/>
          </a:xfrm>
          <a:prstGeom prst="rect">
            <a:avLst/>
          </a:prstGeom>
        </p:spPr>
        <p:txBody>
          <a:bodyPr wrap="none">
            <a:spAutoFit/>
          </a:bodyPr>
          <a:lstStyle/>
          <a:p>
            <a:r>
              <a:rPr lang="en-US" sz="1000" b="1" dirty="0">
                <a:solidFill>
                  <a:srgbClr val="000000"/>
                </a:solidFill>
              </a:rPr>
              <a:t>HW-60-2</a:t>
            </a:r>
            <a:endParaRPr lang="ru-RU" sz="1000" b="1" dirty="0">
              <a:solidFill>
                <a:srgbClr val="000000"/>
              </a:solidFill>
            </a:endParaRPr>
          </a:p>
        </p:txBody>
      </p:sp>
      <p:sp>
        <p:nvSpPr>
          <p:cNvPr id="17" name="Прямоугольник 16"/>
          <p:cNvSpPr/>
          <p:nvPr/>
        </p:nvSpPr>
        <p:spPr>
          <a:xfrm>
            <a:off x="4067944" y="3342184"/>
            <a:ext cx="710451" cy="230832"/>
          </a:xfrm>
          <a:prstGeom prst="rect">
            <a:avLst/>
          </a:prstGeom>
        </p:spPr>
        <p:txBody>
          <a:bodyPr wrap="none">
            <a:spAutoFit/>
          </a:bodyPr>
          <a:lstStyle/>
          <a:p>
            <a:r>
              <a:rPr lang="en-US" sz="900" b="1" dirty="0">
                <a:solidFill>
                  <a:srgbClr val="000000"/>
                </a:solidFill>
              </a:rPr>
              <a:t>HW-838-3</a:t>
            </a:r>
            <a:endParaRPr lang="ru-RU" sz="900" b="1" dirty="0">
              <a:solidFill>
                <a:srgbClr val="000000"/>
              </a:solidFill>
            </a:endParaRPr>
          </a:p>
        </p:txBody>
      </p:sp>
      <p:sp>
        <p:nvSpPr>
          <p:cNvPr id="18" name="Прямоугольник 17"/>
          <p:cNvSpPr/>
          <p:nvPr/>
        </p:nvSpPr>
        <p:spPr>
          <a:xfrm>
            <a:off x="6588224" y="3326795"/>
            <a:ext cx="647934" cy="246221"/>
          </a:xfrm>
          <a:prstGeom prst="rect">
            <a:avLst/>
          </a:prstGeom>
        </p:spPr>
        <p:txBody>
          <a:bodyPr wrap="none">
            <a:spAutoFit/>
          </a:bodyPr>
          <a:lstStyle/>
          <a:p>
            <a:r>
              <a:rPr lang="en-US" sz="1000" b="1" dirty="0">
                <a:solidFill>
                  <a:srgbClr val="000000"/>
                </a:solidFill>
              </a:rPr>
              <a:t>HW-838</a:t>
            </a:r>
            <a:endParaRPr lang="ru-RU" sz="1000" b="1" dirty="0">
              <a:solidFill>
                <a:srgbClr val="000000"/>
              </a:solidFill>
            </a:endParaRPr>
          </a:p>
        </p:txBody>
      </p:sp>
      <p:sp>
        <p:nvSpPr>
          <p:cNvPr id="19" name="Прямоугольник 18"/>
          <p:cNvSpPr/>
          <p:nvPr/>
        </p:nvSpPr>
        <p:spPr>
          <a:xfrm>
            <a:off x="7909673" y="3325405"/>
            <a:ext cx="598241" cy="246221"/>
          </a:xfrm>
          <a:prstGeom prst="rect">
            <a:avLst/>
          </a:prstGeom>
        </p:spPr>
        <p:txBody>
          <a:bodyPr wrap="none">
            <a:spAutoFit/>
          </a:bodyPr>
          <a:lstStyle/>
          <a:p>
            <a:r>
              <a:rPr lang="en-US" sz="1000" b="1" dirty="0">
                <a:solidFill>
                  <a:srgbClr val="000000"/>
                </a:solidFill>
              </a:rPr>
              <a:t>HW-2P</a:t>
            </a:r>
            <a:endParaRPr lang="ru-RU" sz="1000" b="1" dirty="0">
              <a:solidFill>
                <a:srgbClr val="000000"/>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2003580"/>
              </p:ext>
            </p:extLst>
          </p:nvPr>
        </p:nvGraphicFramePr>
        <p:xfrm>
          <a:off x="755575" y="3789040"/>
          <a:ext cx="8028600" cy="2375856"/>
        </p:xfrm>
        <a:graphic>
          <a:graphicData uri="http://schemas.openxmlformats.org/drawingml/2006/table">
            <a:tbl>
              <a:tblPr firstRow="1" firstCol="1" lastRow="1" lastCol="1" bandRow="1" bandCol="1">
                <a:tableStyleId>{3B4B98B0-60AC-42C2-AFA5-B58CD77FA1E5}</a:tableStyleId>
              </a:tblPr>
              <a:tblGrid>
                <a:gridCol w="1048603">
                  <a:extLst>
                    <a:ext uri="{9D8B030D-6E8A-4147-A177-3AD203B41FA5}">
                      <a16:colId xmlns:a16="http://schemas.microsoft.com/office/drawing/2014/main" val="20000"/>
                    </a:ext>
                  </a:extLst>
                </a:gridCol>
                <a:gridCol w="1706656">
                  <a:extLst>
                    <a:ext uri="{9D8B030D-6E8A-4147-A177-3AD203B41FA5}">
                      <a16:colId xmlns:a16="http://schemas.microsoft.com/office/drawing/2014/main" val="20001"/>
                    </a:ext>
                  </a:extLst>
                </a:gridCol>
                <a:gridCol w="2480628">
                  <a:extLst>
                    <a:ext uri="{9D8B030D-6E8A-4147-A177-3AD203B41FA5}">
                      <a16:colId xmlns:a16="http://schemas.microsoft.com/office/drawing/2014/main" val="20002"/>
                    </a:ext>
                  </a:extLst>
                </a:gridCol>
                <a:gridCol w="1085164">
                  <a:extLst>
                    <a:ext uri="{9D8B030D-6E8A-4147-A177-3AD203B41FA5}">
                      <a16:colId xmlns:a16="http://schemas.microsoft.com/office/drawing/2014/main" val="20003"/>
                    </a:ext>
                  </a:extLst>
                </a:gridCol>
                <a:gridCol w="1707549">
                  <a:extLst>
                    <a:ext uri="{9D8B030D-6E8A-4147-A177-3AD203B41FA5}">
                      <a16:colId xmlns:a16="http://schemas.microsoft.com/office/drawing/2014/main" val="20004"/>
                    </a:ext>
                  </a:extLst>
                </a:gridCol>
              </a:tblGrid>
              <a:tr h="188382">
                <a:tc>
                  <a:txBody>
                    <a:bodyPr/>
                    <a:lstStyle/>
                    <a:p>
                      <a:pPr algn="ctr">
                        <a:lnSpc>
                          <a:spcPct val="115000"/>
                        </a:lnSpc>
                        <a:spcAft>
                          <a:spcPts val="0"/>
                        </a:spcAft>
                      </a:pPr>
                      <a:r>
                        <a:rPr lang="ru-RU" sz="1000" dirty="0">
                          <a:effectLst/>
                        </a:rPr>
                        <a:t>Модель</a:t>
                      </a:r>
                      <a:endParaRPr lang="ru-RU" sz="10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ru-RU" sz="1000" dirty="0">
                          <a:effectLst/>
                        </a:rPr>
                        <a:t>Мощность, кВт</a:t>
                      </a:r>
                      <a:endParaRPr lang="ru-RU" sz="10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ru-RU" sz="1000" dirty="0">
                          <a:effectLst/>
                        </a:rPr>
                        <a:t>Габаритные размеры,</a:t>
                      </a:r>
                    </a:p>
                    <a:p>
                      <a:pPr algn="ctr">
                        <a:lnSpc>
                          <a:spcPct val="115000"/>
                        </a:lnSpc>
                        <a:spcAft>
                          <a:spcPts val="0"/>
                        </a:spcAft>
                      </a:pPr>
                      <a:r>
                        <a:rPr lang="ru-RU" sz="1000" dirty="0">
                          <a:effectLst/>
                        </a:rPr>
                        <a:t> мм</a:t>
                      </a:r>
                      <a:endParaRPr lang="ru-RU" sz="10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ru-RU" sz="1000" dirty="0">
                          <a:effectLst/>
                        </a:rPr>
                        <a:t> Кол-во уровней </a:t>
                      </a:r>
                      <a:endParaRPr lang="ru-RU" sz="10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ru-RU" sz="1000" dirty="0">
                          <a:effectLst/>
                        </a:rPr>
                        <a:t>Рабочая температура</a:t>
                      </a:r>
                      <a:endParaRPr lang="ru-RU" sz="1000" dirty="0">
                        <a:effectLst/>
                        <a:latin typeface="Calibri"/>
                        <a:ea typeface="Calibri"/>
                        <a:cs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302008">
                <a:tc>
                  <a:txBody>
                    <a:bodyPr/>
                    <a:lstStyle/>
                    <a:p>
                      <a:pPr algn="l">
                        <a:lnSpc>
                          <a:spcPct val="115000"/>
                        </a:lnSpc>
                        <a:spcAft>
                          <a:spcPts val="0"/>
                        </a:spcAft>
                      </a:pPr>
                      <a:r>
                        <a:rPr lang="ru-RU" sz="1000" dirty="0">
                          <a:effectLst/>
                        </a:rPr>
                        <a:t>HW-13</a:t>
                      </a:r>
                    </a:p>
                    <a:p>
                      <a:pPr algn="ctr">
                        <a:lnSpc>
                          <a:spcPct val="115000"/>
                        </a:lnSpc>
                        <a:spcAft>
                          <a:spcPts val="0"/>
                        </a:spcAft>
                      </a:pPr>
                      <a:r>
                        <a:rPr lang="en-US" sz="1000" dirty="0">
                          <a:effectLst/>
                        </a:rPr>
                        <a:t> </a:t>
                      </a:r>
                      <a:endParaRPr lang="ru-RU" sz="10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0,85</a:t>
                      </a:r>
                      <a:endParaRPr lang="ru-RU" sz="10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500х450х770</a:t>
                      </a:r>
                      <a:endParaRPr lang="ru-RU" sz="10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4</a:t>
                      </a:r>
                      <a:endParaRPr lang="ru-RU" sz="10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0...+60С</a:t>
                      </a:r>
                      <a:endParaRPr lang="ru-RU" sz="10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2008">
                <a:tc>
                  <a:txBody>
                    <a:bodyPr/>
                    <a:lstStyle/>
                    <a:p>
                      <a:pPr algn="l">
                        <a:lnSpc>
                          <a:spcPct val="115000"/>
                        </a:lnSpc>
                        <a:spcAft>
                          <a:spcPts val="0"/>
                        </a:spcAft>
                      </a:pPr>
                      <a:r>
                        <a:rPr lang="ru-RU" sz="1000" dirty="0">
                          <a:effectLst/>
                        </a:rPr>
                        <a:t>HW-1P</a:t>
                      </a:r>
                    </a:p>
                    <a:p>
                      <a:pPr algn="l">
                        <a:lnSpc>
                          <a:spcPct val="115000"/>
                        </a:lnSpc>
                        <a:spcAft>
                          <a:spcPts val="0"/>
                        </a:spcAft>
                      </a:pPr>
                      <a:r>
                        <a:rPr lang="en-US" sz="1000" dirty="0">
                          <a:effectLst/>
                        </a:rPr>
                        <a:t> </a:t>
                      </a:r>
                      <a:endParaRPr lang="ru-RU" sz="1000" dirty="0">
                        <a:effectLst/>
                        <a:latin typeface="Calibri"/>
                        <a:ea typeface="Calibri"/>
                        <a:cs typeface="Times New Roman"/>
                      </a:endParaRPr>
                    </a:p>
                  </a:txBody>
                  <a:tcPr marL="68580" marR="68580" marT="0" marB="0" anchor="ctr">
                    <a:lnT>
                      <a:noFill/>
                    </a:lnT>
                  </a:tcPr>
                </a:tc>
                <a:tc>
                  <a:txBody>
                    <a:bodyPr/>
                    <a:lstStyle/>
                    <a:p>
                      <a:pPr algn="ctr">
                        <a:lnSpc>
                          <a:spcPct val="115000"/>
                        </a:lnSpc>
                        <a:spcAft>
                          <a:spcPts val="0"/>
                        </a:spcAft>
                      </a:pPr>
                      <a:r>
                        <a:rPr lang="ru-RU" sz="1000" dirty="0">
                          <a:effectLst/>
                        </a:rPr>
                        <a:t>0,85</a:t>
                      </a:r>
                      <a:endParaRPr lang="ru-RU" sz="1000" dirty="0">
                        <a:effectLst/>
                        <a:latin typeface="Calibri"/>
                        <a:ea typeface="Calibri"/>
                        <a:cs typeface="Times New Roman"/>
                      </a:endParaRPr>
                    </a:p>
                  </a:txBody>
                  <a:tcPr marL="68580" marR="68580" marT="0" marB="0" anchor="ctr">
                    <a:lnT>
                      <a:noFill/>
                    </a:lnT>
                    <a:noFill/>
                  </a:tcPr>
                </a:tc>
                <a:tc>
                  <a:txBody>
                    <a:bodyPr/>
                    <a:lstStyle/>
                    <a:p>
                      <a:pPr algn="ctr">
                        <a:lnSpc>
                          <a:spcPct val="115000"/>
                        </a:lnSpc>
                        <a:spcAft>
                          <a:spcPts val="0"/>
                        </a:spcAft>
                      </a:pPr>
                      <a:r>
                        <a:rPr lang="ru-RU" sz="1000" dirty="0">
                          <a:effectLst/>
                        </a:rPr>
                        <a:t>350х425х500</a:t>
                      </a:r>
                      <a:endParaRPr lang="ru-RU" sz="1000" dirty="0">
                        <a:effectLst/>
                        <a:latin typeface="Calibri"/>
                        <a:ea typeface="Calibri"/>
                        <a:cs typeface="Times New Roman"/>
                      </a:endParaRPr>
                    </a:p>
                  </a:txBody>
                  <a:tcPr marL="68580" marR="68580" marT="0" marB="0" anchor="ctr">
                    <a:lnT>
                      <a:noFill/>
                    </a:lnT>
                  </a:tcPr>
                </a:tc>
                <a:tc>
                  <a:txBody>
                    <a:bodyPr/>
                    <a:lstStyle/>
                    <a:p>
                      <a:pPr algn="ctr">
                        <a:lnSpc>
                          <a:spcPct val="115000"/>
                        </a:lnSpc>
                        <a:spcAft>
                          <a:spcPts val="0"/>
                        </a:spcAft>
                      </a:pPr>
                      <a:r>
                        <a:rPr lang="ru-RU" sz="1000" dirty="0">
                          <a:effectLst/>
                        </a:rPr>
                        <a:t>3</a:t>
                      </a:r>
                      <a:endParaRPr lang="ru-RU" sz="1000" dirty="0">
                        <a:effectLst/>
                        <a:latin typeface="Calibri"/>
                        <a:ea typeface="Calibri"/>
                        <a:cs typeface="Times New Roman"/>
                      </a:endParaRPr>
                    </a:p>
                  </a:txBody>
                  <a:tcPr marL="68580" marR="68580" marT="0" marB="0" anchor="ctr">
                    <a:lnT>
                      <a:noFill/>
                    </a:lnT>
                    <a:noFill/>
                  </a:tcPr>
                </a:tc>
                <a:tc>
                  <a:txBody>
                    <a:bodyPr/>
                    <a:lstStyle/>
                    <a:p>
                      <a:pPr algn="ctr">
                        <a:lnSpc>
                          <a:spcPct val="115000"/>
                        </a:lnSpc>
                        <a:spcAft>
                          <a:spcPts val="0"/>
                        </a:spcAft>
                      </a:pPr>
                      <a:r>
                        <a:rPr lang="ru-RU" sz="1000" dirty="0">
                          <a:effectLst/>
                        </a:rPr>
                        <a:t>+30…+90С</a:t>
                      </a:r>
                      <a:endParaRPr lang="ru-RU" sz="1000" dirty="0">
                        <a:effectLst/>
                        <a:latin typeface="Calibri"/>
                        <a:ea typeface="Calibri"/>
                        <a:cs typeface="Times New Roman"/>
                      </a:endParaRPr>
                    </a:p>
                  </a:txBody>
                  <a:tcPr marL="68580" marR="68580" marT="0" marB="0" anchor="ctr">
                    <a:lnT>
                      <a:noFill/>
                    </a:lnT>
                  </a:tcPr>
                </a:tc>
                <a:extLst>
                  <a:ext uri="{0D108BD9-81ED-4DB2-BD59-A6C34878D82A}">
                    <a16:rowId xmlns:a16="http://schemas.microsoft.com/office/drawing/2014/main" val="10002"/>
                  </a:ext>
                </a:extLst>
              </a:tr>
              <a:tr h="302008">
                <a:tc>
                  <a:txBody>
                    <a:bodyPr/>
                    <a:lstStyle/>
                    <a:p>
                      <a:pPr algn="l">
                        <a:lnSpc>
                          <a:spcPct val="115000"/>
                        </a:lnSpc>
                        <a:spcAft>
                          <a:spcPts val="0"/>
                        </a:spcAft>
                      </a:pPr>
                      <a:r>
                        <a:rPr lang="ru-RU" sz="1000" dirty="0">
                          <a:effectLst/>
                        </a:rPr>
                        <a:t>HW-2P</a:t>
                      </a:r>
                    </a:p>
                    <a:p>
                      <a:pPr algn="l">
                        <a:lnSpc>
                          <a:spcPct val="115000"/>
                        </a:lnSpc>
                        <a:spcAft>
                          <a:spcPts val="0"/>
                        </a:spcAft>
                      </a:pPr>
                      <a:r>
                        <a:rPr lang="en-US" sz="1000" dirty="0">
                          <a:effectLst/>
                        </a:rPr>
                        <a:t> </a:t>
                      </a:r>
                      <a:endParaRPr lang="ru-RU" sz="10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1000" dirty="0">
                          <a:effectLst/>
                        </a:rPr>
                        <a:t>1,</a:t>
                      </a:r>
                      <a:r>
                        <a:rPr lang="en-US" sz="1000" dirty="0">
                          <a:effectLst/>
                        </a:rPr>
                        <a:t>2</a:t>
                      </a:r>
                      <a:endParaRPr lang="ru-RU" sz="1000" dirty="0">
                        <a:effectLst/>
                      </a:endParaRPr>
                    </a:p>
                    <a:p>
                      <a:pPr algn="ctr">
                        <a:lnSpc>
                          <a:spcPct val="115000"/>
                        </a:lnSpc>
                        <a:spcAft>
                          <a:spcPts val="0"/>
                        </a:spcAft>
                      </a:pPr>
                      <a:r>
                        <a:rPr lang="en-US" sz="1000" dirty="0">
                          <a:effectLst/>
                        </a:rPr>
                        <a:t> </a:t>
                      </a:r>
                      <a:endParaRPr lang="ru-RU" sz="10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660</a:t>
                      </a:r>
                      <a:r>
                        <a:rPr lang="ru-RU" sz="1000" dirty="0">
                          <a:effectLst/>
                        </a:rPr>
                        <a:t>х</a:t>
                      </a:r>
                      <a:r>
                        <a:rPr lang="en-US" sz="1000" dirty="0">
                          <a:effectLst/>
                        </a:rPr>
                        <a:t>470</a:t>
                      </a:r>
                      <a:r>
                        <a:rPr lang="ru-RU" sz="1000" dirty="0">
                          <a:effectLst/>
                        </a:rPr>
                        <a:t>х</a:t>
                      </a:r>
                      <a:r>
                        <a:rPr lang="en-US" sz="1000" dirty="0">
                          <a:effectLst/>
                        </a:rPr>
                        <a:t>600 </a:t>
                      </a:r>
                      <a:endParaRPr lang="ru-RU" sz="1000" dirty="0">
                        <a:effectLst/>
                      </a:endParaRPr>
                    </a:p>
                    <a:p>
                      <a:pPr algn="ctr">
                        <a:lnSpc>
                          <a:spcPct val="115000"/>
                        </a:lnSpc>
                        <a:spcAft>
                          <a:spcPts val="0"/>
                        </a:spcAft>
                      </a:pPr>
                      <a:r>
                        <a:rPr lang="ru-RU" sz="1000" dirty="0">
                          <a:effectLst/>
                        </a:rPr>
                        <a:t> </a:t>
                      </a:r>
                      <a:endParaRPr lang="ru-RU" sz="10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1000" dirty="0">
                          <a:effectLst/>
                        </a:rPr>
                        <a:t>4</a:t>
                      </a:r>
                      <a:endParaRPr lang="ru-RU" sz="10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1000" dirty="0">
                          <a:effectLst/>
                        </a:rPr>
                        <a:t>+30…+90С</a:t>
                      </a:r>
                      <a:endParaRPr lang="ru-RU" sz="10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r h="302008">
                <a:tc>
                  <a:txBody>
                    <a:bodyPr/>
                    <a:lstStyle/>
                    <a:p>
                      <a:pPr algn="l">
                        <a:lnSpc>
                          <a:spcPct val="115000"/>
                        </a:lnSpc>
                        <a:spcAft>
                          <a:spcPts val="0"/>
                        </a:spcAft>
                      </a:pPr>
                      <a:r>
                        <a:rPr lang="ru-RU" sz="1000" dirty="0">
                          <a:effectLst/>
                        </a:rPr>
                        <a:t>HW-60-2</a:t>
                      </a:r>
                    </a:p>
                    <a:p>
                      <a:pPr algn="l">
                        <a:lnSpc>
                          <a:spcPct val="115000"/>
                        </a:lnSpc>
                        <a:spcAft>
                          <a:spcPts val="0"/>
                        </a:spcAft>
                      </a:pPr>
                      <a:r>
                        <a:rPr lang="en-US" sz="1000" dirty="0">
                          <a:effectLst/>
                        </a:rPr>
                        <a:t> </a:t>
                      </a:r>
                      <a:endParaRPr lang="ru-RU" sz="1000" dirty="0">
                        <a:effectLst/>
                        <a:latin typeface="Calibri"/>
                        <a:ea typeface="Calibri"/>
                        <a:cs typeface="Times New Roman"/>
                      </a:endParaRPr>
                    </a:p>
                  </a:txBody>
                  <a:tcPr marL="68580" marR="68580" marT="0" marB="0" anchor="ctr">
                    <a:lnB>
                      <a:noFill/>
                    </a:lnB>
                  </a:tcPr>
                </a:tc>
                <a:tc>
                  <a:txBody>
                    <a:bodyPr/>
                    <a:lstStyle/>
                    <a:p>
                      <a:pPr algn="ctr">
                        <a:lnSpc>
                          <a:spcPct val="115000"/>
                        </a:lnSpc>
                        <a:spcAft>
                          <a:spcPts val="0"/>
                        </a:spcAft>
                      </a:pPr>
                      <a:r>
                        <a:rPr lang="ru-RU" sz="1000" dirty="0">
                          <a:effectLst/>
                        </a:rPr>
                        <a:t>1,95</a:t>
                      </a:r>
                      <a:endParaRPr lang="ru-RU" sz="1000" dirty="0">
                        <a:effectLst/>
                        <a:latin typeface="Calibri"/>
                        <a:ea typeface="Calibri"/>
                        <a:cs typeface="Times New Roman"/>
                      </a:endParaRPr>
                    </a:p>
                  </a:txBody>
                  <a:tcPr marL="68580" marR="68580" marT="0" marB="0" anchor="ctr">
                    <a:lnB>
                      <a:noFill/>
                    </a:lnB>
                    <a:noFill/>
                  </a:tcPr>
                </a:tc>
                <a:tc>
                  <a:txBody>
                    <a:bodyPr/>
                    <a:lstStyle/>
                    <a:p>
                      <a:pPr algn="ctr">
                        <a:lnSpc>
                          <a:spcPct val="115000"/>
                        </a:lnSpc>
                        <a:spcAft>
                          <a:spcPts val="0"/>
                        </a:spcAft>
                      </a:pPr>
                      <a:r>
                        <a:rPr lang="ru-RU" sz="1000" dirty="0">
                          <a:effectLst/>
                        </a:rPr>
                        <a:t>900х480х590</a:t>
                      </a:r>
                      <a:endParaRPr lang="ru-RU" sz="1000" dirty="0">
                        <a:effectLst/>
                        <a:latin typeface="Calibri"/>
                        <a:ea typeface="Calibri"/>
                        <a:cs typeface="Times New Roman"/>
                      </a:endParaRPr>
                    </a:p>
                  </a:txBody>
                  <a:tcPr marL="68580" marR="68580" marT="0" marB="0" anchor="ctr">
                    <a:lnB>
                      <a:noFill/>
                    </a:lnB>
                  </a:tcPr>
                </a:tc>
                <a:tc>
                  <a:txBody>
                    <a:bodyPr/>
                    <a:lstStyle/>
                    <a:p>
                      <a:pPr algn="ctr">
                        <a:lnSpc>
                          <a:spcPct val="115000"/>
                        </a:lnSpc>
                        <a:spcAft>
                          <a:spcPts val="0"/>
                        </a:spcAft>
                      </a:pPr>
                      <a:r>
                        <a:rPr lang="ru-RU" sz="1000" dirty="0">
                          <a:effectLst/>
                        </a:rPr>
                        <a:t>4</a:t>
                      </a:r>
                      <a:endParaRPr lang="ru-RU" sz="1000" dirty="0">
                        <a:effectLst/>
                        <a:latin typeface="Calibri"/>
                        <a:ea typeface="Calibri"/>
                        <a:cs typeface="Times New Roman"/>
                      </a:endParaRPr>
                    </a:p>
                  </a:txBody>
                  <a:tcPr marL="68580" marR="68580" marT="0" marB="0" anchor="ctr">
                    <a:lnB>
                      <a:noFill/>
                    </a:lnB>
                    <a:noFill/>
                  </a:tcPr>
                </a:tc>
                <a:tc>
                  <a:txBody>
                    <a:bodyPr/>
                    <a:lstStyle/>
                    <a:p>
                      <a:pPr algn="ctr">
                        <a:lnSpc>
                          <a:spcPct val="115000"/>
                        </a:lnSpc>
                        <a:spcAft>
                          <a:spcPts val="0"/>
                        </a:spcAft>
                      </a:pPr>
                      <a:r>
                        <a:rPr lang="ru-RU" sz="1000" dirty="0">
                          <a:effectLst/>
                        </a:rPr>
                        <a:t>0...+60С</a:t>
                      </a:r>
                      <a:endParaRPr lang="ru-RU" sz="1000" dirty="0">
                        <a:effectLst/>
                        <a:latin typeface="Calibri"/>
                        <a:ea typeface="Calibri"/>
                        <a:cs typeface="Times New Roman"/>
                      </a:endParaRPr>
                    </a:p>
                  </a:txBody>
                  <a:tcPr marL="68580" marR="68580" marT="0" marB="0" anchor="ctr">
                    <a:lnB>
                      <a:noFill/>
                    </a:lnB>
                  </a:tcPr>
                </a:tc>
                <a:extLst>
                  <a:ext uri="{0D108BD9-81ED-4DB2-BD59-A6C34878D82A}">
                    <a16:rowId xmlns:a16="http://schemas.microsoft.com/office/drawing/2014/main" val="10004"/>
                  </a:ext>
                </a:extLst>
              </a:tr>
              <a:tr h="302008">
                <a:tc>
                  <a:txBody>
                    <a:bodyPr/>
                    <a:lstStyle/>
                    <a:p>
                      <a:pPr algn="l">
                        <a:lnSpc>
                          <a:spcPct val="115000"/>
                        </a:lnSpc>
                        <a:spcAft>
                          <a:spcPts val="0"/>
                        </a:spcAft>
                      </a:pPr>
                      <a:r>
                        <a:rPr lang="ru-RU" sz="1000" dirty="0">
                          <a:effectLst/>
                        </a:rPr>
                        <a:t>HW-815</a:t>
                      </a:r>
                    </a:p>
                    <a:p>
                      <a:pPr algn="l">
                        <a:lnSpc>
                          <a:spcPct val="115000"/>
                        </a:lnSpc>
                        <a:spcAft>
                          <a:spcPts val="0"/>
                        </a:spcAft>
                      </a:pPr>
                      <a:r>
                        <a:rPr lang="ru-RU" sz="1000" dirty="0">
                          <a:effectLst/>
                        </a:rPr>
                        <a:t> </a:t>
                      </a:r>
                      <a:endParaRPr lang="ru-RU" sz="100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0,65</a:t>
                      </a:r>
                      <a:endParaRPr lang="ru-RU" sz="100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490х490х810</a:t>
                      </a:r>
                      <a:endParaRPr lang="ru-RU" sz="100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4</a:t>
                      </a:r>
                      <a:endParaRPr lang="ru-RU" sz="100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0...+60С</a:t>
                      </a:r>
                      <a:endParaRPr lang="ru-RU" sz="100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2008">
                <a:tc>
                  <a:txBody>
                    <a:bodyPr/>
                    <a:lstStyle/>
                    <a:p>
                      <a:pPr algn="l">
                        <a:lnSpc>
                          <a:spcPct val="115000"/>
                        </a:lnSpc>
                        <a:spcAft>
                          <a:spcPts val="0"/>
                        </a:spcAft>
                      </a:pPr>
                      <a:r>
                        <a:rPr lang="ru-RU" sz="1000" dirty="0">
                          <a:effectLst/>
                        </a:rPr>
                        <a:t>HW-838</a:t>
                      </a:r>
                    </a:p>
                    <a:p>
                      <a:pPr algn="l">
                        <a:lnSpc>
                          <a:spcPct val="115000"/>
                        </a:lnSpc>
                        <a:spcAft>
                          <a:spcPts val="0"/>
                        </a:spcAft>
                      </a:pPr>
                      <a:r>
                        <a:rPr lang="ru-RU" sz="1000" dirty="0">
                          <a:effectLst/>
                        </a:rPr>
                        <a:t> </a:t>
                      </a:r>
                      <a:endParaRPr lang="ru-RU" sz="1000" dirty="0">
                        <a:effectLst/>
                        <a:latin typeface="Calibri"/>
                        <a:ea typeface="Calibri"/>
                        <a:cs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000" dirty="0">
                          <a:effectLst/>
                        </a:rPr>
                        <a:t>0,85</a:t>
                      </a:r>
                      <a:endParaRPr lang="ru-RU" sz="1000" dirty="0">
                        <a:effectLst/>
                        <a:latin typeface="Calibri"/>
                        <a:ea typeface="Calibri"/>
                        <a:cs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730х770х730</a:t>
                      </a:r>
                      <a:endParaRPr lang="ru-RU" sz="1000" dirty="0">
                        <a:effectLst/>
                        <a:latin typeface="Calibri"/>
                        <a:ea typeface="Calibri"/>
                        <a:cs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000" dirty="0">
                          <a:effectLst/>
                        </a:rPr>
                        <a:t>2</a:t>
                      </a:r>
                      <a:endParaRPr lang="ru-RU" sz="1000" dirty="0">
                        <a:effectLst/>
                        <a:latin typeface="Calibri"/>
                        <a:ea typeface="Calibri"/>
                        <a:cs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ru-RU" sz="1000" dirty="0">
                          <a:effectLst/>
                        </a:rPr>
                        <a:t>+30…+90С</a:t>
                      </a:r>
                      <a:endParaRPr lang="ru-RU" sz="1000" dirty="0">
                        <a:effectLst/>
                        <a:latin typeface="Calibri"/>
                        <a:ea typeface="Calibri"/>
                        <a:cs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21"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2"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585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1371600" y="2787923"/>
            <a:ext cx="7772400" cy="1223963"/>
          </a:xfrm>
        </p:spPr>
        <p:txBody>
          <a:bodyPr>
            <a:normAutofit/>
          </a:bodyPr>
          <a:lstStyle/>
          <a:p>
            <a:pPr algn="ctr"/>
            <a:br>
              <a:rPr lang="en-US" sz="3200" dirty="0"/>
            </a:br>
            <a:endParaRPr lang="ru-RU" sz="3200" dirty="0"/>
          </a:p>
        </p:txBody>
      </p:sp>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descr="C:\Users\Vinogradova.DA\Desktop\СТМ\МАСТЕР_КЛАСС САМАРА\общая презентация\image.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4" b="51005" l="10000" r="90000">
                        <a14:foregroundMark x1="27000" y1="25126" x2="34000" y2="25126"/>
                        <a14:foregroundMark x1="55167" y1="25377" x2="61333" y2="25377"/>
                        <a14:foregroundMark x1="69667" y1="38945" x2="69667" y2="10302"/>
                        <a14:foregroundMark x1="52167" y1="40201" x2="52667" y2="41457"/>
                        <a14:foregroundMark x1="53000" y1="8291" x2="53000" y2="8291"/>
                        <a14:foregroundMark x1="54833" y1="11055" x2="54833" y2="11055"/>
                        <a14:foregroundMark x1="61167" y1="17085" x2="61167" y2="17085"/>
                        <a14:foregroundMark x1="62833" y1="19598" x2="62833" y2="19598"/>
                      </a14:backgroundRemoval>
                    </a14:imgEffect>
                  </a14:imgLayer>
                </a14:imgProps>
              </a:ext>
              <a:ext uri="{28A0092B-C50C-407E-A947-70E740481C1C}">
                <a14:useLocalDpi xmlns:a14="http://schemas.microsoft.com/office/drawing/2010/main" val="0"/>
              </a:ext>
            </a:extLst>
          </a:blip>
          <a:srcRect/>
          <a:stretch>
            <a:fillRect/>
          </a:stretch>
        </p:blipFill>
        <p:spPr bwMode="auto">
          <a:xfrm>
            <a:off x="-183280" y="460569"/>
            <a:ext cx="3744416" cy="2457271"/>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722940" y="1772816"/>
            <a:ext cx="3676391" cy="584775"/>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3200" dirty="0">
                <a:solidFill>
                  <a:srgbClr val="C00000"/>
                </a:solidFill>
                <a:cs typeface="Times New Roman" panose="02020603050405020304" pitchFamily="18" charset="0"/>
              </a:rPr>
              <a:t>О торговой марке… </a:t>
            </a:r>
            <a:endParaRPr lang="ru-RU" sz="3200" dirty="0">
              <a:cs typeface="Times New Roman" panose="02020603050405020304" pitchFamily="18" charset="0"/>
            </a:endParaRPr>
          </a:p>
        </p:txBody>
      </p:sp>
      <p:sp>
        <p:nvSpPr>
          <p:cNvPr id="13" name="Прямоугольник 12"/>
          <p:cNvSpPr/>
          <p:nvPr/>
        </p:nvSpPr>
        <p:spPr>
          <a:xfrm>
            <a:off x="3147959" y="2836034"/>
            <a:ext cx="6246440"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b="1" dirty="0">
                <a:cs typeface="Times New Roman" panose="02020603050405020304" pitchFamily="18" charset="0"/>
              </a:rPr>
              <a:t>EKSI</a:t>
            </a:r>
            <a:r>
              <a:rPr lang="ru-RU" dirty="0">
                <a:cs typeface="Times New Roman" panose="02020603050405020304" pitchFamily="18" charset="0"/>
              </a:rPr>
              <a:t> — одна из наиболее полных бюджетных линеек профессионального оборудования, доступная по цене и достойная по качеству.</a:t>
            </a:r>
          </a:p>
        </p:txBody>
      </p:sp>
      <p:sp>
        <p:nvSpPr>
          <p:cNvPr id="14" name="Прямоугольник 13"/>
          <p:cNvSpPr/>
          <p:nvPr/>
        </p:nvSpPr>
        <p:spPr>
          <a:xfrm>
            <a:off x="3147959" y="3759364"/>
            <a:ext cx="5601360" cy="1477328"/>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0000"/>
                </a:solidFill>
                <a:cs typeface="Times New Roman" panose="02020603050405020304" pitchFamily="18" charset="0"/>
              </a:rPr>
              <a:t>EKSI</a:t>
            </a:r>
            <a:r>
              <a:rPr lang="en-US" dirty="0">
                <a:solidFill>
                  <a:srgbClr val="000000"/>
                </a:solidFill>
                <a:cs typeface="Times New Roman" panose="02020603050405020304" pitchFamily="18" charset="0"/>
              </a:rPr>
              <a:t> – </a:t>
            </a:r>
            <a:r>
              <a:rPr lang="ru-RU" dirty="0">
                <a:solidFill>
                  <a:srgbClr val="000000"/>
                </a:solidFill>
                <a:cs typeface="Times New Roman" panose="02020603050405020304" pitchFamily="18" charset="0"/>
              </a:rPr>
              <a:t>это тщательно отобранная продукция лидирующих производственных предприятий Юго-Восточной Азии и стран Европы, имеющая сертификаты соответствия в системе </a:t>
            </a:r>
            <a:r>
              <a:rPr lang="en-US" dirty="0">
                <a:solidFill>
                  <a:srgbClr val="000000"/>
                </a:solidFill>
                <a:cs typeface="Times New Roman" panose="02020603050405020304" pitchFamily="18" charset="0"/>
              </a:rPr>
              <a:t>EAC</a:t>
            </a:r>
            <a:r>
              <a:rPr lang="ru-RU" dirty="0">
                <a:solidFill>
                  <a:srgbClr val="000000"/>
                </a:solidFill>
                <a:cs typeface="Times New Roman" panose="02020603050405020304" pitchFamily="18" charset="0"/>
              </a:rPr>
              <a:t>.</a:t>
            </a:r>
            <a:endParaRPr lang="en-US" dirty="0">
              <a:solidFill>
                <a:srgbClr val="000000"/>
              </a:solidFill>
              <a:cs typeface="Times New Roman" panose="02020603050405020304" pitchFamily="18" charset="0"/>
            </a:endParaRPr>
          </a:p>
          <a:p>
            <a:endParaRPr lang="ru-RU" dirty="0">
              <a:solidFill>
                <a:srgbClr val="000000"/>
              </a:solidFill>
              <a:cs typeface="Times New Roman" panose="02020603050405020304" pitchFamily="18" charset="0"/>
            </a:endParaRPr>
          </a:p>
        </p:txBody>
      </p:sp>
      <p:sp>
        <p:nvSpPr>
          <p:cNvPr id="15" name="Прямоугольник 14"/>
          <p:cNvSpPr/>
          <p:nvPr/>
        </p:nvSpPr>
        <p:spPr>
          <a:xfrm>
            <a:off x="3147959" y="4887232"/>
            <a:ext cx="5601360" cy="9233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rgbClr val="000000"/>
              </a:solidFill>
              <a:cs typeface="Times New Roman" panose="02020603050405020304" pitchFamily="18" charset="0"/>
            </a:endParaRPr>
          </a:p>
          <a:p>
            <a:r>
              <a:rPr lang="en-US" b="1" dirty="0">
                <a:solidFill>
                  <a:srgbClr val="000000"/>
                </a:solidFill>
                <a:cs typeface="Times New Roman" panose="02020603050405020304" pitchFamily="18" charset="0"/>
              </a:rPr>
              <a:t>EKSI</a:t>
            </a:r>
            <a:r>
              <a:rPr lang="en-US" dirty="0">
                <a:solidFill>
                  <a:srgbClr val="000000"/>
                </a:solidFill>
                <a:cs typeface="Times New Roman" panose="02020603050405020304" pitchFamily="18" charset="0"/>
              </a:rPr>
              <a:t> – </a:t>
            </a:r>
            <a:r>
              <a:rPr lang="ru-RU" dirty="0">
                <a:solidFill>
                  <a:srgbClr val="000000"/>
                </a:solidFill>
                <a:cs typeface="Times New Roman" panose="02020603050405020304" pitchFamily="18" charset="0"/>
              </a:rPr>
              <a:t>это разумные вложения, быстрый старт и высокая окупаемость!</a:t>
            </a:r>
          </a:p>
        </p:txBody>
      </p:sp>
      <p:pic>
        <p:nvPicPr>
          <p:cNvPr id="16" name="Picture 2" descr="C:\Users\Vinogradova.DA\Desktop\Вертянов\Desktop\Рабочаа\Каталог Eksi\1.Механическое оборудование\Овощерезки\EVC-300.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800" r="100000">
                        <a14:foregroundMark x1="33800" y1="43200" x2="33800" y2="43200"/>
                        <a14:foregroundMark x1="32000" y1="32400" x2="32000" y2="32400"/>
                        <a14:foregroundMark x1="31200" y1="43000" x2="31200" y2="43000"/>
                        <a14:foregroundMark x1="30400" y1="46200" x2="30400" y2="46200"/>
                        <a14:foregroundMark x1="30600" y1="41200" x2="30600" y2="41200"/>
                        <a14:foregroundMark x1="44400" y1="80000" x2="44400" y2="80000"/>
                        <a14:foregroundMark x1="49600" y1="83400" x2="49600" y2="83400"/>
                        <a14:foregroundMark x1="41400" y1="83200" x2="41400" y2="83200"/>
                        <a14:foregroundMark x1="41200" y1="83200" x2="41200" y2="83200"/>
                        <a14:foregroundMark x1="36000" y1="79200" x2="36000" y2="79200"/>
                        <a14:foregroundMark x1="40200" y1="79000" x2="40200" y2="79000"/>
                        <a14:foregroundMark x1="58000" y1="51200" x2="58000" y2="51200"/>
                        <a14:foregroundMark x1="53800" y1="35200" x2="53800" y2="35200"/>
                        <a14:foregroundMark x1="46200" y1="79200" x2="46200" y2="79200"/>
                        <a14:foregroundMark x1="46200" y1="79200" x2="46200" y2="79200"/>
                      </a14:backgroundRemoval>
                    </a14:imgEffect>
                  </a14:imgLayer>
                </a14:imgProps>
              </a:ext>
              <a:ext uri="{28A0092B-C50C-407E-A947-70E740481C1C}">
                <a14:useLocalDpi xmlns:a14="http://schemas.microsoft.com/office/drawing/2010/main" val="0"/>
              </a:ext>
            </a:extLst>
          </a:blip>
          <a:srcRect/>
          <a:stretch>
            <a:fillRect/>
          </a:stretch>
        </p:blipFill>
        <p:spPr bwMode="auto">
          <a:xfrm>
            <a:off x="6200968" y="522793"/>
            <a:ext cx="2173399" cy="21733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pirogi.1000obedov.ru/wp-content/themes/justshop/promo/img/menuimg2.png"/>
          <p:cNvPicPr>
            <a:picLocks noChangeAspect="1" noChangeArrowheads="1"/>
          </p:cNvPicPr>
          <p:nvPr/>
        </p:nvPicPr>
        <p:blipFill>
          <a:blip r:embed="rId8" cstate="print"/>
          <a:srcRect/>
          <a:stretch>
            <a:fillRect/>
          </a:stretch>
        </p:blipFill>
        <p:spPr bwMode="auto">
          <a:xfrm>
            <a:off x="215020" y="2836034"/>
            <a:ext cx="2880320" cy="2703372"/>
          </a:xfrm>
          <a:prstGeom prst="rect">
            <a:avLst/>
          </a:prstGeom>
          <a:noFill/>
        </p:spPr>
      </p:pic>
    </p:spTree>
    <p:extLst>
      <p:ext uri="{BB962C8B-B14F-4D97-AF65-F5344CB8AC3E}">
        <p14:creationId xmlns:p14="http://schemas.microsoft.com/office/powerpoint/2010/main" val="1299376934"/>
      </p:ext>
    </p:extLst>
  </p:cSld>
  <p:clrMapOvr>
    <a:masterClrMapping/>
  </p:clrMapOvr>
  <mc:AlternateContent xmlns:mc="http://schemas.openxmlformats.org/markup-compatibility/2006" xmlns:p14="http://schemas.microsoft.com/office/powerpoint/2010/main">
    <mc:Choice Requires="p14">
      <p:transition spd="slow" p14:dur="1500" advTm="655">
        <p:split orient="vert"/>
      </p:transition>
    </mc:Choice>
    <mc:Fallback xmlns="">
      <p:transition spd="slow" advTm="655">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71600" y="1556792"/>
            <a:ext cx="9245982"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4800" b="1" cap="all" spc="0" dirty="0">
                <a:ln w="0"/>
                <a:solidFill>
                  <a:srgbClr val="C00000"/>
                </a:solidFill>
                <a:effectLst>
                  <a:reflection blurRad="12700" stA="50000" endPos="50000" dist="5000" dir="5400000" sy="-100000" rotWithShape="0"/>
                </a:effectLst>
              </a:rPr>
              <a:t>Оборудование для фастфуда</a:t>
            </a:r>
          </a:p>
        </p:txBody>
      </p:sp>
      <p:sp>
        <p:nvSpPr>
          <p:cNvPr id="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R:\Departments\HORECA\СЕТИ\Фото QSR\food QSR\BURGER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2637" r="100000"/>
                    </a14:imgEffect>
                  </a14:imgLayer>
                </a14:imgProps>
              </a:ext>
              <a:ext uri="{28A0092B-C50C-407E-A947-70E740481C1C}">
                <a14:useLocalDpi xmlns:a14="http://schemas.microsoft.com/office/drawing/2010/main" val="0"/>
              </a:ext>
            </a:extLst>
          </a:blip>
          <a:srcRect/>
          <a:stretch>
            <a:fillRect/>
          </a:stretch>
        </p:blipFill>
        <p:spPr bwMode="auto">
          <a:xfrm>
            <a:off x="4566308" y="2896869"/>
            <a:ext cx="3707904" cy="27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61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61099" y="664906"/>
            <a:ext cx="5224189" cy="2476062"/>
          </a:xfrm>
          <a:prstGeom prst="rect">
            <a:avLst/>
          </a:prstGeom>
        </p:spPr>
        <p:txBody>
          <a:bodyPr wrap="square">
            <a:spAutoFit/>
          </a:bodyPr>
          <a:lstStyle/>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ГРИЛИ КОНТАКТНЫЕ</a:t>
            </a:r>
          </a:p>
          <a:p>
            <a:pPr>
              <a:lnSpc>
                <a:spcPct val="115000"/>
              </a:lnSpc>
            </a:pPr>
            <a:r>
              <a:rPr lang="ru-RU" sz="1100" dirty="0">
                <a:solidFill>
                  <a:srgbClr val="000000"/>
                </a:solidFill>
                <a:latin typeface="Times New Roman" panose="02020603050405020304" pitchFamily="18" charset="0"/>
                <a:cs typeface="Times New Roman" panose="02020603050405020304" pitchFamily="18" charset="0"/>
              </a:rPr>
              <a:t>Контактные грили </a:t>
            </a:r>
            <a:r>
              <a:rPr lang="en-US" sz="1100" dirty="0">
                <a:solidFill>
                  <a:srgbClr val="000000"/>
                </a:solidFill>
                <a:latin typeface="Times New Roman" panose="02020603050405020304" pitchFamily="18" charset="0"/>
                <a:cs typeface="Times New Roman" panose="02020603050405020304" pitchFamily="18" charset="0"/>
              </a:rPr>
              <a:t>EKSI </a:t>
            </a:r>
            <a:r>
              <a:rPr lang="ru-RU" sz="1100" dirty="0">
                <a:solidFill>
                  <a:srgbClr val="000000"/>
                </a:solidFill>
                <a:latin typeface="Times New Roman" panose="02020603050405020304" pitchFamily="18" charset="0"/>
                <a:cs typeface="Times New Roman" panose="02020603050405020304" pitchFamily="18" charset="0"/>
              </a:rPr>
              <a:t>предназначены для жарки различных продуктов. С  их помощью можно с легкостью приготовить горячие блюда, бутерброды, сэндвичи. Высокая скорость приготовления достигается благодаря встроенным в аппарат тепловым элементам, которые плотно прилегают к продукту. Для удобства и поддержания необходимой температуры все модели оснащены </a:t>
            </a:r>
            <a:r>
              <a:rPr lang="ru-RU" sz="1100" i="1" dirty="0">
                <a:solidFill>
                  <a:srgbClr val="000000"/>
                </a:solidFill>
                <a:latin typeface="Times New Roman" panose="02020603050405020304" pitchFamily="18" charset="0"/>
                <a:cs typeface="Times New Roman" panose="02020603050405020304" pitchFamily="18" charset="0"/>
              </a:rPr>
              <a:t>регулятором температуры</a:t>
            </a:r>
            <a:r>
              <a:rPr lang="ru-RU" sz="1100" dirty="0">
                <a:solidFill>
                  <a:srgbClr val="000000"/>
                </a:solidFill>
                <a:latin typeface="Times New Roman" panose="02020603050405020304" pitchFamily="18" charset="0"/>
                <a:cs typeface="Times New Roman" panose="02020603050405020304" pitchFamily="18" charset="0"/>
              </a:rPr>
              <a:t>. Нагрев осуществляется одновременно сверху и снизу. В модели </a:t>
            </a:r>
            <a:r>
              <a:rPr lang="en-US" sz="1100" dirty="0">
                <a:solidFill>
                  <a:srgbClr val="000000"/>
                </a:solidFill>
                <a:latin typeface="Times New Roman" panose="02020603050405020304" pitchFamily="18" charset="0"/>
                <a:cs typeface="Times New Roman" panose="02020603050405020304" pitchFamily="18" charset="0"/>
              </a:rPr>
              <a:t>HEG-813 </a:t>
            </a:r>
            <a:r>
              <a:rPr lang="ru-RU" sz="1100" dirty="0">
                <a:solidFill>
                  <a:srgbClr val="000000"/>
                </a:solidFill>
                <a:latin typeface="Times New Roman" panose="02020603050405020304" pitchFamily="18" charset="0"/>
                <a:cs typeface="Times New Roman" panose="02020603050405020304" pitchFamily="18" charset="0"/>
              </a:rPr>
              <a:t>температура двух рабочих поверхностей регулируется </a:t>
            </a:r>
            <a:r>
              <a:rPr lang="ru-RU" sz="1100" i="1" dirty="0">
                <a:solidFill>
                  <a:srgbClr val="000000"/>
                </a:solidFill>
                <a:latin typeface="Times New Roman" panose="02020603050405020304" pitchFamily="18" charset="0"/>
                <a:cs typeface="Times New Roman" panose="02020603050405020304" pitchFamily="18" charset="0"/>
              </a:rPr>
              <a:t>независимо</a:t>
            </a:r>
            <a:r>
              <a:rPr lang="ru-RU" sz="1100" dirty="0">
                <a:solidFill>
                  <a:srgbClr val="000000"/>
                </a:solidFill>
                <a:latin typeface="Times New Roman" panose="02020603050405020304" pitchFamily="18" charset="0"/>
                <a:cs typeface="Times New Roman" panose="02020603050405020304" pitchFamily="18" charset="0"/>
              </a:rPr>
              <a:t>. Грили выполнены из нержавеющей стали. Рабочая поверхность изготовлена из </a:t>
            </a:r>
            <a:r>
              <a:rPr lang="ru-RU" sz="1100" i="1" dirty="0">
                <a:solidFill>
                  <a:srgbClr val="000000"/>
                </a:solidFill>
                <a:latin typeface="Times New Roman" panose="02020603050405020304" pitchFamily="18" charset="0"/>
                <a:cs typeface="Times New Roman" panose="02020603050405020304" pitchFamily="18" charset="0"/>
              </a:rPr>
              <a:t>чугуна</a:t>
            </a:r>
            <a:r>
              <a:rPr lang="ru-RU" sz="1100" dirty="0">
                <a:solidFill>
                  <a:srgbClr val="000000"/>
                </a:solidFill>
                <a:latin typeface="Times New Roman" panose="02020603050405020304" pitchFamily="18" charset="0"/>
                <a:cs typeface="Times New Roman" panose="02020603050405020304" pitchFamily="18" charset="0"/>
              </a:rPr>
              <a:t>, в модели ЕС-1А – из </a:t>
            </a:r>
            <a:r>
              <a:rPr lang="ru-RU" sz="1100" i="1" dirty="0">
                <a:solidFill>
                  <a:srgbClr val="000000"/>
                </a:solidFill>
                <a:latin typeface="Times New Roman" panose="02020603050405020304" pitchFamily="18" charset="0"/>
                <a:cs typeface="Times New Roman" panose="02020603050405020304" pitchFamily="18" charset="0"/>
              </a:rPr>
              <a:t>стеклокерамики</a:t>
            </a:r>
            <a:r>
              <a:rPr lang="ru-RU" sz="1100" dirty="0">
                <a:solidFill>
                  <a:srgbClr val="000000"/>
                </a:solidFill>
                <a:latin typeface="Times New Roman" panose="02020603050405020304" pitchFamily="18" charset="0"/>
                <a:cs typeface="Times New Roman" panose="02020603050405020304" pitchFamily="18" charset="0"/>
              </a:rPr>
              <a:t>. </a:t>
            </a:r>
          </a:p>
          <a:p>
            <a:pPr>
              <a:lnSpc>
                <a:spcPct val="115000"/>
              </a:lnSpc>
            </a:pPr>
            <a:r>
              <a:rPr lang="ru-RU" sz="1100" dirty="0">
                <a:solidFill>
                  <a:srgbClr val="000000"/>
                </a:solidFill>
                <a:latin typeface="Times New Roman" panose="02020603050405020304" pitchFamily="18" charset="0"/>
                <a:cs typeface="Times New Roman" panose="02020603050405020304" pitchFamily="18" charset="0"/>
              </a:rPr>
              <a:t>Напряжение 220 В / 50 Гц.</a:t>
            </a:r>
          </a:p>
        </p:txBody>
      </p:sp>
      <p:graphicFrame>
        <p:nvGraphicFramePr>
          <p:cNvPr id="4" name="Таблица 3"/>
          <p:cNvGraphicFramePr>
            <a:graphicFrameLocks noGrp="1"/>
          </p:cNvGraphicFramePr>
          <p:nvPr>
            <p:extLst>
              <p:ext uri="{D42A27DB-BD31-4B8C-83A1-F6EECF244321}">
                <p14:modId xmlns:p14="http://schemas.microsoft.com/office/powerpoint/2010/main" val="647818179"/>
              </p:ext>
            </p:extLst>
          </p:nvPr>
        </p:nvGraphicFramePr>
        <p:xfrm>
          <a:off x="755577" y="3645024"/>
          <a:ext cx="6120679" cy="2290701"/>
        </p:xfrm>
        <a:graphic>
          <a:graphicData uri="http://schemas.openxmlformats.org/drawingml/2006/table">
            <a:tbl>
              <a:tblPr>
                <a:tableStyleId>{3B4B98B0-60AC-42C2-AFA5-B58CD77FA1E5}</a:tableStyleId>
              </a:tblPr>
              <a:tblGrid>
                <a:gridCol w="93610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936103">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tblGrid>
              <a:tr h="589035">
                <a:tc>
                  <a:txBody>
                    <a:bodyPr/>
                    <a:lstStyle/>
                    <a:p>
                      <a:pPr algn="l">
                        <a:spcAft>
                          <a:spcPts val="0"/>
                        </a:spcAft>
                      </a:pPr>
                      <a:r>
                        <a:rPr lang="ru-RU" sz="1000" b="1" dirty="0">
                          <a:effectLst/>
                        </a:rPr>
                        <a:t>Модель</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Тип рабочей поверхности</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spcAft>
                          <a:spcPts val="0"/>
                        </a:spcAft>
                      </a:pPr>
                      <a:endParaRPr lang="ru-RU" sz="1000" b="1" baseline="0" dirty="0">
                        <a:effectLst/>
                      </a:endParaRPr>
                    </a:p>
                    <a:p>
                      <a:pPr>
                        <a:spcAft>
                          <a:spcPts val="0"/>
                        </a:spcAft>
                      </a:pPr>
                      <a:r>
                        <a:rPr lang="ru-RU" sz="1000" b="1" baseline="0" dirty="0">
                          <a:effectLst/>
                        </a:rPr>
                        <a:t>Температура </a:t>
                      </a:r>
                    </a:p>
                    <a:p>
                      <a:pPr marL="0" marR="0" indent="0" algn="l" defTabSz="914400" rtl="0" eaLnBrk="1" fontAlgn="auto" latinLnBrk="0" hangingPunct="1">
                        <a:lnSpc>
                          <a:spcPct val="100000"/>
                        </a:lnSpc>
                        <a:spcBef>
                          <a:spcPts val="0"/>
                        </a:spcBef>
                        <a:spcAft>
                          <a:spcPts val="0"/>
                        </a:spcAft>
                        <a:buClrTx/>
                        <a:buSzTx/>
                        <a:buFontTx/>
                        <a:buNone/>
                        <a:tabLst/>
                        <a:defRPr/>
                      </a:pPr>
                      <a:r>
                        <a:rPr lang="ru-RU" sz="1000" b="1" baseline="0" dirty="0">
                          <a:effectLst/>
                        </a:rPr>
                        <a:t>Нагрева, С</a:t>
                      </a:r>
                      <a:r>
                        <a:rPr lang="en-US" sz="1000" b="1" dirty="0">
                          <a:effectLst/>
                        </a:rPr>
                        <a:t>ᵒ</a:t>
                      </a:r>
                      <a:endParaRPr lang="ru-RU" sz="1000" b="1" dirty="0">
                        <a:effectLst/>
                      </a:endParaRPr>
                    </a:p>
                    <a:p>
                      <a:pPr>
                        <a:spcAft>
                          <a:spcPts val="0"/>
                        </a:spcAft>
                      </a:pP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 Габаритные        размеры, мм</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61901">
                <a:tc>
                  <a:txBody>
                    <a:bodyPr/>
                    <a:lstStyle/>
                    <a:p>
                      <a:pPr>
                        <a:spcAft>
                          <a:spcPts val="0"/>
                        </a:spcAft>
                      </a:pPr>
                      <a:r>
                        <a:rPr lang="en-US" sz="1000" dirty="0">
                          <a:effectLst/>
                        </a:rPr>
                        <a:t>EC-1A</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1,6</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верх: рифленый</a:t>
                      </a:r>
                    </a:p>
                    <a:p>
                      <a:pPr algn="ctr">
                        <a:spcAft>
                          <a:spcPts val="0"/>
                        </a:spcAft>
                      </a:pPr>
                      <a:r>
                        <a:rPr lang="ru-RU" sz="1000" dirty="0">
                          <a:effectLst/>
                        </a:rPr>
                        <a:t>низ: гладкий,</a:t>
                      </a:r>
                      <a:r>
                        <a:rPr lang="ru-RU" sz="1000" baseline="0" dirty="0">
                          <a:effectLst/>
                        </a:rPr>
                        <a:t> м</a:t>
                      </a:r>
                      <a:r>
                        <a:rPr lang="ru-RU" sz="1000" dirty="0">
                          <a:effectLst/>
                        </a:rPr>
                        <a:t>атериал поверхностей - стеклокерамика</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effectLst/>
                        </a:rPr>
                        <a:t>50-400</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en-US" sz="1000" dirty="0">
                          <a:effectLst/>
                        </a:rPr>
                        <a:t>3</a:t>
                      </a:r>
                      <a:r>
                        <a:rPr lang="ru-RU" sz="1000" dirty="0">
                          <a:effectLst/>
                        </a:rPr>
                        <a:t>4</a:t>
                      </a:r>
                      <a:r>
                        <a:rPr lang="en-US" sz="1000" dirty="0">
                          <a:effectLst/>
                        </a:rPr>
                        <a:t>0</a:t>
                      </a:r>
                      <a:r>
                        <a:rPr lang="ru-RU" sz="1000" dirty="0">
                          <a:effectLst/>
                        </a:rPr>
                        <a:t>х480х170</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94517">
                <a:tc>
                  <a:txBody>
                    <a:bodyPr/>
                    <a:lstStyle/>
                    <a:p>
                      <a:pPr>
                        <a:spcAft>
                          <a:spcPts val="0"/>
                        </a:spcAft>
                      </a:pPr>
                      <a:r>
                        <a:rPr lang="en-US" sz="1000" dirty="0">
                          <a:effectLst/>
                        </a:rPr>
                        <a:t>HEG-811</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1.8</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рифленая</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effectLst/>
                        </a:rPr>
                        <a:t>50-300</a:t>
                      </a:r>
                    </a:p>
                    <a:p>
                      <a:pPr algn="ctr">
                        <a:spcAft>
                          <a:spcPts val="0"/>
                        </a:spcAft>
                      </a:pP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29</a:t>
                      </a:r>
                      <a:r>
                        <a:rPr lang="en-US" sz="1000" dirty="0">
                          <a:effectLst/>
                        </a:rPr>
                        <a:t>0х3</a:t>
                      </a:r>
                      <a:r>
                        <a:rPr lang="ru-RU" sz="1000" dirty="0">
                          <a:effectLst/>
                        </a:rPr>
                        <a:t>95</a:t>
                      </a:r>
                      <a:r>
                        <a:rPr lang="en-US" sz="1000" dirty="0">
                          <a:effectLst/>
                        </a:rPr>
                        <a:t>х210</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23899">
                <a:tc>
                  <a:txBody>
                    <a:bodyPr/>
                    <a:lstStyle/>
                    <a:p>
                      <a:pPr>
                        <a:spcAft>
                          <a:spcPts val="0"/>
                        </a:spcAft>
                      </a:pPr>
                      <a:r>
                        <a:rPr lang="en-US" sz="1000" dirty="0">
                          <a:effectLst/>
                        </a:rPr>
                        <a:t>HEG-811E</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2.2</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рифленая</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000"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effectLst/>
                        </a:rPr>
                        <a:t>50-300 </a:t>
                      </a:r>
                    </a:p>
                    <a:p>
                      <a:pPr algn="ctr">
                        <a:spcAft>
                          <a:spcPts val="0"/>
                        </a:spcAft>
                      </a:pP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en-US" sz="1000" dirty="0">
                          <a:effectLst/>
                        </a:rPr>
                        <a:t>4</a:t>
                      </a:r>
                      <a:r>
                        <a:rPr lang="ru-RU" sz="1000" dirty="0">
                          <a:effectLst/>
                        </a:rPr>
                        <a:t>3</a:t>
                      </a:r>
                      <a:r>
                        <a:rPr lang="en-US" sz="1000" dirty="0">
                          <a:effectLst/>
                        </a:rPr>
                        <a:t>0х300х210</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41776">
                <a:tc>
                  <a:txBody>
                    <a:bodyPr/>
                    <a:lstStyle/>
                    <a:p>
                      <a:pPr>
                        <a:spcAft>
                          <a:spcPts val="0"/>
                        </a:spcAft>
                      </a:pPr>
                      <a:r>
                        <a:rPr lang="en-US" sz="1000" dirty="0">
                          <a:effectLst/>
                        </a:rPr>
                        <a:t>HEG-813</a:t>
                      </a:r>
                      <a:endParaRPr lang="ru-RU" sz="10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2х1.8</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Двойные, рифленые</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000"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effectLst/>
                        </a:rPr>
                        <a:t>50-300 </a:t>
                      </a:r>
                    </a:p>
                    <a:p>
                      <a:pPr algn="ctr">
                        <a:spcAft>
                          <a:spcPts val="0"/>
                        </a:spcAft>
                      </a:pP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en-US" sz="1000" dirty="0">
                          <a:effectLst/>
                        </a:rPr>
                        <a:t>5</a:t>
                      </a:r>
                      <a:r>
                        <a:rPr lang="ru-RU" sz="1000" dirty="0">
                          <a:effectLst/>
                        </a:rPr>
                        <a:t>7</a:t>
                      </a:r>
                      <a:r>
                        <a:rPr lang="en-US" sz="1000" dirty="0">
                          <a:effectLst/>
                        </a:rPr>
                        <a:t>0х</a:t>
                      </a:r>
                      <a:r>
                        <a:rPr lang="ru-RU" sz="1000" dirty="0">
                          <a:effectLst/>
                        </a:rPr>
                        <a:t>395</a:t>
                      </a:r>
                      <a:r>
                        <a:rPr lang="en-US" sz="1000" dirty="0">
                          <a:effectLst/>
                        </a:rPr>
                        <a:t>х</a:t>
                      </a:r>
                      <a:r>
                        <a:rPr lang="ru-RU" sz="1000" dirty="0">
                          <a:effectLst/>
                        </a:rPr>
                        <a:t>21</a:t>
                      </a:r>
                      <a:r>
                        <a:rPr lang="en-US" sz="1000" dirty="0">
                          <a:effectLst/>
                        </a:rPr>
                        <a:t>0</a:t>
                      </a:r>
                      <a:endParaRPr lang="ru-RU" sz="10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pic>
        <p:nvPicPr>
          <p:cNvPr id="6" name="Рисунок 5" descr="EC-1"/>
          <p:cNvPicPr/>
          <p:nvPr/>
        </p:nvPicPr>
        <p:blipFill>
          <a:blip r:embed="rId2" cstate="print">
            <a:extLst>
              <a:ext uri="{BEBA8EAE-BF5A-486C-A8C5-ECC9F3942E4B}">
                <a14:imgProps xmlns:a14="http://schemas.microsoft.com/office/drawing/2010/main">
                  <a14:imgLayer r:embed="rId3">
                    <a14:imgEffect>
                      <a14:backgroundRemoval t="0" b="97991" l="0" r="96168"/>
                    </a14:imgEffect>
                  </a14:imgLayer>
                </a14:imgProps>
              </a:ext>
              <a:ext uri="{28A0092B-C50C-407E-A947-70E740481C1C}">
                <a14:useLocalDpi xmlns:a14="http://schemas.microsoft.com/office/drawing/2010/main" val="0"/>
              </a:ext>
            </a:extLst>
          </a:blip>
          <a:srcRect/>
          <a:stretch>
            <a:fillRect/>
          </a:stretch>
        </p:blipFill>
        <p:spPr bwMode="auto">
          <a:xfrm>
            <a:off x="7145778" y="3861048"/>
            <a:ext cx="1795205" cy="1944216"/>
          </a:xfrm>
          <a:prstGeom prst="rect">
            <a:avLst/>
          </a:prstGeom>
          <a:noFill/>
          <a:ln>
            <a:noFill/>
          </a:ln>
        </p:spPr>
      </p:pic>
      <p:sp>
        <p:nvSpPr>
          <p:cNvPr id="7" name="Прямоугольник 6"/>
          <p:cNvSpPr/>
          <p:nvPr/>
        </p:nvSpPr>
        <p:spPr>
          <a:xfrm>
            <a:off x="7441933" y="5661248"/>
            <a:ext cx="601447" cy="261610"/>
          </a:xfrm>
          <a:prstGeom prst="rect">
            <a:avLst/>
          </a:prstGeom>
        </p:spPr>
        <p:txBody>
          <a:bodyPr wrap="none">
            <a:spAutoFit/>
          </a:bodyPr>
          <a:lstStyle/>
          <a:p>
            <a:r>
              <a:rPr lang="en-US" sz="1100" b="1" dirty="0">
                <a:solidFill>
                  <a:srgbClr val="000000"/>
                </a:solidFill>
              </a:rPr>
              <a:t>EC-1A</a:t>
            </a:r>
            <a:endParaRPr lang="ru-RU" sz="1100" b="1" dirty="0">
              <a:solidFill>
                <a:srgbClr val="000000"/>
              </a:solidFill>
            </a:endParaRPr>
          </a:p>
        </p:txBody>
      </p:sp>
      <p:pic>
        <p:nvPicPr>
          <p:cNvPr id="8" name="Рисунок 7" descr="IEG-81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6526" y1="82866" x2="76526" y2="82866"/>
                        <a14:foregroundMark x1="69953" y1="90343" x2="69953" y2="90343"/>
                        <a14:foregroundMark x1="5634" y1="79751" x2="5634" y2="79751"/>
                        <a14:foregroundMark x1="92958" y1="15265" x2="92958" y2="15265"/>
                        <a14:foregroundMark x1="89671" y1="30841" x2="89671" y2="30841"/>
                        <a14:foregroundMark x1="92488" y1="21807" x2="92488" y2="21807"/>
                        <a14:foregroundMark x1="92019" y1="10280" x2="92019" y2="10280"/>
                        <a14:foregroundMark x1="42254" y1="4050" x2="42254" y2="4050"/>
                        <a14:foregroundMark x1="29577" y1="36449" x2="29577" y2="36449"/>
                        <a14:foregroundMark x1="30986" y1="23364" x2="30986" y2="23364"/>
                        <a14:foregroundMark x1="30516" y1="12150" x2="30516" y2="12150"/>
                        <a14:foregroundMark x1="33803" y1="6542" x2="33803" y2="6542"/>
                        <a14:foregroundMark x1="38498" y1="4673" x2="38498" y2="4673"/>
                        <a14:foregroundMark x1="28169" y1="17757" x2="28169" y2="17757"/>
                        <a14:foregroundMark x1="30516" y1="17757" x2="28169" y2="19938"/>
                        <a14:foregroundMark x1="27700" y1="20249" x2="27700" y2="20249"/>
                        <a14:foregroundMark x1="29108" y1="10592" x2="30986" y2="9657"/>
                        <a14:foregroundMark x1="33803" y1="7788" x2="33803" y2="7788"/>
                        <a14:foregroundMark x1="37089" y1="6542" x2="37089" y2="6542"/>
                        <a14:foregroundMark x1="92019" y1="20872" x2="92019" y2="20872"/>
                        <a14:foregroundMark x1="92958" y1="17757" x2="92958" y2="17757"/>
                        <a14:foregroundMark x1="92019" y1="12150" x2="92019" y2="12150"/>
                        <a14:foregroundMark x1="92019" y1="10280" x2="92019" y2="10280"/>
                        <a14:foregroundMark x1="92488" y1="23988" x2="92488" y2="23988"/>
                        <a14:foregroundMark x1="24883" y1="19315" x2="24883" y2="19315"/>
                        <a14:foregroundMark x1="31455" y1="11215" x2="31455" y2="11215"/>
                        <a14:foregroundMark x1="39437" y1="7165" x2="37559" y2="8723"/>
                        <a14:foregroundMark x1="30516" y1="22741" x2="30516" y2="22741"/>
                      </a14:backgroundRemoval>
                    </a14:imgEffect>
                  </a14:imgLayer>
                </a14:imgProps>
              </a:ext>
              <a:ext uri="{28A0092B-C50C-407E-A947-70E740481C1C}">
                <a14:useLocalDpi xmlns:a14="http://schemas.microsoft.com/office/drawing/2010/main" val="0"/>
              </a:ext>
            </a:extLst>
          </a:blip>
          <a:srcRect/>
          <a:stretch>
            <a:fillRect/>
          </a:stretch>
        </p:blipFill>
        <p:spPr bwMode="auto">
          <a:xfrm>
            <a:off x="7524328" y="1916832"/>
            <a:ext cx="1368152" cy="1812087"/>
          </a:xfrm>
          <a:prstGeom prst="rect">
            <a:avLst/>
          </a:prstGeom>
          <a:ln>
            <a:noFill/>
          </a:ln>
          <a:effectLst>
            <a:outerShdw blurRad="292100" dist="139700" dir="2700000" algn="tl" rotWithShape="0">
              <a:srgbClr val="333333">
                <a:alpha val="65000"/>
              </a:srgbClr>
            </a:outerShdw>
          </a:effectLst>
        </p:spPr>
      </p:pic>
      <p:sp>
        <p:nvSpPr>
          <p:cNvPr id="10" name="Прямоугольник 9"/>
          <p:cNvSpPr/>
          <p:nvPr/>
        </p:nvSpPr>
        <p:spPr>
          <a:xfrm>
            <a:off x="6732240" y="3212976"/>
            <a:ext cx="1349896" cy="246221"/>
          </a:xfrm>
          <a:prstGeom prst="rect">
            <a:avLst/>
          </a:prstGeom>
        </p:spPr>
        <p:txBody>
          <a:bodyPr wrap="square">
            <a:spAutoFit/>
          </a:bodyPr>
          <a:lstStyle/>
          <a:p>
            <a:r>
              <a:rPr lang="ru-RU" sz="1000" b="1" dirty="0">
                <a:solidFill>
                  <a:srgbClr val="000000"/>
                </a:solidFill>
              </a:rPr>
              <a:t>HEG-811</a:t>
            </a:r>
          </a:p>
        </p:txBody>
      </p:sp>
      <p:pic>
        <p:nvPicPr>
          <p:cNvPr id="11" name="Рисунок 10" descr="IEG-813"/>
          <p:cNvPicPr/>
          <p:nvPr/>
        </p:nvPicPr>
        <p:blipFill>
          <a:blip r:embed="rId6" cstate="print">
            <a:extLst>
              <a:ext uri="{BEBA8EAE-BF5A-486C-A8C5-ECC9F3942E4B}">
                <a14:imgProps xmlns:a14="http://schemas.microsoft.com/office/drawing/2010/main">
                  <a14:imgLayer r:embed="rId7">
                    <a14:imgEffect>
                      <a14:backgroundRemoval t="0" b="100000" l="0" r="100000">
                        <a14:foregroundMark x1="40000" y1="50904" x2="40000" y2="50904"/>
                        <a14:foregroundMark x1="45526" y1="43675" x2="45526" y2="43675"/>
                        <a14:foregroundMark x1="51316" y1="47892" x2="51316" y2="47892"/>
                        <a14:foregroundMark x1="86579" y1="84639" x2="86579" y2="84639"/>
                        <a14:foregroundMark x1="78421" y1="82530" x2="78421" y2="82530"/>
                        <a14:foregroundMark x1="85000" y1="81928" x2="85000" y2="81928"/>
                        <a14:foregroundMark x1="95000" y1="77410" x2="95000" y2="77410"/>
                        <a14:foregroundMark x1="95526" y1="71687" x2="95526" y2="71687"/>
                        <a14:foregroundMark x1="35789" y1="47289" x2="35789" y2="47289"/>
                        <a14:foregroundMark x1="34737" y1="43072" x2="34737" y2="43072"/>
                        <a14:foregroundMark x1="5526" y1="68072" x2="5526" y2="68072"/>
                        <a14:foregroundMark x1="90263" y1="58133" x2="90263" y2="58133"/>
                        <a14:foregroundMark x1="55526" y1="18373" x2="55526" y2="18373"/>
                        <a14:foregroundMark x1="90526" y1="10843" x2="90526" y2="10843"/>
                        <a14:foregroundMark x1="91316" y1="9940" x2="91316" y2="9940"/>
                        <a14:foregroundMark x1="6316" y1="71386" x2="6316" y2="71386"/>
                        <a14:foregroundMark x1="25000" y1="48795" x2="25000" y2="48795"/>
                        <a14:foregroundMark x1="96053" y1="60542" x2="96053" y2="60542"/>
                      </a14:backgroundRemoval>
                    </a14:imgEffect>
                  </a14:imgLayer>
                </a14:imgProps>
              </a:ext>
              <a:ext uri="{28A0092B-C50C-407E-A947-70E740481C1C}">
                <a14:useLocalDpi xmlns:a14="http://schemas.microsoft.com/office/drawing/2010/main" val="0"/>
              </a:ext>
            </a:extLst>
          </a:blip>
          <a:stretch>
            <a:fillRect/>
          </a:stretch>
        </p:blipFill>
        <p:spPr bwMode="auto">
          <a:xfrm>
            <a:off x="5940152" y="476672"/>
            <a:ext cx="1800199" cy="1872209"/>
          </a:xfrm>
          <a:prstGeom prst="rect">
            <a:avLst/>
          </a:prstGeom>
          <a:noFill/>
          <a:ln>
            <a:noFill/>
          </a:ln>
        </p:spPr>
      </p:pic>
      <p:sp>
        <p:nvSpPr>
          <p:cNvPr id="12" name="Прямоугольник 11"/>
          <p:cNvSpPr/>
          <p:nvPr/>
        </p:nvSpPr>
        <p:spPr>
          <a:xfrm>
            <a:off x="6228184" y="2420888"/>
            <a:ext cx="704039" cy="246221"/>
          </a:xfrm>
          <a:prstGeom prst="rect">
            <a:avLst/>
          </a:prstGeom>
        </p:spPr>
        <p:txBody>
          <a:bodyPr wrap="none">
            <a:spAutoFit/>
          </a:bodyPr>
          <a:lstStyle/>
          <a:p>
            <a:r>
              <a:rPr lang="en-US" sz="1000" b="1" dirty="0">
                <a:solidFill>
                  <a:srgbClr val="000000"/>
                </a:solidFill>
              </a:rPr>
              <a:t>HEG-813</a:t>
            </a:r>
            <a:endParaRPr lang="ru-RU" sz="1000" b="1" dirty="0">
              <a:solidFill>
                <a:srgbClr val="000000"/>
              </a:solidFill>
            </a:endParaRPr>
          </a:p>
        </p:txBody>
      </p:sp>
      <p:sp>
        <p:nvSpPr>
          <p:cNvPr id="1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4"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638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78786">
            <a:off x="741562" y="2562094"/>
            <a:ext cx="2170894" cy="134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803237" y="1880465"/>
            <a:ext cx="850220" cy="280467"/>
          </a:xfrm>
          <a:prstGeom prst="roundRect">
            <a:avLst>
              <a:gd name="adj" fmla="val 10655"/>
            </a:avLst>
          </a:prstGeom>
          <a:gradFill flip="none" rotWithShape="1">
            <a:gsLst>
              <a:gs pos="0">
                <a:srgbClr val="B40000">
                  <a:alpha val="48000"/>
                </a:srgb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FEP-1</a:t>
            </a:r>
            <a:endParaRPr lang="ru-RU" dirty="0"/>
          </a:p>
        </p:txBody>
      </p:sp>
      <p:sp>
        <p:nvSpPr>
          <p:cNvPr id="3" name="Прямоугольник 2"/>
          <p:cNvSpPr/>
          <p:nvPr/>
        </p:nvSpPr>
        <p:spPr>
          <a:xfrm>
            <a:off x="755576" y="4308192"/>
            <a:ext cx="3096344" cy="1785104"/>
          </a:xfrm>
          <a:prstGeom prst="rect">
            <a:avLst/>
          </a:prstGeom>
        </p:spPr>
        <p:txBody>
          <a:bodyPr wrap="square">
            <a:spAutoFit/>
          </a:bodyPr>
          <a:lstStyle/>
          <a:p>
            <a:r>
              <a:rPr lang="ru-RU" sz="1400" b="1" dirty="0">
                <a:solidFill>
                  <a:srgbClr val="FF0000"/>
                </a:solidFill>
              </a:rPr>
              <a:t>Модель </a:t>
            </a:r>
            <a:r>
              <a:rPr lang="en-US" sz="1400" b="1" dirty="0">
                <a:solidFill>
                  <a:srgbClr val="FF0000"/>
                </a:solidFill>
              </a:rPr>
              <a:t>FEP-1</a:t>
            </a:r>
            <a:endParaRPr lang="ru-RU" sz="1400" b="1" dirty="0">
              <a:solidFill>
                <a:srgbClr val="FF0000"/>
              </a:solidFill>
            </a:endParaRPr>
          </a:p>
          <a:p>
            <a:r>
              <a:rPr lang="ru-RU" sz="1200" dirty="0">
                <a:effectLst/>
              </a:rPr>
              <a:t>Мощность, 1,95 кВт</a:t>
            </a:r>
          </a:p>
          <a:p>
            <a:r>
              <a:rPr lang="ru-RU" sz="1200" dirty="0">
                <a:effectLst/>
              </a:rPr>
              <a:t>Напряжение, 220 В</a:t>
            </a:r>
          </a:p>
          <a:p>
            <a:r>
              <a:rPr lang="ru-RU" sz="1200" dirty="0">
                <a:ea typeface="Times New Roman"/>
              </a:rPr>
              <a:t>Вместимость 1 шт</a:t>
            </a:r>
          </a:p>
          <a:p>
            <a:r>
              <a:rPr lang="ru-RU" sz="1200" dirty="0">
                <a:effectLst/>
              </a:rPr>
              <a:t>Диаметр пиццы  30 мм</a:t>
            </a:r>
          </a:p>
          <a:p>
            <a:r>
              <a:rPr lang="ru-RU" sz="1200" dirty="0">
                <a:effectLst/>
              </a:rPr>
              <a:t>Производительность, 4 шт/час</a:t>
            </a:r>
          </a:p>
          <a:p>
            <a:r>
              <a:rPr lang="ru-RU" sz="1200" dirty="0">
                <a:effectLst/>
              </a:rPr>
              <a:t>Габаритные размеры,</a:t>
            </a:r>
            <a:br>
              <a:rPr lang="ru-RU" sz="1200" dirty="0">
                <a:effectLst/>
              </a:rPr>
            </a:br>
            <a:r>
              <a:rPr lang="ru-RU" sz="1200" dirty="0">
                <a:effectLst/>
              </a:rPr>
              <a:t> 485х380х188 мм</a:t>
            </a:r>
          </a:p>
          <a:p>
            <a:r>
              <a:rPr lang="ru-RU" sz="1200" dirty="0">
                <a:effectLst/>
              </a:rPr>
              <a:t>Вес: 8,3 кг</a:t>
            </a:r>
            <a:endParaRPr lang="ru-RU" sz="1200" dirty="0">
              <a:effectLst/>
              <a:ea typeface="Times New Roman"/>
            </a:endParaRPr>
          </a:p>
        </p:txBody>
      </p:sp>
      <p:sp>
        <p:nvSpPr>
          <p:cNvPr id="7" name="Прямоугольник 6"/>
          <p:cNvSpPr/>
          <p:nvPr/>
        </p:nvSpPr>
        <p:spPr>
          <a:xfrm>
            <a:off x="3593894" y="4236184"/>
            <a:ext cx="2592288" cy="1785104"/>
          </a:xfrm>
          <a:prstGeom prst="rect">
            <a:avLst/>
          </a:prstGeom>
        </p:spPr>
        <p:txBody>
          <a:bodyPr wrap="square">
            <a:spAutoFit/>
          </a:bodyPr>
          <a:lstStyle/>
          <a:p>
            <a:r>
              <a:rPr lang="ru-RU" sz="1400" b="1" dirty="0">
                <a:solidFill>
                  <a:srgbClr val="FF0000"/>
                </a:solidFill>
              </a:rPr>
              <a:t>Модель </a:t>
            </a:r>
            <a:r>
              <a:rPr lang="en-US" sz="1400" b="1" dirty="0">
                <a:solidFill>
                  <a:srgbClr val="FF0000"/>
                </a:solidFill>
              </a:rPr>
              <a:t>FEP-1</a:t>
            </a:r>
            <a:r>
              <a:rPr lang="ru-RU" sz="1400" b="1" dirty="0">
                <a:solidFill>
                  <a:srgbClr val="FF0000"/>
                </a:solidFill>
              </a:rPr>
              <a:t>-1</a:t>
            </a:r>
          </a:p>
          <a:p>
            <a:r>
              <a:rPr lang="ru-RU" sz="1200" dirty="0">
                <a:effectLst/>
              </a:rPr>
              <a:t>Мощность</a:t>
            </a:r>
            <a:r>
              <a:rPr lang="ru-RU" sz="1200" dirty="0"/>
              <a:t>:</a:t>
            </a:r>
            <a:r>
              <a:rPr lang="ru-RU" sz="1200" dirty="0">
                <a:effectLst/>
              </a:rPr>
              <a:t> 2,26 кВт</a:t>
            </a:r>
          </a:p>
          <a:p>
            <a:r>
              <a:rPr lang="ru-RU" sz="1200" dirty="0">
                <a:effectLst/>
              </a:rPr>
              <a:t>Напряжение, 220 В</a:t>
            </a:r>
          </a:p>
          <a:p>
            <a:r>
              <a:rPr lang="ru-RU" sz="1200" dirty="0">
                <a:ea typeface="Times New Roman"/>
              </a:rPr>
              <a:t>Вместимость 2 шт</a:t>
            </a:r>
          </a:p>
          <a:p>
            <a:r>
              <a:rPr lang="ru-RU" sz="1200" dirty="0">
                <a:effectLst/>
              </a:rPr>
              <a:t>Диаметр пиццы  30 мм</a:t>
            </a:r>
          </a:p>
          <a:p>
            <a:r>
              <a:rPr lang="ru-RU" sz="1200" dirty="0">
                <a:effectLst/>
              </a:rPr>
              <a:t>Производительность, 8 шт/час</a:t>
            </a:r>
          </a:p>
          <a:p>
            <a:r>
              <a:rPr lang="ru-RU" sz="1200" dirty="0">
                <a:effectLst/>
              </a:rPr>
              <a:t>Габаритные размеры: 486х380х331 мм</a:t>
            </a:r>
          </a:p>
          <a:p>
            <a:r>
              <a:rPr lang="ru-RU" sz="1200" dirty="0">
                <a:effectLst/>
              </a:rPr>
              <a:t>Вес: 14,7кг</a:t>
            </a:r>
            <a:endParaRPr lang="ru-RU" sz="1200" dirty="0">
              <a:effectLst/>
              <a:ea typeface="Times New Roman"/>
            </a:endParaRPr>
          </a:p>
        </p:txBody>
      </p:sp>
      <p:pic>
        <p:nvPicPr>
          <p:cNvPr id="8"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910" y="2537728"/>
            <a:ext cx="1986827" cy="139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4"/>
          <p:cNvSpPr txBox="1">
            <a:spLocks noChangeArrowheads="1"/>
          </p:cNvSpPr>
          <p:nvPr/>
        </p:nvSpPr>
        <p:spPr bwMode="auto">
          <a:xfrm>
            <a:off x="2214591" y="3572641"/>
            <a:ext cx="803239" cy="397518"/>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ru-RU" sz="9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400" b="1" i="0" u="none" strike="noStrike" cap="none" normalizeH="0" baseline="0" dirty="0">
                <a:ln>
                  <a:noFill/>
                </a:ln>
                <a:solidFill>
                  <a:schemeClr val="bg1"/>
                </a:solidFill>
                <a:effectLst/>
                <a:ea typeface="Times New Roman" pitchFamily="18" charset="0"/>
                <a:cs typeface="Arial" pitchFamily="34" charset="0"/>
              </a:rPr>
              <a:t>FEP-</a:t>
            </a:r>
            <a:r>
              <a:rPr kumimoji="0" lang="ru-RU" altLang="ru-RU" sz="1400" b="1" i="0" u="none" strike="noStrike" cap="none" normalizeH="0" baseline="0" dirty="0">
                <a:ln>
                  <a:noFill/>
                </a:ln>
                <a:solidFill>
                  <a:schemeClr val="bg1"/>
                </a:solidFill>
                <a:effectLst/>
                <a:ea typeface="Times New Roman" pitchFamily="18" charset="0"/>
                <a:cs typeface="Arial" pitchFamily="34" charset="0"/>
              </a:rPr>
              <a:t>1-1</a:t>
            </a:r>
            <a:endParaRPr kumimoji="0" lang="ru-RU" altLang="ru-RU" sz="1400" b="1" i="0" u="none" strike="noStrike" cap="none" normalizeH="0" baseline="0" dirty="0">
              <a:ln>
                <a:noFill/>
              </a:ln>
              <a:solidFill>
                <a:schemeClr val="bg1"/>
              </a:solidFill>
              <a:effectLst/>
              <a:cs typeface="Arial" pitchFamily="34" charset="0"/>
            </a:endParaRPr>
          </a:p>
        </p:txBody>
      </p:sp>
      <p:sp>
        <p:nvSpPr>
          <p:cNvPr id="10" name="Скругленный прямоугольник 9"/>
          <p:cNvSpPr/>
          <p:nvPr/>
        </p:nvSpPr>
        <p:spPr>
          <a:xfrm>
            <a:off x="3419872" y="1880465"/>
            <a:ext cx="1038118" cy="249937"/>
          </a:xfrm>
          <a:prstGeom prst="roundRect">
            <a:avLst>
              <a:gd name="adj" fmla="val 10655"/>
            </a:avLst>
          </a:prstGeom>
          <a:gradFill flip="none" rotWithShape="1">
            <a:gsLst>
              <a:gs pos="0">
                <a:srgbClr val="B40000">
                  <a:alpha val="48000"/>
                </a:srgb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FEP-1-1</a:t>
            </a:r>
            <a:endParaRPr lang="ru-RU" sz="1600" dirty="0"/>
          </a:p>
        </p:txBody>
      </p:sp>
      <p:sp>
        <p:nvSpPr>
          <p:cNvPr id="11" name="Прямоугольник 10"/>
          <p:cNvSpPr/>
          <p:nvPr/>
        </p:nvSpPr>
        <p:spPr>
          <a:xfrm>
            <a:off x="675217" y="699049"/>
            <a:ext cx="2178802" cy="338554"/>
          </a:xfrm>
          <a:prstGeom prst="rect">
            <a:avLst/>
          </a:prstGeom>
        </p:spPr>
        <p:txBody>
          <a:bodyPr wrap="none">
            <a:spAutoFit/>
          </a:bodyPr>
          <a:lstStyle/>
          <a:p>
            <a:r>
              <a:rPr lang="ru-RU" sz="1600" b="1" dirty="0">
                <a:solidFill>
                  <a:srgbClr val="000000"/>
                </a:solidFill>
                <a:latin typeface="Times New Roman" panose="02020603050405020304" pitchFamily="18" charset="0"/>
                <a:cs typeface="Times New Roman" panose="02020603050405020304" pitchFamily="18" charset="0"/>
              </a:rPr>
              <a:t>ПЕЧИ ДЛЯ </a:t>
            </a:r>
            <a:r>
              <a:rPr lang="ru-RU" sz="1600" b="1" dirty="0">
                <a:solidFill>
                  <a:schemeClr val="tx2"/>
                </a:solidFill>
                <a:latin typeface="Times New Roman" panose="02020603050405020304" pitchFamily="18" charset="0"/>
                <a:cs typeface="Times New Roman" panose="02020603050405020304" pitchFamily="18" charset="0"/>
              </a:rPr>
              <a:t>ПИЦЦЫ</a:t>
            </a:r>
          </a:p>
        </p:txBody>
      </p:sp>
      <p:sp>
        <p:nvSpPr>
          <p:cNvPr id="2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8" name="Picture 14" descr="C:\Users\zelenskaya.oa\Pictures\Новогодняя распродажа\untitled2.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239137" y="627973"/>
            <a:ext cx="1662294" cy="1000827"/>
          </a:xfrm>
          <a:prstGeom prst="rect">
            <a:avLst/>
          </a:prstGeom>
          <a:noFill/>
        </p:spPr>
      </p:pic>
      <p:pic>
        <p:nvPicPr>
          <p:cNvPr id="2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wallpaperstock.ru/tmp/%D0%BF/28431_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0684"/>
          <a:stretch/>
        </p:blipFill>
        <p:spPr bwMode="auto">
          <a:xfrm>
            <a:off x="6381659" y="2406696"/>
            <a:ext cx="2762341" cy="3513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527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5800" y="487032"/>
            <a:ext cx="6372708" cy="2465290"/>
          </a:xfrm>
          <a:prstGeom prst="rect">
            <a:avLst/>
          </a:prstGeom>
        </p:spPr>
        <p:txBody>
          <a:bodyPr wrap="square">
            <a:spAutoFit/>
          </a:bodyPr>
          <a:lstStyle/>
          <a:p>
            <a:pPr marR="1169035">
              <a:lnSpc>
                <a:spcPct val="115000"/>
              </a:lnSpc>
              <a:spcAft>
                <a:spcPts val="1200"/>
              </a:spcAft>
            </a:pPr>
            <a:endParaRPr lang="ru-RU" sz="1600" b="1" dirty="0">
              <a:solidFill>
                <a:srgbClr val="000000"/>
              </a:solidFill>
              <a:latin typeface="Times New Roman" panose="02020603050405020304" pitchFamily="18" charset="0"/>
              <a:cs typeface="Times New Roman" panose="02020603050405020304" pitchFamily="18" charset="0"/>
            </a:endParaRPr>
          </a:p>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ГРИЛИ РОЛИКОВЫЕ</a:t>
            </a:r>
          </a:p>
          <a:p>
            <a:pPr marR="1169035">
              <a:lnSpc>
                <a:spcPct val="115000"/>
              </a:lnSpc>
              <a:spcAft>
                <a:spcPts val="1200"/>
              </a:spcAft>
            </a:pPr>
            <a:endParaRPr lang="ru-RU" sz="1600"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r>
              <a:rPr lang="ru-RU" sz="1200" dirty="0">
                <a:solidFill>
                  <a:srgbClr val="000000"/>
                </a:solidFill>
                <a:latin typeface="Times New Roman" panose="02020603050405020304" pitchFamily="18" charset="0"/>
                <a:cs typeface="Times New Roman" panose="02020603050405020304" pitchFamily="18" charset="0"/>
              </a:rPr>
              <a:t>Предназначены для обжаривания сосисок, сарделек, колбасок. Выполнены из нержавеющей стали, покрытие роликов – тефлон.  Терморегулятор позволяет устанавливать температуру от +50 до +30</a:t>
            </a:r>
            <a:r>
              <a:rPr lang="en-US" sz="1200" dirty="0">
                <a:solidFill>
                  <a:srgbClr val="000000"/>
                </a:solidFill>
                <a:latin typeface="Times New Roman" panose="02020603050405020304" pitchFamily="18" charset="0"/>
                <a:cs typeface="Times New Roman" panose="02020603050405020304" pitchFamily="18" charset="0"/>
              </a:rPr>
              <a:t>0 ᵒC</a:t>
            </a:r>
            <a:r>
              <a:rPr lang="ru-RU" sz="1200" dirty="0">
                <a:solidFill>
                  <a:srgbClr val="000000"/>
                </a:solidFill>
                <a:latin typeface="Times New Roman" panose="02020603050405020304" pitchFamily="18" charset="0"/>
                <a:cs typeface="Times New Roman" panose="02020603050405020304" pitchFamily="18" charset="0"/>
              </a:rPr>
              <a:t>.Предусмотрен съемный поддон для сбора жира. Оборудование рассчитано на напряжение 220 В.</a:t>
            </a:r>
          </a:p>
        </p:txBody>
      </p:sp>
      <p:graphicFrame>
        <p:nvGraphicFramePr>
          <p:cNvPr id="5" name="Таблица 4"/>
          <p:cNvGraphicFramePr>
            <a:graphicFrameLocks noGrp="1"/>
          </p:cNvGraphicFramePr>
          <p:nvPr>
            <p:extLst>
              <p:ext uri="{D42A27DB-BD31-4B8C-83A1-F6EECF244321}">
                <p14:modId xmlns:p14="http://schemas.microsoft.com/office/powerpoint/2010/main" val="2275953457"/>
              </p:ext>
            </p:extLst>
          </p:nvPr>
        </p:nvGraphicFramePr>
        <p:xfrm>
          <a:off x="755576" y="3356992"/>
          <a:ext cx="6377622" cy="1587752"/>
        </p:xfrm>
        <a:graphic>
          <a:graphicData uri="http://schemas.openxmlformats.org/drawingml/2006/table">
            <a:tbl>
              <a:tblPr>
                <a:tableStyleId>{3B4B98B0-60AC-42C2-AFA5-B58CD77FA1E5}</a:tableStyleId>
              </a:tblPr>
              <a:tblGrid>
                <a:gridCol w="1024518">
                  <a:extLst>
                    <a:ext uri="{9D8B030D-6E8A-4147-A177-3AD203B41FA5}">
                      <a16:colId xmlns:a16="http://schemas.microsoft.com/office/drawing/2014/main" val="20000"/>
                    </a:ext>
                  </a:extLst>
                </a:gridCol>
                <a:gridCol w="1316505">
                  <a:extLst>
                    <a:ext uri="{9D8B030D-6E8A-4147-A177-3AD203B41FA5}">
                      <a16:colId xmlns:a16="http://schemas.microsoft.com/office/drawing/2014/main" val="20001"/>
                    </a:ext>
                  </a:extLst>
                </a:gridCol>
                <a:gridCol w="1555803">
                  <a:extLst>
                    <a:ext uri="{9D8B030D-6E8A-4147-A177-3AD203B41FA5}">
                      <a16:colId xmlns:a16="http://schemas.microsoft.com/office/drawing/2014/main" val="20002"/>
                    </a:ext>
                  </a:extLst>
                </a:gridCol>
                <a:gridCol w="1240398">
                  <a:extLst>
                    <a:ext uri="{9D8B030D-6E8A-4147-A177-3AD203B41FA5}">
                      <a16:colId xmlns:a16="http://schemas.microsoft.com/office/drawing/2014/main" val="20003"/>
                    </a:ext>
                  </a:extLst>
                </a:gridCol>
                <a:gridCol w="1240398">
                  <a:extLst>
                    <a:ext uri="{9D8B030D-6E8A-4147-A177-3AD203B41FA5}">
                      <a16:colId xmlns:a16="http://schemas.microsoft.com/office/drawing/2014/main" val="20004"/>
                    </a:ext>
                  </a:extLst>
                </a:gridCol>
              </a:tblGrid>
              <a:tr h="557926">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Количество роликов, шт.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b="1" dirty="0">
                        <a:effectLst/>
                      </a:endParaRPr>
                    </a:p>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20795">
                <a:tc>
                  <a:txBody>
                    <a:bodyPr/>
                    <a:lstStyle/>
                    <a:p>
                      <a:pPr>
                        <a:spcAft>
                          <a:spcPts val="0"/>
                        </a:spcAft>
                      </a:pPr>
                      <a:r>
                        <a:rPr lang="en-US" sz="1000" dirty="0">
                          <a:effectLst/>
                        </a:rPr>
                        <a:t>HHD-05B</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580х250х215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7,5</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52578">
                <a:tc>
                  <a:txBody>
                    <a:bodyPr/>
                    <a:lstStyle/>
                    <a:p>
                      <a:pPr>
                        <a:spcAft>
                          <a:spcPts val="0"/>
                        </a:spcAft>
                      </a:pPr>
                      <a:r>
                        <a:rPr lang="en-US" sz="1000" dirty="0">
                          <a:effectLst/>
                        </a:rPr>
                        <a:t>HHD-0</a:t>
                      </a:r>
                      <a:r>
                        <a:rPr lang="ru-RU" sz="1000" dirty="0">
                          <a:effectLst/>
                        </a:rPr>
                        <a:t>7</a:t>
                      </a:r>
                      <a:r>
                        <a:rPr lang="en-US" sz="1000" dirty="0">
                          <a:effectLst/>
                        </a:rPr>
                        <a:t>B</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1.1</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7</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580х330х215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56453">
                <a:tc>
                  <a:txBody>
                    <a:bodyPr/>
                    <a:lstStyle/>
                    <a:p>
                      <a:pPr>
                        <a:spcAft>
                          <a:spcPts val="0"/>
                        </a:spcAft>
                      </a:pPr>
                      <a:r>
                        <a:rPr lang="en-US" sz="1000" dirty="0">
                          <a:effectLst/>
                        </a:rPr>
                        <a:t>HHD-0</a:t>
                      </a:r>
                      <a:r>
                        <a:rPr lang="ru-RU" sz="1000" dirty="0">
                          <a:effectLst/>
                        </a:rPr>
                        <a:t>9</a:t>
                      </a:r>
                      <a:r>
                        <a:rPr lang="en-US" sz="1000" dirty="0">
                          <a:effectLst/>
                        </a:rPr>
                        <a:t>B</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1.</a:t>
                      </a:r>
                      <a:r>
                        <a:rPr lang="ru-RU" sz="1000" dirty="0">
                          <a:effectLst/>
                        </a:rPr>
                        <a:t>8</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9</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580х410х215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13</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9" name="Рисунок 8"/>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1544" y1="34571" x2="11544" y2="34571"/>
                        <a14:foregroundMark x1="91631" y1="31555" x2="91631" y2="31555"/>
                        <a14:foregroundMark x1="7504" y1="61717" x2="7504" y2="61717"/>
                        <a14:foregroundMark x1="9091" y1="48956" x2="9091" y2="48956"/>
                        <a14:foregroundMark x1="9380" y1="38747" x2="9380" y2="38747"/>
                        <a14:foregroundMark x1="9380" y1="34571" x2="9380" y2="34571"/>
                        <a14:foregroundMark x1="9380" y1="28074" x2="9380" y2="28074"/>
                        <a14:foregroundMark x1="9380" y1="21810" x2="9380" y2="16705"/>
                        <a14:foregroundMark x1="9668" y1="71926" x2="9668" y2="71926"/>
                        <a14:foregroundMark x1="93795" y1="20882" x2="93795" y2="20882"/>
                        <a14:foregroundMark x1="83983" y1="20418" x2="83983" y2="20418"/>
                        <a14:foregroundMark x1="89755" y1="18794" x2="89755" y2="18794"/>
                        <a14:foregroundMark x1="88167" y1="17865" x2="88167" y2="17865"/>
                        <a14:foregroundMark x1="9957" y1="9513" x2="9957" y2="9513"/>
                        <a14:foregroundMark x1="91342" y1="51508" x2="91342" y2="51508"/>
                        <a14:foregroundMark x1="91342" y1="51044" x2="91342" y2="51044"/>
                        <a14:foregroundMark x1="92929" y1="54988" x2="92929" y2="54988"/>
                        <a14:foregroundMark x1="94517" y1="64269" x2="94517" y2="64269"/>
                        <a14:foregroundMark x1="94517" y1="67749" x2="94517" y2="67749"/>
                        <a14:foregroundMark x1="94517" y1="69374" x2="94517" y2="69374"/>
                        <a14:foregroundMark x1="94517" y1="72390" x2="94517" y2="72390"/>
                        <a14:foregroundMark x1="92496" y1="82599" x2="92496" y2="82599"/>
                        <a14:foregroundMark x1="94084" y1="39675" x2="94084" y2="39675"/>
                        <a14:foregroundMark x1="94084" y1="39675" x2="94084" y2="39675"/>
                        <a14:foregroundMark x1="94084" y1="39675" x2="94084" y2="39675"/>
                        <a14:foregroundMark x1="87446" y1="9977" x2="87446" y2="9977"/>
                        <a14:foregroundMark x1="87157" y1="10673" x2="87157" y2="10673"/>
                        <a14:foregroundMark x1="92496" y1="77958" x2="92496" y2="77958"/>
                        <a14:foregroundMark x1="91342" y1="34571" x2="91342" y2="34571"/>
                        <a14:foregroundMark x1="89755" y1="37123" x2="89755" y2="37123"/>
                        <a14:backgroundMark x1="1732" y1="85615" x2="1732" y2="85615"/>
                        <a14:backgroundMark x1="2742" y1="89791" x2="2742" y2="89791"/>
                        <a14:backgroundMark x1="1154" y1="76566" x2="1154" y2="76566"/>
                        <a14:backgroundMark x1="1154" y1="71462" x2="1154" y2="71462"/>
                        <a14:backgroundMark x1="3030" y1="91183" x2="3030" y2="91183"/>
                        <a14:backgroundMark x1="3030" y1="91879" x2="3030" y2="91879"/>
                        <a14:backgroundMark x1="98557" y1="76566" x2="98557" y2="76566"/>
                        <a14:backgroundMark x1="98557" y1="76566" x2="98557" y2="76566"/>
                        <a14:backgroundMark x1="97980" y1="38747" x2="97980" y2="38747"/>
                        <a14:backgroundMark x1="98557" y1="42227" x2="98557" y2="42227"/>
                        <a14:backgroundMark x1="98557" y1="54524" x2="98557" y2="54524"/>
                        <a14:backgroundMark x1="98557" y1="63805" x2="98557" y2="63805"/>
                      </a14:backgroundRemoval>
                    </a14:imgEffect>
                  </a14:imgLayer>
                </a14:imgProps>
              </a:ext>
              <a:ext uri="{28A0092B-C50C-407E-A947-70E740481C1C}">
                <a14:useLocalDpi xmlns:a14="http://schemas.microsoft.com/office/drawing/2010/main" val="0"/>
              </a:ext>
            </a:extLst>
          </a:blip>
          <a:stretch>
            <a:fillRect/>
          </a:stretch>
        </p:blipFill>
        <p:spPr>
          <a:xfrm>
            <a:off x="6084168" y="1340768"/>
            <a:ext cx="2592288" cy="1611554"/>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7380312" y="2996952"/>
            <a:ext cx="881973" cy="276999"/>
          </a:xfrm>
          <a:prstGeom prst="rect">
            <a:avLst/>
          </a:prstGeom>
        </p:spPr>
        <p:txBody>
          <a:bodyPr wrap="none">
            <a:spAutoFit/>
          </a:bodyPr>
          <a:lstStyle/>
          <a:p>
            <a:r>
              <a:rPr lang="ru-RU" sz="1200" b="1" dirty="0">
                <a:solidFill>
                  <a:srgbClr val="000000"/>
                </a:solidFill>
              </a:rPr>
              <a:t>H</a:t>
            </a:r>
            <a:r>
              <a:rPr lang="en-US" sz="1200" b="1" dirty="0">
                <a:solidFill>
                  <a:srgbClr val="000000"/>
                </a:solidFill>
              </a:rPr>
              <a:t>HD</a:t>
            </a:r>
            <a:r>
              <a:rPr lang="ru-RU" sz="1200" b="1" dirty="0">
                <a:solidFill>
                  <a:srgbClr val="000000"/>
                </a:solidFill>
              </a:rPr>
              <a:t>-</a:t>
            </a:r>
            <a:r>
              <a:rPr lang="en-US" sz="1200" b="1" dirty="0">
                <a:solidFill>
                  <a:srgbClr val="000000"/>
                </a:solidFill>
              </a:rPr>
              <a:t>05B</a:t>
            </a:r>
            <a:r>
              <a:rPr lang="ru-RU" sz="1200" b="1" dirty="0"/>
              <a:t> </a:t>
            </a:r>
          </a:p>
        </p:txBody>
      </p:sp>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663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5800" y="446084"/>
            <a:ext cx="7670429" cy="3271665"/>
          </a:xfrm>
          <a:prstGeom prst="rect">
            <a:avLst/>
          </a:prstGeom>
        </p:spPr>
        <p:txBody>
          <a:bodyPr wrap="square">
            <a:spAutoFit/>
          </a:bodyPr>
          <a:lstStyle/>
          <a:p>
            <a:pPr marR="1169035">
              <a:lnSpc>
                <a:spcPct val="115000"/>
              </a:lnSpc>
            </a:pPr>
            <a:endParaRPr lang="ru-RU" sz="1400"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r>
              <a:rPr lang="ru-RU" sz="1600" b="1" dirty="0">
                <a:solidFill>
                  <a:srgbClr val="000000"/>
                </a:solidFill>
                <a:latin typeface="Times New Roman" panose="02020603050405020304" pitchFamily="18" charset="0"/>
                <a:cs typeface="Times New Roman" panose="02020603050405020304" pitchFamily="18" charset="0"/>
              </a:rPr>
              <a:t>ГРИЛИ ДЛЯ КУР</a:t>
            </a:r>
          </a:p>
          <a:p>
            <a:pPr marR="1169035">
              <a:lnSpc>
                <a:spcPct val="115000"/>
              </a:lnSpc>
            </a:pPr>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Модели карусельного типа. В съемные корзины укладываются</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тушки птицы. Корзины медленно вращаются, мясо обжаривается равномерно со всех сторон. В грили удобно загружать продукт, а за счет их большой вместимости одновременно можно готовить большую партию кур гриль.</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Корзины закреплены таким образом, что при повороте всегда</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остаются в горизонтальном положении.</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Предназначены для жарки домашней птицы целиком.</a:t>
            </a:r>
          </a:p>
          <a:p>
            <a:r>
              <a:rPr lang="ru-RU" sz="1200" dirty="0">
                <a:solidFill>
                  <a:srgbClr val="000000"/>
                </a:solidFill>
                <a:latin typeface="Times New Roman" panose="02020603050405020304" pitchFamily="18" charset="0"/>
                <a:cs typeface="Times New Roman" panose="02020603050405020304" pitchFamily="18" charset="0"/>
              </a:rPr>
              <a:t>• Корпус выполнен из нержавеющей стали, задняя стенка</a:t>
            </a:r>
          </a:p>
          <a:p>
            <a:r>
              <a:rPr lang="ru-RU" sz="1200" dirty="0">
                <a:solidFill>
                  <a:srgbClr val="000000"/>
                </a:solidFill>
                <a:latin typeface="Times New Roman" panose="02020603050405020304" pitchFamily="18" charset="0"/>
                <a:cs typeface="Times New Roman" panose="02020603050405020304" pitchFamily="18" charset="0"/>
              </a:rPr>
              <a:t>и дверцы – из термостойкого стекла.</a:t>
            </a:r>
          </a:p>
          <a:p>
            <a:r>
              <a:rPr lang="ru-RU" sz="1200" dirty="0">
                <a:solidFill>
                  <a:srgbClr val="000000"/>
                </a:solidFill>
                <a:latin typeface="Times New Roman" panose="02020603050405020304" pitchFamily="18" charset="0"/>
                <a:cs typeface="Times New Roman" panose="02020603050405020304" pitchFamily="18" charset="0"/>
              </a:rPr>
              <a:t>• Панель управления оснащена таймером, термостатом,</a:t>
            </a:r>
          </a:p>
          <a:p>
            <a:r>
              <a:rPr lang="ru-RU" sz="1200" dirty="0">
                <a:solidFill>
                  <a:srgbClr val="000000"/>
                </a:solidFill>
                <a:latin typeface="Times New Roman" panose="02020603050405020304" pitchFamily="18" charset="0"/>
                <a:cs typeface="Times New Roman" panose="02020603050405020304" pitchFamily="18" charset="0"/>
              </a:rPr>
              <a:t>терморегулятором.</a:t>
            </a:r>
          </a:p>
          <a:p>
            <a:r>
              <a:rPr lang="ru-RU" sz="1200" dirty="0">
                <a:solidFill>
                  <a:srgbClr val="000000"/>
                </a:solidFill>
                <a:latin typeface="Times New Roman" panose="02020603050405020304" pitchFamily="18" charset="0"/>
                <a:cs typeface="Times New Roman" panose="02020603050405020304" pitchFamily="18" charset="0"/>
              </a:rPr>
              <a:t>• Галогеновые лампы подсветки.</a:t>
            </a:r>
          </a:p>
          <a:p>
            <a:r>
              <a:rPr lang="ru-RU" sz="1200" dirty="0">
                <a:solidFill>
                  <a:srgbClr val="000000"/>
                </a:solidFill>
                <a:latin typeface="Times New Roman" panose="02020603050405020304" pitchFamily="18" charset="0"/>
                <a:cs typeface="Times New Roman" panose="02020603050405020304" pitchFamily="18" charset="0"/>
              </a:rPr>
              <a:t>• Съемные вертел и корзины.</a:t>
            </a:r>
          </a:p>
          <a:p>
            <a:r>
              <a:rPr lang="ru-RU" sz="1200" dirty="0">
                <a:solidFill>
                  <a:srgbClr val="000000"/>
                </a:solidFill>
                <a:latin typeface="Times New Roman" panose="02020603050405020304" pitchFamily="18" charset="0"/>
                <a:cs typeface="Times New Roman" panose="02020603050405020304" pitchFamily="18" charset="0"/>
              </a:rPr>
              <a:t>• Поддон для сбора жира.</a:t>
            </a:r>
          </a:p>
        </p:txBody>
      </p:sp>
      <p:pic>
        <p:nvPicPr>
          <p:cNvPr id="7" name="Рисунок 6" descr="IEJ-268"/>
          <p:cNvPicPr/>
          <p:nvPr/>
        </p:nvPicPr>
        <p:blipFill>
          <a:blip r:embed="rId2" cstate="print">
            <a:extLst>
              <a:ext uri="{BEBA8EAE-BF5A-486C-A8C5-ECC9F3942E4B}">
                <a14:imgProps xmlns:a14="http://schemas.microsoft.com/office/drawing/2010/main">
                  <a14:imgLayer r:embed="rId3">
                    <a14:imgEffect>
                      <a14:backgroundRemoval t="0" b="97043" l="0" r="100000"/>
                    </a14:imgEffect>
                  </a14:imgLayer>
                </a14:imgProps>
              </a:ext>
              <a:ext uri="{28A0092B-C50C-407E-A947-70E740481C1C}">
                <a14:useLocalDpi xmlns:a14="http://schemas.microsoft.com/office/drawing/2010/main" val="0"/>
              </a:ext>
            </a:extLst>
          </a:blip>
          <a:srcRect/>
          <a:stretch>
            <a:fillRect/>
          </a:stretch>
        </p:blipFill>
        <p:spPr bwMode="auto">
          <a:xfrm>
            <a:off x="5684772" y="1970515"/>
            <a:ext cx="2304256" cy="1728192"/>
          </a:xfrm>
          <a:prstGeom prst="rect">
            <a:avLst/>
          </a:prstGeom>
          <a:ln>
            <a:noFill/>
          </a:ln>
          <a:effectLst>
            <a:outerShdw blurRad="292100" dist="139700" dir="2700000" algn="tl" rotWithShape="0">
              <a:srgbClr val="333333">
                <a:alpha val="65000"/>
              </a:srgbClr>
            </a:outerShdw>
          </a:effectLst>
        </p:spPr>
      </p:pic>
      <p:pic>
        <p:nvPicPr>
          <p:cNvPr id="6" name="Рисунок 5" descr="IEJ-266"/>
          <p:cNvPicPr/>
          <p:nvPr/>
        </p:nvPicPr>
        <p:blipFill>
          <a:blip r:embed="rId4" cstate="print">
            <a:extLst>
              <a:ext uri="{BEBA8EAE-BF5A-486C-A8C5-ECC9F3942E4B}">
                <a14:imgProps xmlns:a14="http://schemas.microsoft.com/office/drawing/2010/main">
                  <a14:imgLayer r:embed="rId5">
                    <a14:imgEffect>
                      <a14:backgroundRemoval t="0" b="100000" l="0" r="100000">
                        <a14:foregroundMark x1="40143" y1="7324" x2="40143" y2="7324"/>
                        <a14:foregroundMark x1="65083" y1="6761" x2="65083" y2="6761"/>
                        <a14:foregroundMark x1="76247" y1="9296" x2="76247" y2="9296"/>
                        <a14:foregroundMark x1="57482" y1="6761" x2="57482" y2="6761"/>
                        <a14:foregroundMark x1="52257" y1="5634" x2="52257" y2="5634"/>
                        <a14:foregroundMark x1="18765" y1="5634" x2="18765" y2="5634"/>
                        <a14:foregroundMark x1="24466" y1="7887" x2="24466" y2="7887"/>
                        <a14:foregroundMark x1="24466" y1="7887" x2="24466" y2="7887"/>
                        <a14:foregroundMark x1="30166" y1="8732" x2="33967" y2="8732"/>
                        <a14:foregroundMark x1="33967" y1="8732" x2="39667" y2="8732"/>
                        <a14:foregroundMark x1="42280" y1="7887" x2="42280" y2="7887"/>
                        <a14:foregroundMark x1="71496" y1="12394" x2="71496" y2="12394"/>
                        <a14:foregroundMark x1="79335" y1="10423" x2="79335" y2="10423"/>
                        <a14:foregroundMark x1="84561" y1="8732" x2="84561" y2="8732"/>
                        <a14:foregroundMark x1="88124" y1="9859" x2="88124" y2="9859"/>
                        <a14:foregroundMark x1="88124" y1="12958" x2="88124" y2="12958"/>
                        <a14:foregroundMark x1="82423" y1="13521" x2="82423" y2="13521"/>
                        <a14:foregroundMark x1="90736" y1="10423" x2="90736" y2="10423"/>
                        <a14:foregroundMark x1="95012" y1="37746" x2="95012" y2="37746"/>
                        <a14:foregroundMark x1="92399" y1="53803" x2="92399" y2="53803"/>
                        <a14:foregroundMark x1="92874" y1="48169" x2="92874" y2="48169"/>
                        <a14:foregroundMark x1="93349" y1="47606" x2="93349" y2="47606"/>
                        <a14:foregroundMark x1="14014" y1="10986" x2="14014" y2="10986"/>
                        <a14:foregroundMark x1="11876" y1="10423" x2="11876" y2="10423"/>
                        <a14:foregroundMark x1="7363" y1="11831" x2="7363" y2="11831"/>
                        <a14:foregroundMark x1="15677" y1="7887" x2="15677" y2="7887"/>
                      </a14:backgroundRemoval>
                    </a14:imgEffect>
                  </a14:imgLayer>
                </a14:imgProps>
              </a:ext>
              <a:ext uri="{28A0092B-C50C-407E-A947-70E740481C1C}">
                <a14:useLocalDpi xmlns:a14="http://schemas.microsoft.com/office/drawing/2010/main" val="0"/>
              </a:ext>
            </a:extLst>
          </a:blip>
          <a:srcRect/>
          <a:stretch>
            <a:fillRect/>
          </a:stretch>
        </p:blipFill>
        <p:spPr bwMode="auto">
          <a:xfrm>
            <a:off x="6602994" y="3904111"/>
            <a:ext cx="1753235" cy="1475740"/>
          </a:xfrm>
          <a:prstGeom prst="rect">
            <a:avLst/>
          </a:prstGeom>
          <a:ln>
            <a:noFill/>
          </a:ln>
          <a:effectLst>
            <a:outerShdw blurRad="292100" dist="139700" dir="2700000" algn="tl" rotWithShape="0">
              <a:srgbClr val="333333">
                <a:alpha val="65000"/>
              </a:srgbClr>
            </a:outerShdw>
          </a:effectLst>
        </p:spPr>
      </p:pic>
      <p:graphicFrame>
        <p:nvGraphicFramePr>
          <p:cNvPr id="5" name="Таблица 4"/>
          <p:cNvGraphicFramePr>
            <a:graphicFrameLocks noGrp="1"/>
          </p:cNvGraphicFramePr>
          <p:nvPr>
            <p:extLst>
              <p:ext uri="{D42A27DB-BD31-4B8C-83A1-F6EECF244321}">
                <p14:modId xmlns:p14="http://schemas.microsoft.com/office/powerpoint/2010/main" val="29061157"/>
              </p:ext>
            </p:extLst>
          </p:nvPr>
        </p:nvGraphicFramePr>
        <p:xfrm>
          <a:off x="827584" y="4869159"/>
          <a:ext cx="5085803" cy="1271265"/>
        </p:xfrm>
        <a:graphic>
          <a:graphicData uri="http://schemas.openxmlformats.org/drawingml/2006/table">
            <a:tbl>
              <a:tblPr firstRow="1" firstCol="1" lastRow="1" lastCol="1" bandRow="1" bandCol="1">
                <a:tableStyleId>{3B4B98B0-60AC-42C2-AFA5-B58CD77FA1E5}</a:tableStyleId>
              </a:tblPr>
              <a:tblGrid>
                <a:gridCol w="859573">
                  <a:extLst>
                    <a:ext uri="{9D8B030D-6E8A-4147-A177-3AD203B41FA5}">
                      <a16:colId xmlns:a16="http://schemas.microsoft.com/office/drawing/2014/main" val="20000"/>
                    </a:ext>
                  </a:extLst>
                </a:gridCol>
                <a:gridCol w="931203">
                  <a:extLst>
                    <a:ext uri="{9D8B030D-6E8A-4147-A177-3AD203B41FA5}">
                      <a16:colId xmlns:a16="http://schemas.microsoft.com/office/drawing/2014/main" val="20001"/>
                    </a:ext>
                  </a:extLst>
                </a:gridCol>
                <a:gridCol w="1504252">
                  <a:extLst>
                    <a:ext uri="{9D8B030D-6E8A-4147-A177-3AD203B41FA5}">
                      <a16:colId xmlns:a16="http://schemas.microsoft.com/office/drawing/2014/main" val="20002"/>
                    </a:ext>
                  </a:extLst>
                </a:gridCol>
                <a:gridCol w="787941">
                  <a:extLst>
                    <a:ext uri="{9D8B030D-6E8A-4147-A177-3AD203B41FA5}">
                      <a16:colId xmlns:a16="http://schemas.microsoft.com/office/drawing/2014/main" val="20003"/>
                    </a:ext>
                  </a:extLst>
                </a:gridCol>
                <a:gridCol w="1002834">
                  <a:extLst>
                    <a:ext uri="{9D8B030D-6E8A-4147-A177-3AD203B41FA5}">
                      <a16:colId xmlns:a16="http://schemas.microsoft.com/office/drawing/2014/main" val="20004"/>
                    </a:ext>
                  </a:extLst>
                </a:gridCol>
              </a:tblGrid>
              <a:tr h="88775">
                <a:tc>
                  <a:txBody>
                    <a:bodyPr/>
                    <a:lstStyle/>
                    <a:p>
                      <a:pPr algn="l">
                        <a:spcAft>
                          <a:spcPts val="0"/>
                        </a:spcAft>
                      </a:pPr>
                      <a:r>
                        <a:rPr lang="ru-RU" sz="1000" dirty="0">
                          <a:effectLst/>
                        </a:rPr>
                        <a:t>Модель</a:t>
                      </a:r>
                      <a:endParaRPr lang="ru-RU" sz="1000" b="1"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Мощность, кВт</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Габаритные размеры,</a:t>
                      </a:r>
                    </a:p>
                    <a:p>
                      <a:pPr algn="ctr">
                        <a:spcAft>
                          <a:spcPts val="0"/>
                        </a:spcAft>
                      </a:pPr>
                      <a:r>
                        <a:rPr lang="ru-RU" sz="1000" dirty="0">
                          <a:effectLst/>
                        </a:rPr>
                        <a:t> мм</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 Загрузка</a:t>
                      </a:r>
                      <a:r>
                        <a:rPr lang="en-US" sz="1000" dirty="0">
                          <a:effectLst/>
                        </a:rPr>
                        <a:t> </a:t>
                      </a:r>
                      <a:r>
                        <a:rPr lang="ru-RU" sz="1000" dirty="0">
                          <a:effectLst/>
                        </a:rPr>
                        <a:t>  кур </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    Вес, кг</a:t>
                      </a:r>
                      <a:endParaRPr lang="ru-RU" sz="1000" dirty="0">
                        <a:solidFill>
                          <a:srgbClr val="000000"/>
                        </a:solidFill>
                        <a:effectLst/>
                        <a:latin typeface="Times New Roman"/>
                        <a:ea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436574">
                <a:tc>
                  <a:txBody>
                    <a:bodyPr/>
                    <a:lstStyle/>
                    <a:p>
                      <a:pPr algn="l">
                        <a:spcAft>
                          <a:spcPts val="0"/>
                        </a:spcAft>
                      </a:pPr>
                      <a:r>
                        <a:rPr lang="ru-RU" sz="1000" b="0" dirty="0">
                          <a:effectLst/>
                        </a:rPr>
                        <a:t>HEJ-266</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4,5</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ru-RU" sz="1000" dirty="0">
                          <a:effectLst/>
                        </a:rPr>
                        <a:t>810х630х610</a:t>
                      </a:r>
                      <a:endParaRPr lang="ru-RU" sz="1000" dirty="0">
                        <a:solidFill>
                          <a:srgbClr val="000000"/>
                        </a:solidFill>
                        <a:effectLst/>
                        <a:latin typeface="Times New Roman"/>
                        <a:ea typeface="Times New Roman"/>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ru-RU" sz="1000" dirty="0">
                          <a:effectLst/>
                        </a:rPr>
                        <a:t>8-12</a:t>
                      </a:r>
                      <a:endParaRPr lang="ru-RU" sz="1000" dirty="0">
                        <a:solidFill>
                          <a:srgbClr val="000000"/>
                        </a:solidFill>
                        <a:effectLst/>
                        <a:latin typeface="Times New Roman"/>
                        <a:ea typeface="Times New Roman"/>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ru-RU" sz="1000" dirty="0">
                          <a:effectLst/>
                        </a:rPr>
                        <a:t>65</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9891">
                <a:tc>
                  <a:txBody>
                    <a:bodyPr/>
                    <a:lstStyle/>
                    <a:p>
                      <a:pPr marL="0" algn="l" defTabSz="914400" rtl="0" eaLnBrk="1" latinLnBrk="0" hangingPunct="1">
                        <a:spcAft>
                          <a:spcPts val="0"/>
                        </a:spcAft>
                      </a:pPr>
                      <a:r>
                        <a:rPr lang="ru-RU" sz="1000" b="0" kern="1200" dirty="0">
                          <a:effectLst/>
                        </a:rPr>
                        <a:t> HEJ-268</a:t>
                      </a:r>
                      <a:endParaRPr lang="ru-RU" sz="1000" b="0" kern="1200" dirty="0">
                        <a:solidFill>
                          <a:srgbClr val="000000"/>
                        </a:solidFill>
                        <a:effectLst/>
                        <a:latin typeface="+mn-lt"/>
                        <a:ea typeface="+mn-ea"/>
                        <a:cs typeface="+mn-cs"/>
                      </a:endParaRPr>
                    </a:p>
                  </a:txBody>
                  <a:tcPr marL="68580" marR="68580" marT="0" marB="0" anchor="ctr">
                    <a:lnT w="12700" cmpd="sng">
                      <a:noFill/>
                    </a:lnT>
                  </a:tcPr>
                </a:tc>
                <a:tc>
                  <a:txBody>
                    <a:bodyPr/>
                    <a:lstStyle/>
                    <a:p>
                      <a:pPr marL="0" algn="ctr" defTabSz="914400" rtl="0" eaLnBrk="1" latinLnBrk="0" hangingPunct="1">
                        <a:spcAft>
                          <a:spcPts val="0"/>
                        </a:spcAft>
                      </a:pPr>
                      <a:r>
                        <a:rPr lang="ru-RU" sz="1000" b="0" kern="1200" dirty="0">
                          <a:effectLst/>
                        </a:rPr>
                        <a:t>6</a:t>
                      </a:r>
                      <a:endParaRPr lang="ru-RU" sz="1000" b="0" kern="1200" dirty="0">
                        <a:solidFill>
                          <a:srgbClr val="000000"/>
                        </a:solidFill>
                        <a:effectLst/>
                        <a:latin typeface="+mn-lt"/>
                        <a:ea typeface="+mn-ea"/>
                        <a:cs typeface="+mn-cs"/>
                      </a:endParaRPr>
                    </a:p>
                  </a:txBody>
                  <a:tcPr marL="68580" marR="68580" marT="0" marB="0" anchor="ctr">
                    <a:lnT w="12700" cmpd="sng">
                      <a:noFill/>
                    </a:lnT>
                  </a:tcPr>
                </a:tc>
                <a:tc>
                  <a:txBody>
                    <a:bodyPr/>
                    <a:lstStyle/>
                    <a:p>
                      <a:pPr marL="0" algn="ctr" defTabSz="914400" rtl="0" eaLnBrk="1" latinLnBrk="0" hangingPunct="1">
                        <a:spcAft>
                          <a:spcPts val="0"/>
                        </a:spcAft>
                      </a:pPr>
                      <a:r>
                        <a:rPr lang="en-US" sz="1000" b="0" kern="1200" dirty="0">
                          <a:effectLst/>
                        </a:rPr>
                        <a:t>1010</a:t>
                      </a:r>
                      <a:r>
                        <a:rPr lang="ru-RU" sz="1000" b="0" kern="1200" dirty="0">
                          <a:effectLst/>
                        </a:rPr>
                        <a:t>х</a:t>
                      </a:r>
                      <a:r>
                        <a:rPr lang="en-US" sz="1000" b="0" kern="1200" dirty="0">
                          <a:effectLst/>
                        </a:rPr>
                        <a:t>630</a:t>
                      </a:r>
                      <a:r>
                        <a:rPr lang="ru-RU" sz="1000" b="0" kern="1200" dirty="0">
                          <a:effectLst/>
                        </a:rPr>
                        <a:t>х</a:t>
                      </a:r>
                      <a:r>
                        <a:rPr lang="en-US" sz="1000" b="0" kern="1200" dirty="0">
                          <a:effectLst/>
                        </a:rPr>
                        <a:t>880</a:t>
                      </a:r>
                      <a:endParaRPr lang="ru-RU" sz="1000" b="0" kern="1200" dirty="0">
                        <a:solidFill>
                          <a:srgbClr val="000000"/>
                        </a:solidFill>
                        <a:effectLst/>
                        <a:latin typeface="+mn-lt"/>
                        <a:ea typeface="+mn-ea"/>
                        <a:cs typeface="+mn-cs"/>
                      </a:endParaRPr>
                    </a:p>
                  </a:txBody>
                  <a:tcPr marL="68580" marR="68580" marT="0" marB="0" anchor="ctr">
                    <a:lnT w="12700" cmpd="sng">
                      <a:noFill/>
                    </a:lnT>
                  </a:tcPr>
                </a:tc>
                <a:tc>
                  <a:txBody>
                    <a:bodyPr/>
                    <a:lstStyle/>
                    <a:p>
                      <a:pPr marL="0" algn="ctr" defTabSz="914400" rtl="0" eaLnBrk="1" latinLnBrk="0" hangingPunct="1">
                        <a:spcAft>
                          <a:spcPts val="0"/>
                        </a:spcAft>
                      </a:pPr>
                      <a:r>
                        <a:rPr lang="ru-RU" sz="1000" b="0" kern="1200" dirty="0">
                          <a:effectLst/>
                        </a:rPr>
                        <a:t>12-16</a:t>
                      </a:r>
                    </a:p>
                    <a:p>
                      <a:pPr marL="0" algn="ctr" defTabSz="914400" rtl="0" eaLnBrk="1" latinLnBrk="0" hangingPunct="1">
                        <a:spcAft>
                          <a:spcPts val="0"/>
                        </a:spcAft>
                      </a:pPr>
                      <a:r>
                        <a:rPr lang="ru-RU" sz="1000" b="0" kern="1200" dirty="0">
                          <a:effectLst/>
                        </a:rPr>
                        <a:t> </a:t>
                      </a:r>
                      <a:endParaRPr lang="ru-RU" sz="1000" b="0" kern="1200" dirty="0">
                        <a:solidFill>
                          <a:srgbClr val="000000"/>
                        </a:solidFill>
                        <a:effectLst/>
                        <a:latin typeface="+mn-lt"/>
                        <a:ea typeface="+mn-ea"/>
                        <a:cs typeface="+mn-cs"/>
                      </a:endParaRPr>
                    </a:p>
                  </a:txBody>
                  <a:tcPr marL="68580" marR="68580" marT="0" marB="0" anchor="ctr">
                    <a:lnT w="12700" cmpd="sng">
                      <a:noFill/>
                    </a:lnT>
                  </a:tcPr>
                </a:tc>
                <a:tc>
                  <a:txBody>
                    <a:bodyPr/>
                    <a:lstStyle/>
                    <a:p>
                      <a:pPr marL="0" algn="ctr" defTabSz="914400" rtl="0" eaLnBrk="1" latinLnBrk="0" hangingPunct="1">
                        <a:spcAft>
                          <a:spcPts val="0"/>
                        </a:spcAft>
                      </a:pPr>
                      <a:r>
                        <a:rPr lang="ru-RU" sz="1000" b="0" kern="1200" dirty="0">
                          <a:effectLst/>
                        </a:rPr>
                        <a:t>81</a:t>
                      </a:r>
                      <a:endParaRPr lang="ru-RU" sz="1000" b="0" kern="1200" dirty="0">
                        <a:solidFill>
                          <a:srgbClr val="000000"/>
                        </a:solidFill>
                        <a:effectLst/>
                        <a:latin typeface="+mn-lt"/>
                        <a:ea typeface="+mn-ea"/>
                        <a:cs typeface="+mn-cs"/>
                      </a:endParaRPr>
                    </a:p>
                  </a:txBody>
                  <a:tcPr marL="68580" marR="68580" marT="0" marB="0" anchor="ctr">
                    <a:lnT w="12700" cmpd="sng">
                      <a:noFill/>
                    </a:lnT>
                  </a:tcPr>
                </a:tc>
                <a:extLst>
                  <a:ext uri="{0D108BD9-81ED-4DB2-BD59-A6C34878D82A}">
                    <a16:rowId xmlns:a16="http://schemas.microsoft.com/office/drawing/2014/main" val="10002"/>
                  </a:ext>
                </a:extLst>
              </a:tr>
            </a:tbl>
          </a:graphicData>
        </a:graphic>
      </p:graphicFrame>
      <p:sp>
        <p:nvSpPr>
          <p:cNvPr id="8" name="Прямоугольник 7"/>
          <p:cNvSpPr/>
          <p:nvPr/>
        </p:nvSpPr>
        <p:spPr>
          <a:xfrm>
            <a:off x="5508104" y="4380371"/>
            <a:ext cx="742511" cy="261610"/>
          </a:xfrm>
          <a:prstGeom prst="rect">
            <a:avLst/>
          </a:prstGeom>
        </p:spPr>
        <p:txBody>
          <a:bodyPr wrap="none">
            <a:spAutoFit/>
          </a:bodyPr>
          <a:lstStyle/>
          <a:p>
            <a:r>
              <a:rPr lang="ru-RU" sz="1100" b="1" dirty="0">
                <a:solidFill>
                  <a:srgbClr val="000000"/>
                </a:solidFill>
              </a:rPr>
              <a:t>HEJ-266</a:t>
            </a:r>
          </a:p>
        </p:txBody>
      </p:sp>
      <p:sp>
        <p:nvSpPr>
          <p:cNvPr id="9" name="Прямоугольник 8"/>
          <p:cNvSpPr/>
          <p:nvPr/>
        </p:nvSpPr>
        <p:spPr>
          <a:xfrm>
            <a:off x="4932040" y="3313059"/>
            <a:ext cx="742511" cy="261610"/>
          </a:xfrm>
          <a:prstGeom prst="rect">
            <a:avLst/>
          </a:prstGeom>
        </p:spPr>
        <p:txBody>
          <a:bodyPr wrap="none">
            <a:spAutoFit/>
          </a:bodyPr>
          <a:lstStyle/>
          <a:p>
            <a:r>
              <a:rPr lang="ru-RU" sz="1100" b="1" dirty="0">
                <a:solidFill>
                  <a:srgbClr val="000000"/>
                </a:solidFill>
              </a:rPr>
              <a:t>HEJ-26</a:t>
            </a:r>
            <a:r>
              <a:rPr lang="en-US" sz="1100" b="1" dirty="0">
                <a:solidFill>
                  <a:srgbClr val="000000"/>
                </a:solidFill>
              </a:rPr>
              <a:t>8</a:t>
            </a:r>
            <a:endParaRPr lang="ru-RU" sz="1100" b="1" dirty="0">
              <a:solidFill>
                <a:srgbClr val="000000"/>
              </a:solidFill>
            </a:endParaRPr>
          </a:p>
        </p:txBody>
      </p:sp>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773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8941" y="2165782"/>
            <a:ext cx="2601178" cy="2736304"/>
          </a:xfrm>
          <a:prstGeom prst="rect">
            <a:avLst/>
          </a:prstGeom>
        </p:spPr>
      </p:pic>
      <p:sp>
        <p:nvSpPr>
          <p:cNvPr id="4" name="Прямоугольник 3"/>
          <p:cNvSpPr/>
          <p:nvPr/>
        </p:nvSpPr>
        <p:spPr>
          <a:xfrm>
            <a:off x="683568" y="579194"/>
            <a:ext cx="6054208" cy="3173176"/>
          </a:xfrm>
          <a:prstGeom prst="rect">
            <a:avLst/>
          </a:prstGeom>
        </p:spPr>
        <p:txBody>
          <a:bodyPr wrap="square">
            <a:spAutoFit/>
          </a:bodyPr>
          <a:lstStyle/>
          <a:p>
            <a:pPr marR="1169035">
              <a:lnSpc>
                <a:spcPct val="115000"/>
              </a:lnSpc>
            </a:pPr>
            <a:r>
              <a:rPr lang="ru-RU" sz="1600" b="1" dirty="0">
                <a:solidFill>
                  <a:srgbClr val="000000"/>
                </a:solidFill>
                <a:latin typeface="Times New Roman" panose="02020603050405020304" pitchFamily="18" charset="0"/>
                <a:cs typeface="Times New Roman" panose="02020603050405020304" pitchFamily="18" charset="0"/>
              </a:rPr>
              <a:t>ГРИЛИ  ШАУРМА</a:t>
            </a:r>
            <a:endParaRPr lang="ru-RU" sz="1400"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endParaRPr lang="ru-RU" sz="1200" dirty="0">
              <a:solidFill>
                <a:srgbClr val="000000"/>
              </a:solidFill>
              <a:latin typeface="Times New Roman" panose="02020603050405020304" pitchFamily="18" charset="0"/>
              <a:cs typeface="Times New Roman" panose="02020603050405020304" pitchFamily="18" charset="0"/>
            </a:endParaRPr>
          </a:p>
          <a:p>
            <a:r>
              <a:rPr lang="ru-RU" sz="1400" dirty="0">
                <a:solidFill>
                  <a:srgbClr val="000000"/>
                </a:solidFill>
                <a:latin typeface="Times New Roman" panose="02020603050405020304" pitchFamily="18" charset="0"/>
                <a:cs typeface="Times New Roman" panose="02020603050405020304" pitchFamily="18" charset="0"/>
              </a:rPr>
              <a:t>Аппараты для шаурмы предназначены для быстрого</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приготовления предварительно замаринованного свиного,</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бараньего или куриного мяса. Полученный продукт используют</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на профессиональной кухне для приготовления шаурмы.</a:t>
            </a:r>
          </a:p>
          <a:p>
            <a:endParaRPr lang="ru-RU" sz="1400" dirty="0">
              <a:solidFill>
                <a:srgbClr val="000000"/>
              </a:solidFill>
              <a:latin typeface="Times New Roman" panose="02020603050405020304" pitchFamily="18" charset="0"/>
              <a:cs typeface="Times New Roman" panose="02020603050405020304" pitchFamily="18" charset="0"/>
            </a:endParaRPr>
          </a:p>
          <a:p>
            <a:r>
              <a:rPr lang="ru-RU" sz="1400" dirty="0">
                <a:solidFill>
                  <a:srgbClr val="000000"/>
                </a:solidFill>
                <a:latin typeface="Times New Roman" panose="02020603050405020304" pitchFamily="18" charset="0"/>
                <a:cs typeface="Times New Roman" panose="02020603050405020304" pitchFamily="18" charset="0"/>
              </a:rPr>
              <a:t>Эксплуатация аппаратов для шаурмы довольно проста: мясо</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насаживается на вертикальную спицу, которая вращается</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вокруг своей оси, обеспечивая равномерное обжаривание без</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пригорания. Аппарат имеет три независимые рабочие зоны,</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которые можно регулировать в процессе жарки в соответствии</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с высотой и диаметром куска мяса. Дно гриля герметично,</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мотор привода расположен снизу и полностью защищен</a:t>
            </a:r>
            <a:r>
              <a:rPr lang="en-US"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rPr>
              <a:t>от попадания жира или мясного сока.</a:t>
            </a:r>
            <a:endParaRPr lang="ru-RU" sz="1400" b="1" dirty="0">
              <a:solidFill>
                <a:srgbClr val="000000"/>
              </a:solidFill>
              <a:latin typeface="Times New Roman" panose="02020603050405020304" pitchFamily="18" charset="0"/>
              <a:cs typeface="Times New Roman" panose="02020603050405020304" pitchFamily="18" charset="0"/>
            </a:endParaRPr>
          </a:p>
        </p:txBody>
      </p:sp>
      <p:sp>
        <p:nvSpPr>
          <p:cNvPr id="6" name="Text Box 282"/>
          <p:cNvSpPr txBox="1">
            <a:spLocks noChangeArrowheads="1"/>
          </p:cNvSpPr>
          <p:nvPr/>
        </p:nvSpPr>
        <p:spPr bwMode="auto">
          <a:xfrm>
            <a:off x="6588224" y="5063384"/>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ru-RU" sz="1050" b="1" dirty="0">
                <a:solidFill>
                  <a:srgbClr val="000000"/>
                </a:solidFill>
                <a:effectLst/>
                <a:ea typeface="Times New Roman"/>
              </a:rPr>
              <a:t>HES-E2</a:t>
            </a:r>
          </a:p>
        </p:txBody>
      </p:sp>
      <p:graphicFrame>
        <p:nvGraphicFramePr>
          <p:cNvPr id="7" name="Таблица 6"/>
          <p:cNvGraphicFramePr>
            <a:graphicFrameLocks noGrp="1"/>
          </p:cNvGraphicFramePr>
          <p:nvPr>
            <p:extLst>
              <p:ext uri="{D42A27DB-BD31-4B8C-83A1-F6EECF244321}">
                <p14:modId xmlns:p14="http://schemas.microsoft.com/office/powerpoint/2010/main" val="75789459"/>
              </p:ext>
            </p:extLst>
          </p:nvPr>
        </p:nvGraphicFramePr>
        <p:xfrm>
          <a:off x="899592" y="4186198"/>
          <a:ext cx="5256584" cy="1187018"/>
        </p:xfrm>
        <a:graphic>
          <a:graphicData uri="http://schemas.openxmlformats.org/drawingml/2006/table">
            <a:tbl>
              <a:tblPr firstRow="1" firstCol="1" bandRow="1">
                <a:tableStyleId>{3B4B98B0-60AC-42C2-AFA5-B58CD77FA1E5}</a:tableStyleId>
              </a:tblPr>
              <a:tblGrid>
                <a:gridCol w="792088">
                  <a:extLst>
                    <a:ext uri="{9D8B030D-6E8A-4147-A177-3AD203B41FA5}">
                      <a16:colId xmlns:a16="http://schemas.microsoft.com/office/drawing/2014/main" val="20000"/>
                    </a:ext>
                  </a:extLst>
                </a:gridCol>
                <a:gridCol w="1029068">
                  <a:extLst>
                    <a:ext uri="{9D8B030D-6E8A-4147-A177-3AD203B41FA5}">
                      <a16:colId xmlns:a16="http://schemas.microsoft.com/office/drawing/2014/main" val="20001"/>
                    </a:ext>
                  </a:extLst>
                </a:gridCol>
                <a:gridCol w="113117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tblGrid>
              <a:tr h="791345">
                <a:tc>
                  <a:txBody>
                    <a:bodyPr/>
                    <a:lstStyle/>
                    <a:p>
                      <a:pPr algn="l">
                        <a:spcAft>
                          <a:spcPts val="0"/>
                        </a:spcAft>
                      </a:pPr>
                      <a:r>
                        <a:rPr lang="ru-RU" sz="1000" dirty="0">
                          <a:effectLst/>
                        </a:rPr>
                        <a:t>Модель</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Мощность, кВт</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Напряжение, В</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Габаритные размеры, мм</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Вес, кг</a:t>
                      </a:r>
                      <a:endParaRPr lang="ru-RU" sz="1000" dirty="0">
                        <a:solidFill>
                          <a:srgbClr val="000000"/>
                        </a:solidFill>
                        <a:effectLst/>
                        <a:latin typeface="Times New Roman"/>
                        <a:ea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395673">
                <a:tc>
                  <a:txBody>
                    <a:bodyPr/>
                    <a:lstStyle/>
                    <a:p>
                      <a:pPr algn="l">
                        <a:spcAft>
                          <a:spcPts val="0"/>
                        </a:spcAft>
                      </a:pPr>
                      <a:r>
                        <a:rPr lang="ru-RU" sz="1000" b="0" dirty="0">
                          <a:effectLst/>
                        </a:rPr>
                        <a:t>HES-E2</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50" dirty="0">
                          <a:effectLst/>
                        </a:rPr>
                        <a:t>9,</a:t>
                      </a:r>
                      <a:r>
                        <a:rPr lang="en-US" sz="1050" dirty="0">
                          <a:effectLst/>
                        </a:rPr>
                        <a:t>6</a:t>
                      </a:r>
                      <a:endParaRPr lang="ru-RU" sz="105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50" dirty="0">
                          <a:effectLst/>
                        </a:rPr>
                        <a:t>380</a:t>
                      </a:r>
                      <a:endParaRPr lang="ru-RU" sz="105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50" dirty="0">
                          <a:effectLst/>
                        </a:rPr>
                        <a:t>534х607х960</a:t>
                      </a:r>
                      <a:endParaRPr lang="ru-RU" sz="105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50" dirty="0">
                          <a:effectLst/>
                        </a:rPr>
                        <a:t>31</a:t>
                      </a:r>
                      <a:endParaRPr lang="ru-RU" sz="105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378255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8184" y="2791961"/>
            <a:ext cx="1772394" cy="901700"/>
          </a:xfrm>
          <a:prstGeom prst="rect">
            <a:avLst/>
          </a:prstGeom>
        </p:spPr>
      </p:pic>
      <p:sp>
        <p:nvSpPr>
          <p:cNvPr id="4" name="Прямоугольник 3"/>
          <p:cNvSpPr/>
          <p:nvPr/>
        </p:nvSpPr>
        <p:spPr>
          <a:xfrm>
            <a:off x="683568" y="0"/>
            <a:ext cx="7920880" cy="3185487"/>
          </a:xfrm>
          <a:prstGeom prst="rect">
            <a:avLst/>
          </a:prstGeom>
        </p:spPr>
        <p:txBody>
          <a:bodyPr wrap="square">
            <a:spAutoFit/>
          </a:bodyPr>
          <a:lstStyle/>
          <a:p>
            <a:pPr marR="1169035">
              <a:lnSpc>
                <a:spcPct val="115000"/>
              </a:lnSpc>
            </a:pPr>
            <a:endParaRPr lang="ru-RU"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endParaRPr lang="ru-RU" sz="1400"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r>
              <a:rPr lang="ru-RU" sz="1600" b="1" dirty="0">
                <a:solidFill>
                  <a:srgbClr val="000000"/>
                </a:solidFill>
                <a:latin typeface="Times New Roman" panose="02020603050405020304" pitchFamily="18" charset="0"/>
                <a:cs typeface="Times New Roman" panose="02020603050405020304" pitchFamily="18" charset="0"/>
              </a:rPr>
              <a:t>ГРИЛИ САЛАМАНДРА</a:t>
            </a:r>
          </a:p>
          <a:p>
            <a:pPr marR="1169035">
              <a:lnSpc>
                <a:spcPct val="115000"/>
              </a:lnSpc>
            </a:pPr>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Необходимы в заведениях общественного питания для того, чтобы</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облегчить приготовление блюд и сделать его еще более быстрым.</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Можно также применять для разогрева уже готовых блюд и</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приготовления горячих бутербродов. Обеспечивают равномерную</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прожарку продукта.</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Основное предназначение - колеровка и окончательная доготовка</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блюд с расплавленным сыром, рыбы и мяса. Гриль создает</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румяную корочку на продуктах. Грили HES-600 и HES-450 имеют</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подвижную верхнюю часть. Грили саламандра выполнены</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из нержавеющей стали. Верхняя часть, в которой находятся</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нагревательные элементы, регулируется по высоте. Терморегулятор</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позволяет устанавливать температуру от +50 до +300 °С.</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Грили оснащены решеткой и поддоном для сбора жира.</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Напряжение 220 В. </a:t>
            </a:r>
            <a:endParaRPr lang="ru-RU" sz="12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292848934"/>
              </p:ext>
            </p:extLst>
          </p:nvPr>
        </p:nvGraphicFramePr>
        <p:xfrm>
          <a:off x="785479" y="4149080"/>
          <a:ext cx="7530937" cy="1558743"/>
        </p:xfrm>
        <a:graphic>
          <a:graphicData uri="http://schemas.openxmlformats.org/drawingml/2006/table">
            <a:tbl>
              <a:tblPr>
                <a:tableStyleId>{3B4B98B0-60AC-42C2-AFA5-B58CD77FA1E5}</a:tableStyleId>
              </a:tblPr>
              <a:tblGrid>
                <a:gridCol w="1226456">
                  <a:extLst>
                    <a:ext uri="{9D8B030D-6E8A-4147-A177-3AD203B41FA5}">
                      <a16:colId xmlns:a16="http://schemas.microsoft.com/office/drawing/2014/main" val="20000"/>
                    </a:ext>
                  </a:extLst>
                </a:gridCol>
                <a:gridCol w="1695970">
                  <a:extLst>
                    <a:ext uri="{9D8B030D-6E8A-4147-A177-3AD203B41FA5}">
                      <a16:colId xmlns:a16="http://schemas.microsoft.com/office/drawing/2014/main" val="20001"/>
                    </a:ext>
                  </a:extLst>
                </a:gridCol>
                <a:gridCol w="3556733">
                  <a:extLst>
                    <a:ext uri="{9D8B030D-6E8A-4147-A177-3AD203B41FA5}">
                      <a16:colId xmlns:a16="http://schemas.microsoft.com/office/drawing/2014/main" val="20002"/>
                    </a:ext>
                  </a:extLst>
                </a:gridCol>
                <a:gridCol w="1051778">
                  <a:extLst>
                    <a:ext uri="{9D8B030D-6E8A-4147-A177-3AD203B41FA5}">
                      <a16:colId xmlns:a16="http://schemas.microsoft.com/office/drawing/2014/main" val="20003"/>
                    </a:ext>
                  </a:extLst>
                </a:gridCol>
              </a:tblGrid>
              <a:tr h="548640">
                <a:tc>
                  <a:txBody>
                    <a:bodyPr/>
                    <a:lstStyle/>
                    <a:p>
                      <a:pPr algn="l">
                        <a:spcAft>
                          <a:spcPts val="0"/>
                        </a:spcAft>
                      </a:pPr>
                      <a:endParaRPr lang="ru-RU" sz="1000" b="1" dirty="0">
                        <a:effectLst/>
                      </a:endParaRPr>
                    </a:p>
                    <a:p>
                      <a:pPr algn="l">
                        <a:spcAft>
                          <a:spcPts val="0"/>
                        </a:spcAft>
                      </a:pPr>
                      <a:r>
                        <a:rPr lang="ru-RU" sz="1000" b="1" dirty="0">
                          <a:effectLst/>
                        </a:rPr>
                        <a:t>Модель</a:t>
                      </a:r>
                    </a:p>
                    <a:p>
                      <a:pPr algn="l">
                        <a:spcAft>
                          <a:spcPts val="0"/>
                        </a:spcAft>
                      </a:pPr>
                      <a:r>
                        <a:rPr lang="ru-RU" sz="1000" b="1" dirty="0">
                          <a:effectLst/>
                        </a:rPr>
                        <a:t> </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36701">
                <a:tc>
                  <a:txBody>
                    <a:bodyPr/>
                    <a:lstStyle/>
                    <a:p>
                      <a:pPr algn="l">
                        <a:spcAft>
                          <a:spcPts val="0"/>
                        </a:spcAft>
                      </a:pPr>
                      <a:r>
                        <a:rPr lang="ru-RU" sz="1000" dirty="0">
                          <a:effectLst/>
                        </a:rPr>
                        <a:t>HES-450</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2.8</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450х450х470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36</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36701">
                <a:tc>
                  <a:txBody>
                    <a:bodyPr/>
                    <a:lstStyle/>
                    <a:p>
                      <a:pPr algn="l">
                        <a:spcAft>
                          <a:spcPts val="0"/>
                        </a:spcAft>
                      </a:pPr>
                      <a:r>
                        <a:rPr lang="ru-RU" sz="1000" dirty="0">
                          <a:effectLst/>
                        </a:rPr>
                        <a:t>HES-600</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600х450х470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45</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36701">
                <a:tc>
                  <a:txBody>
                    <a:bodyPr/>
                    <a:lstStyle/>
                    <a:p>
                      <a:pPr algn="l">
                        <a:spcAft>
                          <a:spcPts val="0"/>
                        </a:spcAft>
                      </a:pPr>
                      <a:r>
                        <a:rPr lang="ru-RU" sz="1000" dirty="0">
                          <a:effectLst/>
                        </a:rPr>
                        <a:t>HES-938</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580х390х380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15.8</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6" name="Рисунок 5" descr="600"/>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1880" y="2575937"/>
            <a:ext cx="1584176" cy="1368152"/>
          </a:xfrm>
          <a:prstGeom prst="rect">
            <a:avLst/>
          </a:prstGeom>
          <a:noFill/>
          <a:ln>
            <a:noFill/>
          </a:ln>
        </p:spPr>
      </p:pic>
      <p:sp>
        <p:nvSpPr>
          <p:cNvPr id="7" name="Прямоугольник 6"/>
          <p:cNvSpPr/>
          <p:nvPr/>
        </p:nvSpPr>
        <p:spPr>
          <a:xfrm>
            <a:off x="4067944" y="3800073"/>
            <a:ext cx="724878" cy="261610"/>
          </a:xfrm>
          <a:prstGeom prst="rect">
            <a:avLst/>
          </a:prstGeom>
        </p:spPr>
        <p:txBody>
          <a:bodyPr wrap="none">
            <a:spAutoFit/>
          </a:bodyPr>
          <a:lstStyle/>
          <a:p>
            <a:r>
              <a:rPr lang="ru-RU" sz="1050" b="1" dirty="0">
                <a:solidFill>
                  <a:srgbClr val="000000"/>
                </a:solidFill>
              </a:rPr>
              <a:t>HES-600</a:t>
            </a:r>
            <a:endParaRPr lang="ru-RU" sz="1200" b="1" dirty="0">
              <a:solidFill>
                <a:srgbClr val="000000"/>
              </a:solidFill>
            </a:endParaRPr>
          </a:p>
        </p:txBody>
      </p:sp>
      <p:sp>
        <p:nvSpPr>
          <p:cNvPr id="9" name="Прямоугольник 8"/>
          <p:cNvSpPr/>
          <p:nvPr/>
        </p:nvSpPr>
        <p:spPr>
          <a:xfrm>
            <a:off x="6588224" y="3800073"/>
            <a:ext cx="724878" cy="261610"/>
          </a:xfrm>
          <a:prstGeom prst="rect">
            <a:avLst/>
          </a:prstGeom>
        </p:spPr>
        <p:txBody>
          <a:bodyPr wrap="none">
            <a:spAutoFit/>
          </a:bodyPr>
          <a:lstStyle/>
          <a:p>
            <a:r>
              <a:rPr lang="ru-RU" sz="1050" b="1" dirty="0">
                <a:solidFill>
                  <a:srgbClr val="000000"/>
                </a:solidFill>
              </a:rPr>
              <a:t>HES-938</a:t>
            </a:r>
          </a:p>
        </p:txBody>
      </p:sp>
      <p:pic>
        <p:nvPicPr>
          <p:cNvPr id="1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190900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4147" y="533884"/>
            <a:ext cx="8102478" cy="1908215"/>
          </a:xfrm>
          <a:prstGeom prst="rect">
            <a:avLst/>
          </a:prstGeom>
        </p:spPr>
        <p:txBody>
          <a:bodyPr wrap="square">
            <a:spAutoFit/>
          </a:bodyPr>
          <a:lstStyle/>
          <a:p>
            <a:pPr marR="1169035">
              <a:lnSpc>
                <a:spcPct val="115000"/>
              </a:lnSpc>
            </a:pPr>
            <a:r>
              <a:rPr lang="ru-RU" sz="1600" b="1" dirty="0">
                <a:solidFill>
                  <a:srgbClr val="000000"/>
                </a:solidFill>
                <a:latin typeface="Times New Roman" panose="02020603050405020304" pitchFamily="18" charset="0"/>
                <a:cs typeface="Times New Roman" panose="02020603050405020304" pitchFamily="18" charset="0"/>
              </a:rPr>
              <a:t>ЖАРОЧНЫЕ ПОВЕРХНОСТИ</a:t>
            </a:r>
          </a:p>
          <a:p>
            <a:pPr marR="1169035">
              <a:lnSpc>
                <a:spcPct val="115000"/>
              </a:lnSpc>
            </a:pPr>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Предназначение – жарка мясных, рыбных и овощных блюд.</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Жарочные поверхности снабжены по периметру бортиками</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для предотвращения разбрызгивания жира. Термостат позволяет</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регулировать температуру нагрева рабочей поверхности</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от +50 до +300 °С. Корпус и жарочная поверхность выполнены</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из нержавеющей стали.</a:t>
            </a:r>
            <a:endParaRPr lang="en-US"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Напряжение 220 В.</a:t>
            </a:r>
          </a:p>
          <a:p>
            <a:pPr marR="1169035">
              <a:lnSpc>
                <a:spcPct val="115000"/>
              </a:lnSpc>
            </a:pPr>
            <a:r>
              <a:rPr lang="ru-RU" sz="1200" dirty="0">
                <a:solidFill>
                  <a:srgbClr val="000000"/>
                </a:solidFill>
              </a:rPr>
              <a:t> </a:t>
            </a:r>
            <a:endParaRPr lang="ru-RU" sz="1200" b="1" dirty="0">
              <a:solidFill>
                <a:srgbClr val="00000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42023041"/>
              </p:ext>
            </p:extLst>
          </p:nvPr>
        </p:nvGraphicFramePr>
        <p:xfrm>
          <a:off x="755576" y="3805699"/>
          <a:ext cx="6499416" cy="1976462"/>
        </p:xfrm>
        <a:graphic>
          <a:graphicData uri="http://schemas.openxmlformats.org/drawingml/2006/table">
            <a:tbl>
              <a:tblPr>
                <a:tableStyleId>{3B4B98B0-60AC-42C2-AFA5-B58CD77FA1E5}</a:tableStyleId>
              </a:tblPr>
              <a:tblGrid>
                <a:gridCol w="1044083">
                  <a:extLst>
                    <a:ext uri="{9D8B030D-6E8A-4147-A177-3AD203B41FA5}">
                      <a16:colId xmlns:a16="http://schemas.microsoft.com/office/drawing/2014/main" val="20000"/>
                    </a:ext>
                  </a:extLst>
                </a:gridCol>
                <a:gridCol w="1341647">
                  <a:extLst>
                    <a:ext uri="{9D8B030D-6E8A-4147-A177-3AD203B41FA5}">
                      <a16:colId xmlns:a16="http://schemas.microsoft.com/office/drawing/2014/main" val="20001"/>
                    </a:ext>
                  </a:extLst>
                </a:gridCol>
                <a:gridCol w="1585514">
                  <a:extLst>
                    <a:ext uri="{9D8B030D-6E8A-4147-A177-3AD203B41FA5}">
                      <a16:colId xmlns:a16="http://schemas.microsoft.com/office/drawing/2014/main" val="20002"/>
                    </a:ext>
                  </a:extLst>
                </a:gridCol>
                <a:gridCol w="1264086">
                  <a:extLst>
                    <a:ext uri="{9D8B030D-6E8A-4147-A177-3AD203B41FA5}">
                      <a16:colId xmlns:a16="http://schemas.microsoft.com/office/drawing/2014/main" val="20003"/>
                    </a:ext>
                  </a:extLst>
                </a:gridCol>
                <a:gridCol w="1264086">
                  <a:extLst>
                    <a:ext uri="{9D8B030D-6E8A-4147-A177-3AD203B41FA5}">
                      <a16:colId xmlns:a16="http://schemas.microsoft.com/office/drawing/2014/main" val="20004"/>
                    </a:ext>
                  </a:extLst>
                </a:gridCol>
              </a:tblGrid>
              <a:tr h="537592">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Тип рабочей поверхности</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b="1" dirty="0">
                        <a:effectLst/>
                      </a:endParaRPr>
                    </a:p>
                    <a:p>
                      <a:pPr algn="ctr">
                        <a:spcAft>
                          <a:spcPts val="0"/>
                        </a:spcAft>
                      </a:pPr>
                      <a:r>
                        <a:rPr lang="ru-RU" sz="1000" b="1" dirty="0">
                          <a:effectLst/>
                        </a:rPr>
                        <a:t>Габаритные размеры, мм</a:t>
                      </a:r>
                    </a:p>
                    <a:p>
                      <a:pPr algn="ctr">
                        <a:spcAft>
                          <a:spcPts val="0"/>
                        </a:spcAft>
                      </a:pP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b="1" dirty="0">
                        <a:effectLst/>
                      </a:endParaRPr>
                    </a:p>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195266">
                <a:tc>
                  <a:txBody>
                    <a:bodyPr/>
                    <a:lstStyle/>
                    <a:p>
                      <a:pPr algn="l">
                        <a:spcAft>
                          <a:spcPts val="0"/>
                        </a:spcAft>
                      </a:pPr>
                      <a:r>
                        <a:rPr lang="en-US" sz="1000" dirty="0">
                          <a:effectLst/>
                        </a:rPr>
                        <a:t>HEG-500</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гладкая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500х520х320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195266">
                <a:tc>
                  <a:txBody>
                    <a:bodyPr/>
                    <a:lstStyle/>
                    <a:p>
                      <a:pPr algn="l">
                        <a:spcAft>
                          <a:spcPts val="0"/>
                        </a:spcAft>
                      </a:pPr>
                      <a:r>
                        <a:rPr lang="en-US" sz="1000" dirty="0">
                          <a:effectLst/>
                        </a:rPr>
                        <a:t>HEG-818</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гладкая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550х430х240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23</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195266">
                <a:tc>
                  <a:txBody>
                    <a:bodyPr/>
                    <a:lstStyle/>
                    <a:p>
                      <a:pPr algn="l">
                        <a:spcAft>
                          <a:spcPts val="0"/>
                        </a:spcAft>
                      </a:pPr>
                      <a:r>
                        <a:rPr lang="en-US" sz="1000" dirty="0">
                          <a:effectLst/>
                        </a:rPr>
                        <a:t>HEG-818A</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гладкая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550х4</a:t>
                      </a:r>
                      <a:r>
                        <a:rPr lang="en-US" sz="1000" dirty="0">
                          <a:effectLst/>
                        </a:rPr>
                        <a:t>3</a:t>
                      </a:r>
                      <a:r>
                        <a:rPr lang="ru-RU" sz="1000" dirty="0">
                          <a:effectLst/>
                        </a:rPr>
                        <a:t>0х2</a:t>
                      </a:r>
                      <a:r>
                        <a:rPr lang="en-US" sz="1000" dirty="0">
                          <a:effectLst/>
                        </a:rPr>
                        <a:t>40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23</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95266">
                <a:tc>
                  <a:txBody>
                    <a:bodyPr/>
                    <a:lstStyle/>
                    <a:p>
                      <a:pPr algn="l">
                        <a:spcAft>
                          <a:spcPts val="0"/>
                        </a:spcAft>
                      </a:pPr>
                      <a:r>
                        <a:rPr lang="en-US" sz="1000" dirty="0">
                          <a:effectLst/>
                        </a:rPr>
                        <a:t>HEG-820</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гладкая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730х470х240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32</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195266">
                <a:tc>
                  <a:txBody>
                    <a:bodyPr/>
                    <a:lstStyle/>
                    <a:p>
                      <a:pPr algn="l">
                        <a:spcAft>
                          <a:spcPts val="0"/>
                        </a:spcAft>
                      </a:pPr>
                      <a:r>
                        <a:rPr lang="en-US" sz="1000" dirty="0">
                          <a:effectLst/>
                        </a:rPr>
                        <a:t>HEG-821</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рифленая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550х450х230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21</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r h="390532">
                <a:tc>
                  <a:txBody>
                    <a:bodyPr/>
                    <a:lstStyle/>
                    <a:p>
                      <a:pPr algn="l">
                        <a:spcAft>
                          <a:spcPts val="0"/>
                        </a:spcAft>
                      </a:pPr>
                      <a:r>
                        <a:rPr lang="en-US" sz="1000" dirty="0">
                          <a:effectLst/>
                        </a:rPr>
                        <a:t>HEG-822</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1/2 гладкая</a:t>
                      </a:r>
                    </a:p>
                    <a:p>
                      <a:pPr algn="ctr">
                        <a:spcAft>
                          <a:spcPts val="0"/>
                        </a:spcAft>
                      </a:pPr>
                      <a:r>
                        <a:rPr lang="ru-RU" sz="1000" dirty="0">
                          <a:effectLst/>
                        </a:rPr>
                        <a:t>1/2 рифленая</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730х470х240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6" name="Рисунок 5" descr="IEG-82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99592" y="2348880"/>
            <a:ext cx="1863001" cy="1135411"/>
          </a:xfrm>
          <a:prstGeom prst="rect">
            <a:avLst/>
          </a:prstGeom>
          <a:noFill/>
          <a:ln>
            <a:noFill/>
          </a:ln>
        </p:spPr>
      </p:pic>
      <p:sp>
        <p:nvSpPr>
          <p:cNvPr id="8" name="Text Box 282"/>
          <p:cNvSpPr txBox="1">
            <a:spLocks noChangeArrowheads="1"/>
          </p:cNvSpPr>
          <p:nvPr/>
        </p:nvSpPr>
        <p:spPr bwMode="auto">
          <a:xfrm>
            <a:off x="1547664" y="3356992"/>
            <a:ext cx="1748155" cy="27622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ru-RU" sz="1000" b="1" dirty="0">
                <a:solidFill>
                  <a:srgbClr val="000000"/>
                </a:solidFill>
                <a:effectLst/>
                <a:ea typeface="Times New Roman"/>
              </a:rPr>
              <a:t>HEG-821</a:t>
            </a:r>
          </a:p>
        </p:txBody>
      </p:sp>
      <p:pic>
        <p:nvPicPr>
          <p:cNvPr id="9" name="Рисунок 8" descr="IEG-818A"/>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04241" y="2293589"/>
            <a:ext cx="1859847" cy="1135411"/>
          </a:xfrm>
          <a:prstGeom prst="rect">
            <a:avLst/>
          </a:prstGeom>
          <a:noFill/>
          <a:ln>
            <a:noFill/>
          </a:ln>
        </p:spPr>
      </p:pic>
      <p:pic>
        <p:nvPicPr>
          <p:cNvPr id="10" name="Рисунок 9" descr="IEG-822"/>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176" y="2435286"/>
            <a:ext cx="1824910" cy="993714"/>
          </a:xfrm>
          <a:prstGeom prst="rect">
            <a:avLst/>
          </a:prstGeom>
          <a:noFill/>
          <a:ln>
            <a:noFill/>
          </a:ln>
        </p:spPr>
      </p:pic>
      <p:sp>
        <p:nvSpPr>
          <p:cNvPr id="11" name="Text Box 282"/>
          <p:cNvSpPr txBox="1">
            <a:spLocks noChangeArrowheads="1"/>
          </p:cNvSpPr>
          <p:nvPr/>
        </p:nvSpPr>
        <p:spPr bwMode="auto">
          <a:xfrm>
            <a:off x="3779912" y="3356992"/>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defPPr>
              <a:defRPr lang="ru-RU"/>
            </a:defPPr>
            <a:lvl1pPr algn="ctr">
              <a:spcBef>
                <a:spcPts val="600"/>
              </a:spcBef>
              <a:spcAft>
                <a:spcPts val="0"/>
              </a:spcAft>
              <a:defRPr sz="1000" b="1">
                <a:solidFill>
                  <a:srgbClr val="000000"/>
                </a:solidFill>
                <a:effectLst/>
                <a:latin typeface="Arial"/>
                <a:ea typeface="Times New Roman"/>
              </a:defRPr>
            </a:lvl1pPr>
          </a:lstStyle>
          <a:p>
            <a:r>
              <a:rPr lang="ru-RU" dirty="0">
                <a:latin typeface="+mn-lt"/>
              </a:rPr>
              <a:t>HEG-818A</a:t>
            </a:r>
          </a:p>
        </p:txBody>
      </p:sp>
      <p:sp>
        <p:nvSpPr>
          <p:cNvPr id="12" name="Text Box 282"/>
          <p:cNvSpPr txBox="1">
            <a:spLocks noChangeArrowheads="1"/>
          </p:cNvSpPr>
          <p:nvPr/>
        </p:nvSpPr>
        <p:spPr bwMode="auto">
          <a:xfrm>
            <a:off x="6136213" y="3368799"/>
            <a:ext cx="1748155" cy="27622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ru-RU" sz="1000" b="1" dirty="0">
                <a:solidFill>
                  <a:srgbClr val="000000"/>
                </a:solidFill>
                <a:ea typeface="Times New Roman"/>
              </a:rPr>
              <a:t>HEG-822</a:t>
            </a:r>
          </a:p>
        </p:txBody>
      </p:sp>
      <p:sp>
        <p:nvSpPr>
          <p:cNvPr id="1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235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Img0159"/>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6296" y="2852936"/>
            <a:ext cx="1708785" cy="1781175"/>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683568" y="476672"/>
            <a:ext cx="5616625" cy="1261884"/>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БЛИННИЦЫ</a:t>
            </a:r>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a:t>
            </a:r>
          </a:p>
          <a:p>
            <a:pPr lvl="0"/>
            <a:r>
              <a:rPr lang="ru-RU" sz="1200" dirty="0">
                <a:solidFill>
                  <a:srgbClr val="000000"/>
                </a:solidFill>
                <a:latin typeface="Times New Roman" panose="02020603050405020304" pitchFamily="18" charset="0"/>
                <a:cs typeface="Times New Roman" panose="02020603050405020304" pitchFamily="18" charset="0"/>
              </a:rPr>
              <a:t>Оборудование предназначено для выпекания блинов.</a:t>
            </a:r>
          </a:p>
          <a:p>
            <a:pPr lvl="0"/>
            <a:r>
              <a:rPr lang="ru-RU" sz="1200" dirty="0">
                <a:solidFill>
                  <a:srgbClr val="000000"/>
                </a:solidFill>
                <a:latin typeface="Times New Roman" panose="02020603050405020304" pitchFamily="18" charset="0"/>
                <a:cs typeface="Times New Roman" panose="02020603050405020304" pitchFamily="18" charset="0"/>
              </a:rPr>
              <a:t>Жарочная поверхность изготовлена из чугуна. Напряжение 220 В. В зависимости от модели предусмотрены одна или две жарочные поверхности, температурный режим которых регулируется отдельно.</a:t>
            </a:r>
          </a:p>
        </p:txBody>
      </p:sp>
      <p:graphicFrame>
        <p:nvGraphicFramePr>
          <p:cNvPr id="5" name="Таблица 4"/>
          <p:cNvGraphicFramePr>
            <a:graphicFrameLocks noGrp="1"/>
          </p:cNvGraphicFramePr>
          <p:nvPr>
            <p:extLst>
              <p:ext uri="{D42A27DB-BD31-4B8C-83A1-F6EECF244321}">
                <p14:modId xmlns:p14="http://schemas.microsoft.com/office/powerpoint/2010/main" val="2779213579"/>
              </p:ext>
            </p:extLst>
          </p:nvPr>
        </p:nvGraphicFramePr>
        <p:xfrm>
          <a:off x="737905" y="1844824"/>
          <a:ext cx="5544615" cy="1152286"/>
        </p:xfrm>
        <a:graphic>
          <a:graphicData uri="http://schemas.openxmlformats.org/drawingml/2006/table">
            <a:tbl>
              <a:tblPr>
                <a:tableStyleId>{3B4B98B0-60AC-42C2-AFA5-B58CD77FA1E5}</a:tableStyleId>
              </a:tblPr>
              <a:tblGrid>
                <a:gridCol w="1979209">
                  <a:extLst>
                    <a:ext uri="{9D8B030D-6E8A-4147-A177-3AD203B41FA5}">
                      <a16:colId xmlns:a16="http://schemas.microsoft.com/office/drawing/2014/main" val="20000"/>
                    </a:ext>
                  </a:extLst>
                </a:gridCol>
                <a:gridCol w="1114582">
                  <a:extLst>
                    <a:ext uri="{9D8B030D-6E8A-4147-A177-3AD203B41FA5}">
                      <a16:colId xmlns:a16="http://schemas.microsoft.com/office/drawing/2014/main" val="20001"/>
                    </a:ext>
                  </a:extLst>
                </a:gridCol>
                <a:gridCol w="1225412">
                  <a:extLst>
                    <a:ext uri="{9D8B030D-6E8A-4147-A177-3AD203B41FA5}">
                      <a16:colId xmlns:a16="http://schemas.microsoft.com/office/drawing/2014/main" val="20002"/>
                    </a:ext>
                  </a:extLst>
                </a:gridCol>
                <a:gridCol w="1225412">
                  <a:extLst>
                    <a:ext uri="{9D8B030D-6E8A-4147-A177-3AD203B41FA5}">
                      <a16:colId xmlns:a16="http://schemas.microsoft.com/office/drawing/2014/main" val="20003"/>
                    </a:ext>
                  </a:extLst>
                </a:gridCol>
              </a:tblGrid>
              <a:tr h="377750">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 </a:t>
                      </a:r>
                    </a:p>
                    <a:p>
                      <a:pPr algn="ctr">
                        <a:spcAft>
                          <a:spcPts val="0"/>
                        </a:spcAft>
                      </a:pPr>
                      <a:r>
                        <a:rPr lang="ru-RU" sz="1000" b="1" dirty="0">
                          <a:effectLst/>
                        </a:rPr>
                        <a:t>HCM-1</a:t>
                      </a:r>
                    </a:p>
                    <a:p>
                      <a:pPr algn="ctr">
                        <a:spcAft>
                          <a:spcPts val="0"/>
                        </a:spcAft>
                      </a:pPr>
                      <a:r>
                        <a:rPr lang="ru-RU" sz="1000" b="1" dirty="0">
                          <a:effectLst/>
                        </a:rPr>
                        <a:t> </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 </a:t>
                      </a:r>
                    </a:p>
                    <a:p>
                      <a:pPr algn="ctr">
                        <a:spcAft>
                          <a:spcPts val="0"/>
                        </a:spcAft>
                      </a:pPr>
                      <a:r>
                        <a:rPr lang="ru-RU" sz="1000" b="1" dirty="0">
                          <a:effectLst/>
                        </a:rPr>
                        <a:t>HCM-2</a:t>
                      </a:r>
                    </a:p>
                    <a:p>
                      <a:pPr algn="ctr">
                        <a:spcAft>
                          <a:spcPts val="0"/>
                        </a:spcAft>
                      </a:pPr>
                      <a:r>
                        <a:rPr lang="ru-RU" sz="1000" b="1" dirty="0">
                          <a:effectLst/>
                        </a:rPr>
                        <a:t> </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 </a:t>
                      </a:r>
                    </a:p>
                    <a:p>
                      <a:pPr algn="ctr">
                        <a:spcAft>
                          <a:spcPts val="0"/>
                        </a:spcAft>
                      </a:pPr>
                      <a:r>
                        <a:rPr lang="ru-RU" sz="1000" b="1" dirty="0">
                          <a:effectLst/>
                        </a:rPr>
                        <a:t>HCM-400</a:t>
                      </a:r>
                    </a:p>
                    <a:p>
                      <a:pPr algn="ctr">
                        <a:spcAft>
                          <a:spcPts val="0"/>
                        </a:spcAft>
                      </a:pPr>
                      <a:r>
                        <a:rPr lang="ru-RU" sz="1000" b="1" dirty="0">
                          <a:effectLst/>
                        </a:rPr>
                        <a:t> </a:t>
                      </a:r>
                      <a:endParaRPr lang="ru-RU" sz="1000" b="1" dirty="0">
                        <a:solidFill>
                          <a:srgbClr val="000000"/>
                        </a:solidFill>
                        <a:effectLst/>
                        <a:latin typeface="Times New Roman"/>
                      </a:endParaRPr>
                    </a:p>
                  </a:txBody>
                  <a:tcPr marL="68580" marR="68580" marT="0" marB="0" anchor="ctr"/>
                </a:tc>
                <a:extLst>
                  <a:ext uri="{0D108BD9-81ED-4DB2-BD59-A6C34878D82A}">
                    <a16:rowId xmlns:a16="http://schemas.microsoft.com/office/drawing/2014/main" val="10000"/>
                  </a:ext>
                </a:extLst>
              </a:tr>
              <a:tr h="132212">
                <a:tc>
                  <a:txBody>
                    <a:bodyPr/>
                    <a:lstStyle/>
                    <a:p>
                      <a:pPr algn="l">
                        <a:spcAft>
                          <a:spcPts val="0"/>
                        </a:spcAft>
                      </a:pPr>
                      <a:r>
                        <a:rPr lang="ru-RU" sz="1000"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3х2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37886">
                <a:tc>
                  <a:txBody>
                    <a:bodyPr/>
                    <a:lstStyle/>
                    <a:p>
                      <a:pPr algn="l">
                        <a:spcAft>
                          <a:spcPts val="0"/>
                        </a:spcAft>
                      </a:pPr>
                      <a:r>
                        <a:rPr lang="ru-RU" sz="1000" dirty="0">
                          <a:effectLst/>
                        </a:rPr>
                        <a:t>Габаритные размеры,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490х450х230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860х490х235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450х450х180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64425">
                <a:tc>
                  <a:txBody>
                    <a:bodyPr/>
                    <a:lstStyle/>
                    <a:p>
                      <a:pPr algn="l">
                        <a:spcAft>
                          <a:spcPts val="0"/>
                        </a:spcAft>
                      </a:pPr>
                      <a:r>
                        <a:rPr lang="ru-RU" sz="1000" dirty="0">
                          <a:effectLst/>
                        </a:rPr>
                        <a:t>Диаметр</a:t>
                      </a:r>
                      <a:r>
                        <a:rPr lang="ru-RU" sz="1000" baseline="0" dirty="0">
                          <a:effectLst/>
                        </a:rPr>
                        <a:t> рабочей поверхности,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dirty="0">
                        <a:effectLst/>
                      </a:endParaRPr>
                    </a:p>
                    <a:p>
                      <a:pPr algn="ctr">
                        <a:spcAft>
                          <a:spcPts val="0"/>
                        </a:spcAft>
                      </a:pPr>
                      <a:r>
                        <a:rPr lang="ru-RU" sz="1000" dirty="0">
                          <a:effectLst/>
                        </a:rPr>
                        <a:t>350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dirty="0">
                        <a:effectLst/>
                      </a:endParaRPr>
                    </a:p>
                    <a:p>
                      <a:pPr algn="ctr">
                        <a:spcAft>
                          <a:spcPts val="0"/>
                        </a:spcAft>
                      </a:pPr>
                      <a:r>
                        <a:rPr lang="ru-RU" sz="1000" dirty="0">
                          <a:effectLst/>
                        </a:rPr>
                        <a:t>2х350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dirty="0">
                        <a:effectLst/>
                      </a:endParaRPr>
                    </a:p>
                    <a:p>
                      <a:pPr algn="ctr">
                        <a:spcAft>
                          <a:spcPts val="0"/>
                        </a:spcAft>
                      </a:pPr>
                      <a:r>
                        <a:rPr lang="ru-RU" sz="1000" dirty="0">
                          <a:effectLst/>
                        </a:rPr>
                        <a:t>400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6" name="Рисунок 5" descr="ICM-2"/>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150" y="644451"/>
            <a:ext cx="2259330" cy="1094105"/>
          </a:xfrm>
          <a:prstGeom prst="rect">
            <a:avLst/>
          </a:prstGeom>
          <a:ln>
            <a:noFill/>
          </a:ln>
          <a:effectLst>
            <a:outerShdw blurRad="292100" dist="139700" dir="2700000" algn="tl" rotWithShape="0">
              <a:srgbClr val="333333">
                <a:alpha val="65000"/>
              </a:srgbClr>
            </a:outerShdw>
          </a:effectLst>
        </p:spPr>
      </p:pic>
      <p:sp>
        <p:nvSpPr>
          <p:cNvPr id="7" name="Text Box 235"/>
          <p:cNvSpPr txBox="1">
            <a:spLocks noChangeArrowheads="1"/>
          </p:cNvSpPr>
          <p:nvPr/>
        </p:nvSpPr>
        <p:spPr bwMode="auto">
          <a:xfrm>
            <a:off x="6372200" y="1484784"/>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ru-RU" sz="900" b="1" dirty="0">
                <a:solidFill>
                  <a:srgbClr val="000000"/>
                </a:solidFill>
                <a:effectLst/>
              </a:rPr>
              <a:t>               HCM-2</a:t>
            </a:r>
            <a:endParaRPr lang="ru-RU" sz="1200" b="1" dirty="0">
              <a:solidFill>
                <a:srgbClr val="000000"/>
              </a:solidFill>
              <a:effectLst/>
            </a:endParaRPr>
          </a:p>
          <a:p>
            <a:pPr algn="ctr">
              <a:spcBef>
                <a:spcPts val="600"/>
              </a:spcBef>
              <a:spcAft>
                <a:spcPts val="0"/>
              </a:spcAft>
            </a:pPr>
            <a:r>
              <a:rPr lang="ru-RU" sz="900" b="1" dirty="0">
                <a:effectLst/>
                <a:latin typeface="Arial"/>
                <a:ea typeface="Times New Roman"/>
                <a:cs typeface="Times New Roman"/>
              </a:rPr>
              <a:t> </a:t>
            </a:r>
            <a:endParaRPr lang="ru-RU" sz="1000" b="1" dirty="0">
              <a:effectLst/>
              <a:latin typeface="Times New Roman"/>
              <a:ea typeface="Times New Roman"/>
            </a:endParaRPr>
          </a:p>
        </p:txBody>
      </p:sp>
      <p:pic>
        <p:nvPicPr>
          <p:cNvPr id="8" name="Рисунок 7" descr="ICM-400"/>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6296" y="1772816"/>
            <a:ext cx="1391920" cy="1094105"/>
          </a:xfrm>
          <a:prstGeom prst="rect">
            <a:avLst/>
          </a:prstGeom>
          <a:ln>
            <a:noFill/>
          </a:ln>
          <a:effectLst>
            <a:outerShdw blurRad="292100" dist="139700" dir="2700000" algn="tl" rotWithShape="0">
              <a:srgbClr val="333333">
                <a:alpha val="65000"/>
              </a:srgbClr>
            </a:outerShdw>
          </a:effectLst>
        </p:spPr>
      </p:pic>
      <p:sp>
        <p:nvSpPr>
          <p:cNvPr id="9" name="Text Box 236"/>
          <p:cNvSpPr txBox="1">
            <a:spLocks noChangeArrowheads="1"/>
          </p:cNvSpPr>
          <p:nvPr/>
        </p:nvSpPr>
        <p:spPr bwMode="auto">
          <a:xfrm>
            <a:off x="7092280" y="2852936"/>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Aft>
                <a:spcPts val="0"/>
              </a:spcAft>
            </a:pPr>
            <a:r>
              <a:rPr lang="ru-RU" sz="900" b="1" dirty="0">
                <a:solidFill>
                  <a:srgbClr val="000000"/>
                </a:solidFill>
                <a:effectLst/>
              </a:rPr>
              <a:t>                 HCM-400</a:t>
            </a:r>
            <a:endParaRPr lang="ru-RU" sz="1200" b="1" dirty="0">
              <a:solidFill>
                <a:srgbClr val="000000"/>
              </a:solidFill>
              <a:effectLst/>
            </a:endParaRPr>
          </a:p>
          <a:p>
            <a:pPr algn="ctr">
              <a:spcBef>
                <a:spcPts val="600"/>
              </a:spcBef>
              <a:spcAft>
                <a:spcPts val="0"/>
              </a:spcAft>
            </a:pPr>
            <a:r>
              <a:rPr lang="ru-RU" sz="900" b="1" dirty="0">
                <a:effectLst/>
                <a:latin typeface="Arial"/>
                <a:ea typeface="Times New Roman"/>
                <a:cs typeface="Times New Roman"/>
              </a:rPr>
              <a:t> </a:t>
            </a:r>
            <a:endParaRPr lang="ru-RU" sz="1000" b="1" dirty="0">
              <a:effectLst/>
              <a:latin typeface="Times New Roman"/>
              <a:ea typeface="Times New Roman"/>
            </a:endParaRPr>
          </a:p>
        </p:txBody>
      </p:sp>
      <p:sp>
        <p:nvSpPr>
          <p:cNvPr id="10" name="Прямоугольник 9"/>
          <p:cNvSpPr/>
          <p:nvPr/>
        </p:nvSpPr>
        <p:spPr>
          <a:xfrm>
            <a:off x="683568" y="3319244"/>
            <a:ext cx="6768752" cy="1261884"/>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ВАФЕЛЬНИЦЫ</a:t>
            </a:r>
          </a:p>
          <a:p>
            <a:r>
              <a:rPr lang="ru-RU" sz="1200" dirty="0">
                <a:solidFill>
                  <a:srgbClr val="000000"/>
                </a:solidFill>
                <a:latin typeface="Times New Roman" panose="02020603050405020304" pitchFamily="18" charset="0"/>
                <a:cs typeface="Times New Roman" panose="02020603050405020304" pitchFamily="18" charset="0"/>
              </a:rPr>
              <a:t> </a:t>
            </a:r>
          </a:p>
          <a:p>
            <a:pPr lvl="0"/>
            <a:r>
              <a:rPr lang="ru-RU" sz="1200" dirty="0">
                <a:solidFill>
                  <a:srgbClr val="000000"/>
                </a:solidFill>
                <a:latin typeface="Times New Roman" panose="02020603050405020304" pitchFamily="18" charset="0"/>
                <a:cs typeface="Times New Roman" panose="02020603050405020304" pitchFamily="18" charset="0"/>
              </a:rPr>
              <a:t>E</a:t>
            </a:r>
            <a:r>
              <a:rPr lang="en-US" sz="1200" dirty="0">
                <a:solidFill>
                  <a:srgbClr val="000000"/>
                </a:solidFill>
                <a:latin typeface="Times New Roman" panose="02020603050405020304" pitchFamily="18" charset="0"/>
                <a:cs typeface="Times New Roman" panose="02020603050405020304" pitchFamily="18" charset="0"/>
              </a:rPr>
              <a:t>KSI </a:t>
            </a:r>
            <a:r>
              <a:rPr lang="ru-RU" sz="1200" dirty="0">
                <a:solidFill>
                  <a:srgbClr val="000000"/>
                </a:solidFill>
                <a:latin typeface="Times New Roman" panose="02020603050405020304" pitchFamily="18" charset="0"/>
                <a:cs typeface="Times New Roman" panose="02020603050405020304" pitchFamily="18" charset="0"/>
              </a:rPr>
              <a:t> предлагает целую линейку оборудования для производства вафель – круглых или квадратных. </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Жарочная поверхность из чугуна обладает высокими теплопроводными свойствами. </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Понятная панель управления с таймером и регулировкой температуры. </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Устойчивые ножки.</a:t>
            </a:r>
          </a:p>
        </p:txBody>
      </p:sp>
      <p:graphicFrame>
        <p:nvGraphicFramePr>
          <p:cNvPr id="11" name="Таблица 10"/>
          <p:cNvGraphicFramePr>
            <a:graphicFrameLocks noGrp="1"/>
          </p:cNvGraphicFramePr>
          <p:nvPr>
            <p:extLst>
              <p:ext uri="{D42A27DB-BD31-4B8C-83A1-F6EECF244321}">
                <p14:modId xmlns:p14="http://schemas.microsoft.com/office/powerpoint/2010/main" val="56999961"/>
              </p:ext>
            </p:extLst>
          </p:nvPr>
        </p:nvGraphicFramePr>
        <p:xfrm>
          <a:off x="749530" y="4719254"/>
          <a:ext cx="5040560" cy="1152127"/>
        </p:xfrm>
        <a:graphic>
          <a:graphicData uri="http://schemas.openxmlformats.org/drawingml/2006/table">
            <a:tbl>
              <a:tblPr firstRow="1" firstCol="1" lastRow="1" lastCol="1" bandRow="1" bandCol="1">
                <a:tableStyleId>{3B4B98B0-60AC-42C2-AFA5-B58CD77FA1E5}</a:tableStyleId>
              </a:tblPr>
              <a:tblGrid>
                <a:gridCol w="1099927">
                  <a:extLst>
                    <a:ext uri="{9D8B030D-6E8A-4147-A177-3AD203B41FA5}">
                      <a16:colId xmlns:a16="http://schemas.microsoft.com/office/drawing/2014/main" val="20000"/>
                    </a:ext>
                  </a:extLst>
                </a:gridCol>
                <a:gridCol w="1111333">
                  <a:extLst>
                    <a:ext uri="{9D8B030D-6E8A-4147-A177-3AD203B41FA5}">
                      <a16:colId xmlns:a16="http://schemas.microsoft.com/office/drawing/2014/main" val="20001"/>
                    </a:ext>
                  </a:extLst>
                </a:gridCol>
                <a:gridCol w="1677172">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tblGrid>
              <a:tr h="497597">
                <a:tc>
                  <a:txBody>
                    <a:bodyPr/>
                    <a:lstStyle/>
                    <a:p>
                      <a:pPr algn="l">
                        <a:spcAft>
                          <a:spcPts val="0"/>
                        </a:spcAft>
                      </a:pPr>
                      <a:r>
                        <a:rPr lang="ru-RU" sz="1000" dirty="0">
                          <a:effectLst/>
                        </a:rPr>
                        <a:t>Модель</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Мощность, кВт</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Габаритные размеры, мм</a:t>
                      </a:r>
                      <a:endParaRPr lang="ru-RU" sz="1000"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ru-RU" sz="1000" dirty="0">
                          <a:effectLst/>
                        </a:rPr>
                        <a:t> Форма вафель</a:t>
                      </a:r>
                      <a:endParaRPr lang="ru-RU" sz="1000" dirty="0">
                        <a:solidFill>
                          <a:srgbClr val="000000"/>
                        </a:solidFill>
                        <a:effectLst/>
                        <a:latin typeface="Times New Roman"/>
                        <a:ea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210404">
                <a:tc>
                  <a:txBody>
                    <a:bodyPr/>
                    <a:lstStyle/>
                    <a:p>
                      <a:pPr algn="l">
                        <a:spcAft>
                          <a:spcPts val="0"/>
                        </a:spcAft>
                      </a:pPr>
                      <a:r>
                        <a:rPr lang="en-US" sz="1000" b="0" dirty="0">
                          <a:effectLst/>
                        </a:rPr>
                        <a:t>HWB-1</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1</a:t>
                      </a:r>
                      <a:endParaRPr lang="ru-RU" sz="1000" b="0" dirty="0">
                        <a:solidFill>
                          <a:srgbClr val="000000"/>
                        </a:solidFill>
                        <a:effectLst/>
                        <a:latin typeface="Times New Roman"/>
                        <a:ea typeface="Times New Roman"/>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en-US" sz="1000" b="0" dirty="0">
                          <a:effectLst/>
                        </a:rPr>
                        <a:t>250х360х270</a:t>
                      </a:r>
                      <a:endParaRPr lang="ru-RU" sz="1000" b="0" dirty="0">
                        <a:solidFill>
                          <a:srgbClr val="000000"/>
                        </a:solidFill>
                        <a:effectLst/>
                        <a:latin typeface="Times New Roman"/>
                        <a:ea typeface="Times New Roman"/>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круглая</a:t>
                      </a:r>
                      <a:endParaRPr lang="ru-RU" sz="1000" b="0" dirty="0">
                        <a:solidFill>
                          <a:srgbClr val="000000"/>
                        </a:solidFill>
                        <a:effectLst/>
                        <a:latin typeface="Times New Roman"/>
                        <a:ea typeface="Times New Roman"/>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0404">
                <a:tc>
                  <a:txBody>
                    <a:bodyPr/>
                    <a:lstStyle/>
                    <a:p>
                      <a:pPr algn="l">
                        <a:spcAft>
                          <a:spcPts val="0"/>
                        </a:spcAft>
                      </a:pPr>
                      <a:r>
                        <a:rPr lang="en-US" sz="1000" b="0" dirty="0">
                          <a:effectLst/>
                        </a:rPr>
                        <a:t>HWB-2</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2</a:t>
                      </a:r>
                      <a:endParaRPr lang="ru-RU" sz="1000" b="0" dirty="0">
                        <a:solidFill>
                          <a:srgbClr val="000000"/>
                        </a:solidFill>
                        <a:effectLst/>
                        <a:latin typeface="Times New Roman"/>
                        <a:ea typeface="Times New Roman"/>
                      </a:endParaRPr>
                    </a:p>
                  </a:txBody>
                  <a:tcPr marL="68580" marR="68580" marT="0" marB="0">
                    <a:lnL>
                      <a:noFill/>
                    </a:lnL>
                    <a:lnR>
                      <a:noFill/>
                    </a:lnR>
                    <a:lnT>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000" b="0" dirty="0">
                          <a:effectLst/>
                        </a:rPr>
                        <a:t>500х360х270</a:t>
                      </a:r>
                      <a:endParaRPr lang="ru-RU" sz="1000" b="0" dirty="0">
                        <a:solidFill>
                          <a:srgbClr val="000000"/>
                        </a:solidFill>
                        <a:effectLst/>
                        <a:latin typeface="Times New Roman"/>
                        <a:ea typeface="Times New Roman"/>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круглая</a:t>
                      </a:r>
                      <a:endParaRPr lang="ru-RU" sz="1000" b="0" dirty="0">
                        <a:solidFill>
                          <a:srgbClr val="000000"/>
                        </a:solidFill>
                        <a:effectLst/>
                        <a:latin typeface="Times New Roman"/>
                        <a:ea typeface="Times New Roman"/>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3722">
                <a:tc>
                  <a:txBody>
                    <a:bodyPr/>
                    <a:lstStyle/>
                    <a:p>
                      <a:pPr algn="l">
                        <a:spcAft>
                          <a:spcPts val="0"/>
                        </a:spcAft>
                      </a:pPr>
                      <a:r>
                        <a:rPr lang="en-US" sz="1000" b="0" dirty="0">
                          <a:effectLst/>
                        </a:rPr>
                        <a:t>IWB-1S</a:t>
                      </a:r>
                      <a:endParaRPr lang="ru-RU" sz="1000" b="0" dirty="0">
                        <a:solidFill>
                          <a:srgbClr val="000000"/>
                        </a:solidFill>
                        <a:effectLst/>
                        <a:latin typeface="Times New Roman"/>
                        <a:ea typeface="Times New Roman"/>
                      </a:endParaRPr>
                    </a:p>
                  </a:txBody>
                  <a:tcPr marL="68580" marR="68580" marT="0" marB="0" anchor="ctr">
                    <a:lnT w="12700" cmpd="sng">
                      <a:noFill/>
                    </a:lnT>
                  </a:tcPr>
                </a:tc>
                <a:tc>
                  <a:txBody>
                    <a:bodyPr/>
                    <a:lstStyle/>
                    <a:p>
                      <a:pPr algn="ctr">
                        <a:spcAft>
                          <a:spcPts val="0"/>
                        </a:spcAft>
                      </a:pPr>
                      <a:r>
                        <a:rPr lang="ru-RU" sz="1000" b="0" dirty="0">
                          <a:effectLst/>
                        </a:rPr>
                        <a:t>1,6</a:t>
                      </a:r>
                      <a:endParaRPr lang="ru-RU" sz="1000" b="0" dirty="0">
                        <a:solidFill>
                          <a:srgbClr val="000000"/>
                        </a:solidFill>
                        <a:effectLst/>
                        <a:latin typeface="Times New Roman"/>
                        <a:ea typeface="Times New Roman"/>
                      </a:endParaRPr>
                    </a:p>
                  </a:txBody>
                  <a:tcPr marL="68580" marR="68580" marT="0" marB="0">
                    <a:lnT w="12700" cmpd="sng">
                      <a:noFill/>
                    </a:lnT>
                  </a:tcPr>
                </a:tc>
                <a:tc>
                  <a:txBody>
                    <a:bodyPr/>
                    <a:lstStyle/>
                    <a:p>
                      <a:pPr algn="ctr">
                        <a:spcAft>
                          <a:spcPts val="0"/>
                        </a:spcAft>
                      </a:pPr>
                      <a:r>
                        <a:rPr lang="en-US" sz="1000" b="0" dirty="0">
                          <a:effectLst/>
                        </a:rPr>
                        <a:t>300х380х250</a:t>
                      </a:r>
                      <a:endParaRPr lang="ru-RU" sz="1000" b="0" dirty="0">
                        <a:solidFill>
                          <a:srgbClr val="000000"/>
                        </a:solidFill>
                        <a:effectLst/>
                        <a:latin typeface="Times New Roman"/>
                        <a:ea typeface="Times New Roman"/>
                      </a:endParaRPr>
                    </a:p>
                  </a:txBody>
                  <a:tcPr marL="68580" marR="68580" marT="0" marB="0">
                    <a:lnT w="12700" cmpd="sng">
                      <a:noFill/>
                    </a:lnT>
                  </a:tcPr>
                </a:tc>
                <a:tc>
                  <a:txBody>
                    <a:bodyPr/>
                    <a:lstStyle/>
                    <a:p>
                      <a:pPr algn="ctr">
                        <a:spcAft>
                          <a:spcPts val="0"/>
                        </a:spcAft>
                      </a:pPr>
                      <a:r>
                        <a:rPr lang="ru-RU" sz="1000" b="0" dirty="0">
                          <a:effectLst/>
                        </a:rPr>
                        <a:t>квадратная</a:t>
                      </a:r>
                      <a:endParaRPr lang="ru-RU" sz="1000" b="0" dirty="0">
                        <a:solidFill>
                          <a:srgbClr val="000000"/>
                        </a:solidFill>
                        <a:effectLst/>
                        <a:latin typeface="Times New Roman"/>
                        <a:ea typeface="Times New Roman"/>
                      </a:endParaRPr>
                    </a:p>
                  </a:txBody>
                  <a:tcPr marL="68580" marR="68580" marT="0" marB="0">
                    <a:lnT w="12700" cmpd="sng">
                      <a:noFill/>
                    </a:lnT>
                  </a:tcPr>
                </a:tc>
                <a:extLst>
                  <a:ext uri="{0D108BD9-81ED-4DB2-BD59-A6C34878D82A}">
                    <a16:rowId xmlns:a16="http://schemas.microsoft.com/office/drawing/2014/main" val="10003"/>
                  </a:ext>
                </a:extLst>
              </a:tr>
            </a:tbl>
          </a:graphicData>
        </a:graphic>
      </p:graphicFrame>
      <p:sp>
        <p:nvSpPr>
          <p:cNvPr id="16" name="Text Box 242"/>
          <p:cNvSpPr txBox="1">
            <a:spLocks noChangeArrowheads="1"/>
          </p:cNvSpPr>
          <p:nvPr/>
        </p:nvSpPr>
        <p:spPr bwMode="auto">
          <a:xfrm>
            <a:off x="7164288" y="4653136"/>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900" b="1" dirty="0">
                <a:solidFill>
                  <a:srgbClr val="000000"/>
                </a:solidFill>
                <a:effectLst/>
                <a:ea typeface="Times New Roman"/>
              </a:rPr>
              <a:t>HWB-</a:t>
            </a:r>
            <a:r>
              <a:rPr lang="ru-RU" sz="900" b="1" dirty="0">
                <a:solidFill>
                  <a:srgbClr val="000000"/>
                </a:solidFill>
                <a:effectLst/>
                <a:ea typeface="Times New Roman"/>
              </a:rPr>
              <a:t>2</a:t>
            </a:r>
            <a:endParaRPr lang="ru-RU" sz="1000" b="1" dirty="0">
              <a:solidFill>
                <a:srgbClr val="000000"/>
              </a:solidFill>
              <a:effectLst/>
              <a:ea typeface="Times New Roman"/>
            </a:endParaRPr>
          </a:p>
          <a:p>
            <a:pPr algn="ctr">
              <a:spcBef>
                <a:spcPts val="600"/>
              </a:spcBef>
              <a:spcAft>
                <a:spcPts val="0"/>
              </a:spcAft>
            </a:pPr>
            <a:r>
              <a:rPr lang="ru-RU" sz="900" b="1" dirty="0">
                <a:effectLst/>
                <a:latin typeface="Arial"/>
                <a:ea typeface="Times New Roman"/>
                <a:cs typeface="Times New Roman"/>
              </a:rPr>
              <a:t>        </a:t>
            </a:r>
            <a:endParaRPr lang="ru-RU" sz="1000" b="1" dirty="0">
              <a:effectLst/>
              <a:latin typeface="Times New Roman"/>
              <a:ea typeface="Times New Roman"/>
            </a:endParaRPr>
          </a:p>
        </p:txBody>
      </p:sp>
      <p:pic>
        <p:nvPicPr>
          <p:cNvPr id="3074" name="Picture 2" descr="C:\Users\Vinogradova.DA\Desktop\Вертянов\Desktop\Рабочаа\Каталог Eksi\3.Оборудование для фаст-фуд\Вафельницы\IWB-1S.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4168" y="4437112"/>
            <a:ext cx="1339363" cy="16225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42"/>
          <p:cNvSpPr txBox="1">
            <a:spLocks noChangeArrowheads="1"/>
          </p:cNvSpPr>
          <p:nvPr/>
        </p:nvSpPr>
        <p:spPr bwMode="auto">
          <a:xfrm>
            <a:off x="6660232" y="5805264"/>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900" b="1" dirty="0">
                <a:solidFill>
                  <a:srgbClr val="000000"/>
                </a:solidFill>
                <a:ea typeface="Times New Roman"/>
              </a:rPr>
              <a:t>I</a:t>
            </a:r>
            <a:r>
              <a:rPr lang="en-US" sz="900" b="1" dirty="0">
                <a:solidFill>
                  <a:srgbClr val="000000"/>
                </a:solidFill>
                <a:effectLst/>
                <a:ea typeface="Times New Roman"/>
              </a:rPr>
              <a:t>WB-</a:t>
            </a:r>
            <a:r>
              <a:rPr lang="en-US" sz="900" b="1" dirty="0">
                <a:solidFill>
                  <a:srgbClr val="000000"/>
                </a:solidFill>
                <a:ea typeface="Times New Roman"/>
              </a:rPr>
              <a:t>1S</a:t>
            </a:r>
            <a:endParaRPr lang="ru-RU" sz="1000" b="1" dirty="0">
              <a:solidFill>
                <a:srgbClr val="000000"/>
              </a:solidFill>
              <a:effectLst/>
              <a:ea typeface="Times New Roman"/>
            </a:endParaRPr>
          </a:p>
          <a:p>
            <a:pPr algn="ctr">
              <a:spcBef>
                <a:spcPts val="600"/>
              </a:spcBef>
              <a:spcAft>
                <a:spcPts val="0"/>
              </a:spcAft>
            </a:pPr>
            <a:r>
              <a:rPr lang="ru-RU" sz="900" b="1" dirty="0">
                <a:effectLst/>
                <a:latin typeface="Arial"/>
                <a:ea typeface="Times New Roman"/>
                <a:cs typeface="Times New Roman"/>
              </a:rPr>
              <a:t>        </a:t>
            </a:r>
            <a:endParaRPr lang="ru-RU" sz="1000" b="1" dirty="0">
              <a:effectLst/>
              <a:latin typeface="Times New Roman"/>
              <a:ea typeface="Times New Roman"/>
            </a:endParaRPr>
          </a:p>
        </p:txBody>
      </p:sp>
      <p:sp>
        <p:nvSpPr>
          <p:cNvPr id="1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7"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235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83568" y="391623"/>
            <a:ext cx="8424936" cy="2605329"/>
          </a:xfrm>
          <a:prstGeom prst="rect">
            <a:avLst/>
          </a:prstGeom>
        </p:spPr>
        <p:txBody>
          <a:bodyPr wrap="square">
            <a:spAutoFit/>
          </a:bodyPr>
          <a:lstStyle/>
          <a:p>
            <a:pPr marR="1169035">
              <a:lnSpc>
                <a:spcPct val="115000"/>
              </a:lnSpc>
            </a:pPr>
            <a:r>
              <a:rPr lang="ru-RU" sz="1600" b="1" dirty="0">
                <a:solidFill>
                  <a:srgbClr val="000000"/>
                </a:solidFill>
                <a:latin typeface="Times New Roman" panose="02020603050405020304" pitchFamily="18" charset="0"/>
                <a:cs typeface="Times New Roman" panose="02020603050405020304" pitchFamily="18" charset="0"/>
              </a:rPr>
              <a:t>ФРИТЮРНИЦЫ</a:t>
            </a:r>
          </a:p>
          <a:p>
            <a:pPr marR="1169035">
              <a:lnSpc>
                <a:spcPct val="115000"/>
              </a:lnSpc>
            </a:pPr>
            <a:endParaRPr lang="ru-RU" b="1" dirty="0">
              <a:solidFill>
                <a:srgbClr val="000000"/>
              </a:solidFill>
              <a:latin typeface="Times New Roman" panose="02020603050405020304" pitchFamily="18" charset="0"/>
              <a:cs typeface="Times New Roman" panose="02020603050405020304" pitchFamily="18" charset="0"/>
            </a:endParaRPr>
          </a:p>
          <a:p>
            <a:pPr marR="1169035">
              <a:lnSpc>
                <a:spcPct val="115000"/>
              </a:lnSpc>
            </a:pPr>
            <a:r>
              <a:rPr lang="ru-RU" sz="1200" dirty="0">
                <a:solidFill>
                  <a:srgbClr val="000000"/>
                </a:solidFill>
                <a:latin typeface="Times New Roman" panose="02020603050405020304" pitchFamily="18" charset="0"/>
                <a:cs typeface="Times New Roman" panose="02020603050405020304" pitchFamily="18" charset="0"/>
              </a:rPr>
              <a:t>Фритюрницы EKSI предназначены для обжаривания продуктов в большом количестве масла при высокой температуре на предприятиях общественного питания. Процесс приготовления: корзина наполняется полуфабрикатами, опускается в ванну с разогретым маслом или жиром, благодаря чему продукты проходят тепловую обработку. </a:t>
            </a:r>
          </a:p>
          <a:p>
            <a:pPr marL="171450" marR="1169035" indent="-171450">
              <a:lnSpc>
                <a:spcPct val="115000"/>
              </a:lnSpc>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Все модели выполнены из нержавеющей стали. </a:t>
            </a:r>
          </a:p>
          <a:p>
            <a:pPr marL="171450" marR="1169035" indent="-171450">
              <a:lnSpc>
                <a:spcPct val="115000"/>
              </a:lnSpc>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Представлены модели с одной и двумя емкостями. Модели с двумя емкостями оснащены двумя независимыми панелями управления. </a:t>
            </a:r>
          </a:p>
          <a:p>
            <a:pPr marL="171450" marR="1169035" indent="-171450">
              <a:lnSpc>
                <a:spcPct val="115000"/>
              </a:lnSpc>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Корзинки идут в комплекте. </a:t>
            </a:r>
          </a:p>
          <a:p>
            <a:pPr marL="171450" marR="1169035" indent="-171450">
              <a:lnSpc>
                <a:spcPct val="115000"/>
              </a:lnSpc>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Напряжение 220В.</a:t>
            </a:r>
            <a:endParaRPr lang="ru-RU" sz="12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25453382"/>
              </p:ext>
            </p:extLst>
          </p:nvPr>
        </p:nvGraphicFramePr>
        <p:xfrm>
          <a:off x="770188" y="3361708"/>
          <a:ext cx="6466108" cy="2522425"/>
        </p:xfrm>
        <a:graphic>
          <a:graphicData uri="http://schemas.openxmlformats.org/drawingml/2006/table">
            <a:tbl>
              <a:tblPr>
                <a:tableStyleId>{3B4B98B0-60AC-42C2-AFA5-B58CD77FA1E5}</a:tableStyleId>
              </a:tblPr>
              <a:tblGrid>
                <a:gridCol w="1034325">
                  <a:extLst>
                    <a:ext uri="{9D8B030D-6E8A-4147-A177-3AD203B41FA5}">
                      <a16:colId xmlns:a16="http://schemas.microsoft.com/office/drawing/2014/main" val="20000"/>
                    </a:ext>
                  </a:extLst>
                </a:gridCol>
                <a:gridCol w="1299213">
                  <a:extLst>
                    <a:ext uri="{9D8B030D-6E8A-4147-A177-3AD203B41FA5}">
                      <a16:colId xmlns:a16="http://schemas.microsoft.com/office/drawing/2014/main" val="20001"/>
                    </a:ext>
                  </a:extLst>
                </a:gridCol>
                <a:gridCol w="1415890">
                  <a:extLst>
                    <a:ext uri="{9D8B030D-6E8A-4147-A177-3AD203B41FA5}">
                      <a16:colId xmlns:a16="http://schemas.microsoft.com/office/drawing/2014/main" val="20002"/>
                    </a:ext>
                  </a:extLst>
                </a:gridCol>
                <a:gridCol w="1184113">
                  <a:extLst>
                    <a:ext uri="{9D8B030D-6E8A-4147-A177-3AD203B41FA5}">
                      <a16:colId xmlns:a16="http://schemas.microsoft.com/office/drawing/2014/main" val="20003"/>
                    </a:ext>
                  </a:extLst>
                </a:gridCol>
                <a:gridCol w="1532567">
                  <a:extLst>
                    <a:ext uri="{9D8B030D-6E8A-4147-A177-3AD203B41FA5}">
                      <a16:colId xmlns:a16="http://schemas.microsoft.com/office/drawing/2014/main" val="20004"/>
                    </a:ext>
                  </a:extLst>
                </a:gridCol>
              </a:tblGrid>
              <a:tr h="336514">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Объём емкости, л</a:t>
                      </a:r>
                      <a:endParaRPr lang="ru-RU" sz="10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168257">
                <a:tc>
                  <a:txBody>
                    <a:bodyPr/>
                    <a:lstStyle/>
                    <a:p>
                      <a:pPr algn="l">
                        <a:spcAft>
                          <a:spcPts val="0"/>
                        </a:spcAft>
                      </a:pPr>
                      <a:r>
                        <a:rPr lang="en-US" sz="1000" dirty="0">
                          <a:effectLst/>
                        </a:rPr>
                        <a:t>HEF-10L</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275x465x310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168257">
                <a:tc>
                  <a:txBody>
                    <a:bodyPr/>
                    <a:lstStyle/>
                    <a:p>
                      <a:pPr algn="l">
                        <a:spcAft>
                          <a:spcPts val="0"/>
                        </a:spcAft>
                      </a:pPr>
                      <a:r>
                        <a:rPr lang="en-US" sz="1000" dirty="0">
                          <a:effectLst/>
                        </a:rPr>
                        <a:t>HEF-10L-2</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560x465x310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11</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2х10</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35084">
                <a:tc>
                  <a:txBody>
                    <a:bodyPr/>
                    <a:lstStyle/>
                    <a:p>
                      <a:pPr algn="l">
                        <a:spcAft>
                          <a:spcPts val="0"/>
                        </a:spcAft>
                      </a:pPr>
                      <a:r>
                        <a:rPr lang="en-US" sz="1000" dirty="0">
                          <a:effectLst/>
                        </a:rPr>
                        <a:t>HEF-18L с краном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340х600х600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28</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18</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68257">
                <a:tc>
                  <a:txBody>
                    <a:bodyPr/>
                    <a:lstStyle/>
                    <a:p>
                      <a:pPr algn="l">
                        <a:spcAft>
                          <a:spcPts val="0"/>
                        </a:spcAft>
                      </a:pPr>
                      <a:r>
                        <a:rPr lang="en-US" sz="1000" dirty="0">
                          <a:effectLst/>
                        </a:rPr>
                        <a:t>HEF-6L</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190x460x315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6</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36514">
                <a:tc>
                  <a:txBody>
                    <a:bodyPr/>
                    <a:lstStyle/>
                    <a:p>
                      <a:pPr algn="l">
                        <a:spcAft>
                          <a:spcPts val="0"/>
                        </a:spcAft>
                      </a:pPr>
                      <a:r>
                        <a:rPr lang="en-US" sz="1000" dirty="0">
                          <a:effectLst/>
                        </a:rPr>
                        <a:t>HEF-6L-2</a:t>
                      </a:r>
                      <a:endParaRPr lang="ru-RU" sz="1000" dirty="0">
                        <a:effectLst/>
                      </a:endParaRPr>
                    </a:p>
                    <a:p>
                      <a:pPr algn="l">
                        <a:spcAft>
                          <a:spcPts val="0"/>
                        </a:spcAft>
                      </a:pPr>
                      <a:r>
                        <a:rPr lang="en-US" sz="1000" dirty="0">
                          <a:effectLst/>
                        </a:rPr>
                        <a:t> </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2х2.25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540x425x300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8.5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2х6</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r h="168257">
                <a:tc>
                  <a:txBody>
                    <a:bodyPr/>
                    <a:lstStyle/>
                    <a:p>
                      <a:pPr algn="l">
                        <a:spcAft>
                          <a:spcPts val="0"/>
                        </a:spcAft>
                      </a:pPr>
                      <a:r>
                        <a:rPr lang="en-US" sz="1000" dirty="0">
                          <a:effectLst/>
                        </a:rPr>
                        <a:t>HEF-8L</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3.25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265х425х350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6.2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8</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6"/>
                  </a:ext>
                </a:extLst>
              </a:tr>
              <a:tr h="168257">
                <a:tc>
                  <a:txBody>
                    <a:bodyPr/>
                    <a:lstStyle/>
                    <a:p>
                      <a:pPr algn="l">
                        <a:spcAft>
                          <a:spcPts val="0"/>
                        </a:spcAft>
                      </a:pPr>
                      <a:r>
                        <a:rPr lang="en-US" sz="1000" dirty="0">
                          <a:effectLst/>
                        </a:rPr>
                        <a:t>HEF-8L-2</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2х3.25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540х425х350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11</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2х8</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7"/>
                  </a:ext>
                </a:extLst>
              </a:tr>
              <a:tr h="336514">
                <a:tc>
                  <a:txBody>
                    <a:bodyPr/>
                    <a:lstStyle/>
                    <a:p>
                      <a:pPr algn="l">
                        <a:spcAft>
                          <a:spcPts val="0"/>
                        </a:spcAft>
                      </a:pPr>
                      <a:r>
                        <a:rPr lang="en-US" sz="1000" dirty="0">
                          <a:effectLst/>
                        </a:rPr>
                        <a:t>HEF-12L-2 с краном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6.5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580х550х410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17.6</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2х12</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8"/>
                  </a:ext>
                </a:extLst>
              </a:tr>
              <a:tr h="168257">
                <a:tc>
                  <a:txBody>
                    <a:bodyPr/>
                    <a:lstStyle/>
                    <a:p>
                      <a:pPr algn="l">
                        <a:spcAft>
                          <a:spcPts val="0"/>
                        </a:spcAft>
                      </a:pPr>
                      <a:r>
                        <a:rPr lang="en-US" sz="1000" dirty="0">
                          <a:effectLst/>
                        </a:rPr>
                        <a:t>HEF-4L</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210х380х305м</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9"/>
                  </a:ext>
                </a:extLst>
              </a:tr>
              <a:tr h="168257">
                <a:tc>
                  <a:txBody>
                    <a:bodyPr/>
                    <a:lstStyle/>
                    <a:p>
                      <a:pPr algn="l">
                        <a:spcAft>
                          <a:spcPts val="0"/>
                        </a:spcAft>
                      </a:pPr>
                      <a:r>
                        <a:rPr lang="en-US" sz="1000" dirty="0">
                          <a:effectLst/>
                        </a:rPr>
                        <a:t>HEF-4L-2</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 430х380х305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2х4</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10"/>
                  </a:ext>
                </a:extLst>
              </a:tr>
            </a:tbl>
          </a:graphicData>
        </a:graphic>
      </p:graphicFrame>
      <p:pic>
        <p:nvPicPr>
          <p:cNvPr id="7" name="Рисунок 6" descr="IEF-4L"/>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6336" y="4324451"/>
            <a:ext cx="1313404" cy="1224136"/>
          </a:xfrm>
          <a:prstGeom prst="rect">
            <a:avLst/>
          </a:prstGeom>
          <a:ln>
            <a:noFill/>
          </a:ln>
          <a:effectLst>
            <a:outerShdw blurRad="292100" dist="139700" dir="2700000" algn="tl" rotWithShape="0">
              <a:srgbClr val="333333">
                <a:alpha val="65000"/>
              </a:srgbClr>
            </a:outerShdw>
          </a:effectLst>
        </p:spPr>
      </p:pic>
      <p:sp>
        <p:nvSpPr>
          <p:cNvPr id="8" name="Text Box 310"/>
          <p:cNvSpPr txBox="1">
            <a:spLocks noChangeArrowheads="1"/>
          </p:cNvSpPr>
          <p:nvPr/>
        </p:nvSpPr>
        <p:spPr bwMode="auto">
          <a:xfrm>
            <a:off x="7395845" y="5661248"/>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HEF-4L</a:t>
            </a:r>
            <a:r>
              <a:rPr lang="ru-RU" sz="1000" b="1" dirty="0">
                <a:solidFill>
                  <a:srgbClr val="000000"/>
                </a:solidFill>
                <a:ea typeface="Times New Roman"/>
              </a:rPr>
              <a:t>,</a:t>
            </a:r>
            <a:r>
              <a:rPr lang="en-US" sz="1000" b="1" dirty="0">
                <a:solidFill>
                  <a:srgbClr val="000000"/>
                </a:solidFill>
                <a:effectLst/>
                <a:ea typeface="Times New Roman"/>
              </a:rPr>
              <a:t>8L</a:t>
            </a:r>
            <a:endParaRPr lang="ru-RU" sz="1000" b="1" dirty="0">
              <a:solidFill>
                <a:srgbClr val="000000"/>
              </a:solidFill>
              <a:effectLst/>
              <a:ea typeface="Times New Roman"/>
            </a:endParaRPr>
          </a:p>
        </p:txBody>
      </p:sp>
      <p:pic>
        <p:nvPicPr>
          <p:cNvPr id="9" name="Рисунок 8"/>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882136" y="1115451"/>
            <a:ext cx="1152128" cy="1368152"/>
          </a:xfrm>
          <a:prstGeom prst="rect">
            <a:avLst/>
          </a:prstGeom>
          <a:ln>
            <a:noFill/>
          </a:ln>
          <a:effectLst>
            <a:outerShdw blurRad="292100" dist="139700" dir="2700000" algn="tl" rotWithShape="0">
              <a:srgbClr val="333333">
                <a:alpha val="65000"/>
              </a:srgbClr>
            </a:outerShdw>
          </a:effectLst>
        </p:spPr>
      </p:pic>
      <p:pic>
        <p:nvPicPr>
          <p:cNvPr id="10" name="Рисунок 9"/>
          <p:cNvPicPr/>
          <p:nvPr/>
        </p:nvPicPr>
        <p:blipFill>
          <a:blip r:embed="rId4" cstate="print">
            <a:clrChange>
              <a:clrFrom>
                <a:srgbClr val="FFFFFE"/>
              </a:clrFrom>
              <a:clrTo>
                <a:srgbClr val="FFFFFE">
                  <a:alpha val="0"/>
                </a:srgbClr>
              </a:clrTo>
            </a:clrChange>
            <a:extLst>
              <a:ext uri="{BEBA8EAE-BF5A-486C-A8C5-ECC9F3942E4B}">
                <a14:imgProps xmlns:a14="http://schemas.microsoft.com/office/drawing/2010/main">
                  <a14:imgLayer r:embed="rId5">
                    <a14:imgEffect>
                      <a14:backgroundRemoval t="0" b="99559" l="0" r="100000">
                        <a14:foregroundMark x1="28347" y1="53252" x2="28347" y2="53252"/>
                        <a14:foregroundMark x1="13251" y1="51268" x2="13251" y2="51268"/>
                        <a14:foregroundMark x1="15574" y1="67806" x2="15574" y2="67806"/>
                        <a14:foregroundMark x1="13251" y1="55127" x2="13251" y2="55127"/>
                        <a14:foregroundMark x1="8060" y1="71665" x2="8060" y2="71665"/>
                        <a14:foregroundMark x1="30123" y1="69680" x2="30123" y2="69680"/>
                        <a14:foregroundMark x1="19672" y1="76516" x2="19672" y2="76516"/>
                        <a14:foregroundMark x1="9221" y1="69680" x2="9221" y2="69680"/>
                        <a14:foregroundMark x1="6284" y1="48401" x2="6284" y2="48401"/>
                        <a14:foregroundMark x1="35314" y1="70673" x2="35314" y2="70673"/>
                        <a14:foregroundMark x1="35314" y1="73539" x2="35314" y2="73539"/>
                        <a14:foregroundMark x1="30669" y1="81367" x2="30669" y2="81367"/>
                        <a14:foregroundMark x1="38798" y1="77398" x2="38798" y2="77398"/>
                        <a14:foregroundMark x1="42896" y1="74531" x2="42896" y2="74531"/>
                        <a14:foregroundMark x1="10383" y1="66814" x2="10383" y2="66814"/>
                        <a14:foregroundMark x1="9768" y1="82249" x2="9768" y2="82249"/>
                        <a14:foregroundMark x1="11544" y1="78390" x2="11544" y2="78390"/>
                        <a14:foregroundMark x1="50410" y1="84234" x2="50410" y2="84234"/>
                        <a14:foregroundMark x1="15574" y1="77398" x2="15574" y2="77398"/>
                        <a14:foregroundMark x1="34768" y1="50276" x2="34768" y2="50276"/>
                        <a14:foregroundMark x1="39959" y1="59978" x2="39959" y2="59978"/>
                        <a14:foregroundMark x1="23156" y1="51268" x2="23156" y2="51268"/>
                      </a14:backgroundRemoval>
                    </a14:imgEffect>
                  </a14:imgLayer>
                </a14:imgProps>
              </a:ext>
              <a:ext uri="{28A0092B-C50C-407E-A947-70E740481C1C}">
                <a14:useLocalDpi xmlns:a14="http://schemas.microsoft.com/office/drawing/2010/main" val="0"/>
              </a:ext>
            </a:extLst>
          </a:blip>
          <a:stretch>
            <a:fillRect/>
          </a:stretch>
        </p:blipFill>
        <p:spPr>
          <a:xfrm>
            <a:off x="7179152" y="2808864"/>
            <a:ext cx="1944216" cy="1164843"/>
          </a:xfrm>
          <a:prstGeom prst="rect">
            <a:avLst/>
          </a:prstGeom>
          <a:ln>
            <a:noFill/>
          </a:ln>
          <a:effectLst>
            <a:outerShdw blurRad="292100" dist="139700" dir="2700000" algn="tl" rotWithShape="0">
              <a:srgbClr val="333333">
                <a:alpha val="65000"/>
              </a:srgbClr>
            </a:outerShdw>
          </a:effectLst>
        </p:spPr>
      </p:pic>
      <p:sp>
        <p:nvSpPr>
          <p:cNvPr id="11" name="Text Box 310"/>
          <p:cNvSpPr txBox="1">
            <a:spLocks noChangeArrowheads="1"/>
          </p:cNvSpPr>
          <p:nvPr/>
        </p:nvSpPr>
        <p:spPr bwMode="auto">
          <a:xfrm rot="21347154">
            <a:off x="6752250" y="4037637"/>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HEF-10L-2</a:t>
            </a:r>
            <a:endParaRPr lang="ru-RU" sz="1000" b="1" dirty="0">
              <a:solidFill>
                <a:srgbClr val="000000"/>
              </a:solidFill>
              <a:effectLst/>
              <a:ea typeface="Times New Roman"/>
            </a:endParaRPr>
          </a:p>
          <a:p>
            <a:pPr algn="ctr">
              <a:spcBef>
                <a:spcPts val="600"/>
              </a:spcBef>
              <a:spcAft>
                <a:spcPts val="0"/>
              </a:spcAft>
            </a:pPr>
            <a:r>
              <a:rPr lang="en-US" sz="900" b="1" dirty="0">
                <a:effectLst/>
                <a:latin typeface="Arial"/>
                <a:ea typeface="Times New Roman"/>
                <a:cs typeface="Times New Roman"/>
              </a:rPr>
              <a:t> </a:t>
            </a:r>
            <a:endParaRPr lang="ru-RU" sz="1000" b="1" dirty="0">
              <a:effectLst/>
              <a:latin typeface="Times New Roman"/>
              <a:ea typeface="Times New Roman"/>
            </a:endParaRPr>
          </a:p>
        </p:txBody>
      </p:sp>
      <p:sp>
        <p:nvSpPr>
          <p:cNvPr id="12" name="Text Box 310"/>
          <p:cNvSpPr txBox="1">
            <a:spLocks noChangeArrowheads="1"/>
          </p:cNvSpPr>
          <p:nvPr/>
        </p:nvSpPr>
        <p:spPr bwMode="auto">
          <a:xfrm>
            <a:off x="7395845" y="2492896"/>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HEF-18L </a:t>
            </a:r>
            <a:endParaRPr lang="ru-RU" sz="1000" b="1" dirty="0">
              <a:solidFill>
                <a:srgbClr val="000000"/>
              </a:solidFill>
              <a:effectLst/>
              <a:ea typeface="Times New Roman"/>
            </a:endParaRPr>
          </a:p>
        </p:txBody>
      </p:sp>
      <p:sp>
        <p:nvSpPr>
          <p:cNvPr id="1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4"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440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685800" y="400580"/>
            <a:ext cx="7772400" cy="504155"/>
          </a:xfrm>
        </p:spPr>
        <p:txBody>
          <a:bodyPr>
            <a:normAutofit fontScale="90000"/>
          </a:bodyPr>
          <a:lstStyle/>
          <a:p>
            <a:pPr algn="ctr"/>
            <a:r>
              <a:rPr lang="ru-RU" sz="3200" dirty="0">
                <a:solidFill>
                  <a:schemeClr val="accent1"/>
                </a:solidFill>
                <a:latin typeface="Times New Roman" panose="02020603050405020304" pitchFamily="18" charset="0"/>
                <a:cs typeface="Times New Roman" panose="02020603050405020304" pitchFamily="18" charset="0"/>
              </a:rPr>
              <a:t>Основные виды оборудования</a:t>
            </a: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graphicFrame>
        <p:nvGraphicFramePr>
          <p:cNvPr id="6" name="Схема 5"/>
          <p:cNvGraphicFramePr/>
          <p:nvPr>
            <p:extLst>
              <p:ext uri="{D42A27DB-BD31-4B8C-83A1-F6EECF244321}">
                <p14:modId xmlns:p14="http://schemas.microsoft.com/office/powerpoint/2010/main" val="2753412735"/>
              </p:ext>
            </p:extLst>
          </p:nvPr>
        </p:nvGraphicFramePr>
        <p:xfrm>
          <a:off x="468005" y="1047941"/>
          <a:ext cx="8640960" cy="54053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Прямоугольник 8"/>
          <p:cNvSpPr/>
          <p:nvPr/>
        </p:nvSpPr>
        <p:spPr>
          <a:xfrm>
            <a:off x="472161" y="836712"/>
            <a:ext cx="8683724" cy="1415772"/>
          </a:xfrm>
          <a:prstGeom prst="rect">
            <a:avLst/>
          </a:prstGeom>
        </p:spPr>
        <p:txBody>
          <a:bodyPr wrap="non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ru-RU" dirty="0">
                <a:solidFill>
                  <a:prstClr val="black"/>
                </a:solidFill>
                <a:latin typeface="Times New Roman" panose="02020603050405020304" pitchFamily="18" charset="0"/>
                <a:cs typeface="Times New Roman" panose="02020603050405020304" pitchFamily="18" charset="0"/>
              </a:rPr>
              <a:t>Это ассортимент профессионального  кухонного оборудования, посуды </a:t>
            </a:r>
          </a:p>
          <a:p>
            <a:pPr lvl="0" algn="ctr"/>
            <a:r>
              <a:rPr lang="ru-RU" dirty="0">
                <a:solidFill>
                  <a:prstClr val="black"/>
                </a:solidFill>
                <a:latin typeface="Times New Roman" panose="02020603050405020304" pitchFamily="18" charset="0"/>
                <a:cs typeface="Times New Roman" panose="02020603050405020304" pitchFamily="18" charset="0"/>
              </a:rPr>
              <a:t>и инвентаря для ресторанов, кафе, баров, пиццерий, мини</a:t>
            </a:r>
            <a:r>
              <a:rPr lang="en-US" dirty="0">
                <a:solidFill>
                  <a:prstClr val="black"/>
                </a:solidFill>
                <a:latin typeface="Times New Roman" panose="02020603050405020304" pitchFamily="18" charset="0"/>
                <a:cs typeface="Times New Roman" panose="02020603050405020304" pitchFamily="18" charset="0"/>
              </a:rPr>
              <a:t>-</a:t>
            </a:r>
            <a:r>
              <a:rPr lang="ru-RU" dirty="0">
                <a:solidFill>
                  <a:prstClr val="black"/>
                </a:solidFill>
                <a:latin typeface="Times New Roman" panose="02020603050405020304" pitchFamily="18" charset="0"/>
                <a:cs typeface="Times New Roman" panose="02020603050405020304" pitchFamily="18" charset="0"/>
              </a:rPr>
              <a:t>цехов при супермаркетах, </a:t>
            </a:r>
          </a:p>
          <a:p>
            <a:pPr lvl="0" algn="ctr"/>
            <a:r>
              <a:rPr lang="ru-RU" dirty="0">
                <a:solidFill>
                  <a:prstClr val="black"/>
                </a:solidFill>
                <a:latin typeface="Times New Roman" panose="02020603050405020304" pitchFamily="18" charset="0"/>
                <a:cs typeface="Times New Roman" panose="02020603050405020304" pitchFamily="18" charset="0"/>
              </a:rPr>
              <a:t>небольших хлебопекарных производств, а так же предприятий торговли. </a:t>
            </a:r>
          </a:p>
          <a:p>
            <a:endParaRPr lang="ru-RU" sz="3200" dirty="0">
              <a:latin typeface="Calibri" pitchFamily="34" charset="0"/>
              <a:cs typeface="Calibri" pitchFamily="34" charset="0"/>
            </a:endParaRPr>
          </a:p>
        </p:txBody>
      </p:sp>
      <p:pic>
        <p:nvPicPr>
          <p:cNvPr id="10" name="Picture 2" descr="http://pngimg.com/upload/burger_sandwich_PNG415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8807" y="2060848"/>
            <a:ext cx="2424649" cy="15852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troqato.com/wp-content/uploads/2015/08/%D0%94%D0%B5%D0%B2%D1%83%D1%88%D0%BA%D0%B0-%D1%81%D0%B0%D0%BB%D0%B0%D1%82-%D0%B4%D0%B8%D0%B5%D1%82%D0%B0-%D0%B7%D0%B4%D0%BE%D1%80%D0%BE%D0%B2%D1%8C%D0%B5-%D0%BA%D1%80%D0%B0%D1%81%D0%BE%D1%82%D0%B0-%D0%BC%D0%BE%D0%BB%D0%BE%D0%B4%D0%BE%D1%81%D1%82%D1%8C.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47000" r="99167">
                        <a14:foregroundMark x1="63167" y1="48241" x2="63167" y2="48241"/>
                        <a14:foregroundMark x1="61333" y1="39950" x2="61333" y2="39950"/>
                        <a14:foregroundMark x1="66500" y1="27889" x2="66500" y2="27889"/>
                        <a14:foregroundMark x1="66833" y1="22864" x2="66833" y2="22864"/>
                        <a14:foregroundMark x1="70500" y1="8794" x2="70500" y2="8794"/>
                        <a14:foregroundMark x1="80833" y1="7789" x2="80833" y2="7789"/>
                        <a14:foregroundMark x1="86500" y1="21608" x2="86500" y2="21608"/>
                        <a14:foregroundMark x1="93833" y1="12312" x2="93833" y2="12312"/>
                        <a14:foregroundMark x1="77000" y1="25879" x2="77000" y2="25879"/>
                        <a14:foregroundMark x1="97667" y1="19598" x2="97667" y2="19598"/>
                        <a14:foregroundMark x1="81000" y1="36935" x2="81000" y2="36935"/>
                        <a14:foregroundMark x1="89000" y1="44221" x2="89000" y2="44221"/>
                        <a14:foregroundMark x1="96167" y1="45980" x2="96167" y2="45980"/>
                        <a14:foregroundMark x1="93167" y1="31407" x2="93167" y2="31407"/>
                        <a14:foregroundMark x1="87333" y1="40201" x2="87333" y2="40201"/>
                        <a14:foregroundMark x1="91167" y1="33166" x2="91167" y2="33166"/>
                        <a14:foregroundMark x1="87000" y1="38191" x2="87000" y2="38191"/>
                        <a14:foregroundMark x1="91833" y1="30653" x2="91833" y2="30653"/>
                        <a14:foregroundMark x1="72333" y1="53769" x2="72333" y2="53769"/>
                        <a14:foregroundMark x1="75167" y1="6281" x2="75167" y2="6281"/>
                        <a14:foregroundMark x1="64667" y1="48241" x2="64667" y2="48241"/>
                        <a14:foregroundMark x1="59167" y1="51005" x2="59167" y2="51005"/>
                        <a14:foregroundMark x1="60000" y1="46231" x2="60000" y2="46231"/>
                        <a14:foregroundMark x1="58833" y1="44724" x2="58833" y2="44724"/>
                        <a14:foregroundMark x1="57333" y1="59296" x2="57333" y2="59296"/>
                        <a14:foregroundMark x1="58500" y1="62312" x2="58500" y2="62312"/>
                        <a14:foregroundMark x1="62333" y1="72111" x2="62333" y2="72111"/>
                        <a14:foregroundMark x1="70000" y1="76131" x2="70000" y2="76131"/>
                        <a14:foregroundMark x1="70500" y1="84925" x2="70500" y2="84925"/>
                        <a14:foregroundMark x1="58833" y1="86683" x2="73000" y2="76884"/>
                        <a14:foregroundMark x1="66333" y1="88693" x2="74167" y2="75879"/>
                        <a14:foregroundMark x1="69833" y1="88693" x2="75833" y2="71357"/>
                        <a14:foregroundMark x1="74500" y1="84673" x2="76333" y2="70352"/>
                        <a14:foregroundMark x1="75167" y1="86181" x2="75167" y2="86181"/>
                        <a14:foregroundMark x1="67833" y1="89950" x2="57000" y2="88191"/>
                        <a14:foregroundMark x1="52500" y1="86683" x2="66000" y2="87186"/>
                        <a14:foregroundMark x1="50833" y1="87186" x2="66667" y2="92462"/>
                        <a14:foregroundMark x1="75833" y1="90704" x2="75833" y2="90704"/>
                        <a14:foregroundMark x1="76167" y1="71859" x2="76500" y2="79899"/>
                        <a14:foregroundMark x1="59667" y1="68090" x2="57667" y2="63568"/>
                        <a14:foregroundMark x1="62667" y1="48492" x2="59667" y2="46482"/>
                        <a14:foregroundMark x1="66500" y1="46482" x2="62667" y2="42211"/>
                        <a14:foregroundMark x1="74667" y1="42462" x2="71167" y2="38442"/>
                        <a14:foregroundMark x1="78333" y1="24623" x2="81833" y2="18342"/>
                        <a14:foregroundMark x1="50167" y1="70603" x2="55833" y2="73869"/>
                        <a14:foregroundMark x1="52333" y1="94724" x2="47333" y2="67839"/>
                        <a14:foregroundMark x1="50667" y1="90201" x2="51833" y2="99749"/>
                      </a14:backgroundRemoval>
                    </a14:imgEffect>
                  </a14:imgLayer>
                </a14:imgProps>
              </a:ext>
              <a:ext uri="{28A0092B-C50C-407E-A947-70E740481C1C}">
                <a14:useLocalDpi xmlns:a14="http://schemas.microsoft.com/office/drawing/2010/main" val="0"/>
              </a:ext>
            </a:extLst>
          </a:blip>
          <a:srcRect l="50367" r="-1" b="6404"/>
          <a:stretch/>
        </p:blipFill>
        <p:spPr bwMode="auto">
          <a:xfrm>
            <a:off x="0" y="3300833"/>
            <a:ext cx="2843808" cy="35571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11326748"/>
      </p:ext>
    </p:extLst>
  </p:cSld>
  <p:clrMapOvr>
    <a:masterClrMapping/>
  </p:clrMapOvr>
  <mc:AlternateContent xmlns:mc="http://schemas.openxmlformats.org/markup-compatibility/2006" xmlns:p14="http://schemas.microsoft.com/office/powerpoint/2010/main">
    <mc:Choice Requires="p14">
      <p:transition spd="slow" p14:dur="1500" advTm="7134">
        <p:split orient="vert"/>
      </p:transition>
    </mc:Choice>
    <mc:Fallback xmlns="">
      <p:transition spd="slow" advTm="7134">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descr="IET-4"/>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4208" y="5013176"/>
            <a:ext cx="1221904" cy="1101159"/>
          </a:xfrm>
          <a:prstGeom prst="rect">
            <a:avLst/>
          </a:prstGeom>
          <a:ln>
            <a:noFill/>
          </a:ln>
          <a:effectLst>
            <a:outerShdw blurRad="292100" dist="139700" dir="2700000" algn="tl" rotWithShape="0">
              <a:srgbClr val="333333">
                <a:alpha val="65000"/>
              </a:srgbClr>
            </a:outerShdw>
          </a:effectLst>
        </p:spPr>
      </p:pic>
      <p:pic>
        <p:nvPicPr>
          <p:cNvPr id="13" name="Рисунок 12" descr="C:\Users\zapuponj\Downloads\ICW-8.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216" y="1484784"/>
            <a:ext cx="2266577" cy="1580798"/>
          </a:xfrm>
          <a:prstGeom prst="rect">
            <a:avLst/>
          </a:prstGeom>
          <a:ln>
            <a:noFill/>
          </a:ln>
          <a:effectLst>
            <a:outerShdw blurRad="292100" dist="139700" dir="2700000" algn="tl" rotWithShape="0">
              <a:srgbClr val="333333">
                <a:alpha val="65000"/>
              </a:srgbClr>
            </a:outerShdw>
          </a:effectLst>
        </p:spPr>
      </p:pic>
      <p:pic>
        <p:nvPicPr>
          <p:cNvPr id="5" name="Рисунок 4" descr="IET-150"/>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8" y="3356992"/>
            <a:ext cx="1619672" cy="1584176"/>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683568" y="2780928"/>
            <a:ext cx="7416824" cy="1569660"/>
          </a:xfrm>
          <a:prstGeom prst="rect">
            <a:avLst/>
          </a:prstGeom>
        </p:spPr>
        <p:txBody>
          <a:bodyPr wrap="square">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ТОСТЕРЫ</a:t>
            </a:r>
            <a:endParaRPr lang="ru-RU" sz="1400" b="1" dirty="0">
              <a:solidFill>
                <a:srgbClr val="000000"/>
              </a:solidFill>
              <a:latin typeface="Times New Roman" panose="02020603050405020304" pitchFamily="18" charset="0"/>
              <a:cs typeface="Times New Roman" panose="02020603050405020304" pitchFamily="18" charset="0"/>
            </a:endParaRPr>
          </a:p>
          <a:p>
            <a:pPr lvl="0"/>
            <a:r>
              <a:rPr lang="ru-RU" sz="1100" dirty="0">
                <a:solidFill>
                  <a:srgbClr val="000000"/>
                </a:solidFill>
                <a:latin typeface="Times New Roman" panose="02020603050405020304" pitchFamily="18" charset="0"/>
                <a:cs typeface="Times New Roman" panose="02020603050405020304" pitchFamily="18" charset="0"/>
              </a:rPr>
              <a:t>Тостеры на 4 или 6 кусочков полностью выполнены из нержавеющей стали. </a:t>
            </a:r>
          </a:p>
          <a:p>
            <a:pPr lvl="0"/>
            <a:r>
              <a:rPr lang="ru-RU" sz="1100" dirty="0">
                <a:solidFill>
                  <a:srgbClr val="000000"/>
                </a:solidFill>
                <a:latin typeface="Times New Roman" panose="02020603050405020304" pitchFamily="18" charset="0"/>
                <a:cs typeface="Times New Roman" panose="02020603050405020304" pitchFamily="18" charset="0"/>
              </a:rPr>
              <a:t>Простое управление. </a:t>
            </a:r>
          </a:p>
          <a:p>
            <a:pPr lvl="0"/>
            <a:r>
              <a:rPr lang="ru-RU" sz="1100" dirty="0">
                <a:solidFill>
                  <a:srgbClr val="000000"/>
                </a:solidFill>
                <a:latin typeface="Times New Roman" panose="02020603050405020304" pitchFamily="18" charset="0"/>
                <a:cs typeface="Times New Roman" panose="02020603050405020304" pitchFamily="18" charset="0"/>
              </a:rPr>
              <a:t>Перфорация стенок корпуса обеспечивают эффективное охлаждение нагревательного элемента.</a:t>
            </a:r>
          </a:p>
          <a:p>
            <a:r>
              <a:rPr lang="ru-RU" sz="1100" dirty="0"/>
              <a:t>Модель НЕТ-300 –конвейерного типа, рассчитана на высокую производительность (350 шт./час). Все модели поставляются в комплекте с лотком для сбора крошек, что упрощает очистку рабочей зоны. Тостеры имеют электромеханическую панель управления. Напряжение: 220В. </a:t>
            </a:r>
          </a:p>
        </p:txBody>
      </p:sp>
      <p:sp>
        <p:nvSpPr>
          <p:cNvPr id="6" name="Text Box 305"/>
          <p:cNvSpPr txBox="1">
            <a:spLocks noChangeArrowheads="1"/>
          </p:cNvSpPr>
          <p:nvPr/>
        </p:nvSpPr>
        <p:spPr bwMode="auto">
          <a:xfrm>
            <a:off x="7432357" y="5013176"/>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HET-</a:t>
            </a:r>
            <a:r>
              <a:rPr lang="ru-RU" sz="1000" b="1" dirty="0">
                <a:solidFill>
                  <a:srgbClr val="000000"/>
                </a:solidFill>
                <a:effectLst/>
                <a:ea typeface="Times New Roman"/>
              </a:rPr>
              <a:t>300</a:t>
            </a:r>
            <a:endParaRPr lang="ru-RU" sz="1050" b="1" dirty="0">
              <a:solidFill>
                <a:srgbClr val="000000"/>
              </a:solidFill>
              <a:effectLst/>
              <a:ea typeface="Times New Roman"/>
            </a:endParaRPr>
          </a:p>
        </p:txBody>
      </p:sp>
      <p:sp>
        <p:nvSpPr>
          <p:cNvPr id="12" name="Прямоугольник 11"/>
          <p:cNvSpPr/>
          <p:nvPr/>
        </p:nvSpPr>
        <p:spPr>
          <a:xfrm>
            <a:off x="683568" y="322748"/>
            <a:ext cx="7416824" cy="1738938"/>
          </a:xfrm>
          <a:prstGeom prst="rect">
            <a:avLst/>
          </a:prstGeom>
        </p:spPr>
        <p:txBody>
          <a:bodyPr wrap="square">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СТАНЦИЯ ДЛЯ ФАСОВКИ КАРТОФЕЛЯ ФРИ  </a:t>
            </a:r>
            <a:endParaRPr lang="ru-RU" sz="1200" b="1" dirty="0">
              <a:solidFill>
                <a:srgbClr val="000000"/>
              </a:solidFill>
              <a:latin typeface="Times New Roman" panose="02020603050405020304" pitchFamily="18" charset="0"/>
              <a:cs typeface="Times New Roman" panose="02020603050405020304" pitchFamily="18" charset="0"/>
            </a:endParaRPr>
          </a:p>
          <a:p>
            <a:r>
              <a:rPr lang="ru-RU" sz="1100" dirty="0">
                <a:solidFill>
                  <a:srgbClr val="000000"/>
                </a:solidFill>
                <a:latin typeface="Times New Roman" panose="02020603050405020304" pitchFamily="18" charset="0"/>
                <a:cs typeface="Times New Roman" panose="02020603050405020304" pitchFamily="18" charset="0"/>
              </a:rPr>
              <a:t>Предназначена для подогрева и сохранения уже готового продукта в теплом состоянии. Деликатный подогрев продукта (не более 600 С) осуществляется сверху, что позволяет хранить картофель достаточно долго без потери  качества, в свежем и горячем виде</a:t>
            </a:r>
          </a:p>
          <a:p>
            <a:r>
              <a:rPr lang="ru-RU" sz="1100" dirty="0">
                <a:solidFill>
                  <a:srgbClr val="000000"/>
                </a:solidFill>
                <a:latin typeface="Times New Roman" panose="02020603050405020304" pitchFamily="18" charset="0"/>
                <a:cs typeface="Times New Roman" panose="02020603050405020304" pitchFamily="18" charset="0"/>
              </a:rPr>
              <a:t>Инфракрасный мягкий нагрев не высушивает продукт. </a:t>
            </a:r>
          </a:p>
          <a:p>
            <a:r>
              <a:rPr lang="ru-RU" sz="1100" dirty="0">
                <a:solidFill>
                  <a:srgbClr val="000000"/>
                </a:solidFill>
                <a:latin typeface="Times New Roman" panose="02020603050405020304" pitchFamily="18" charset="0"/>
                <a:cs typeface="Times New Roman" panose="02020603050405020304" pitchFamily="18" charset="0"/>
              </a:rPr>
              <a:t>Боковое  гигиеническое стекло. </a:t>
            </a:r>
          </a:p>
          <a:p>
            <a:r>
              <a:rPr lang="ru-RU" sz="1100" dirty="0">
                <a:solidFill>
                  <a:srgbClr val="000000"/>
                </a:solidFill>
                <a:latin typeface="Times New Roman" panose="02020603050405020304" pitchFamily="18" charset="0"/>
                <a:cs typeface="Times New Roman" panose="02020603050405020304" pitchFamily="18" charset="0"/>
              </a:rPr>
              <a:t>Корпус выполнен из нержавеющей стали.</a:t>
            </a:r>
          </a:p>
          <a:p>
            <a:r>
              <a:rPr lang="ru-RU" sz="1100" dirty="0">
                <a:solidFill>
                  <a:srgbClr val="000000"/>
                </a:solidFill>
                <a:latin typeface="Times New Roman" panose="02020603050405020304" pitchFamily="18" charset="0"/>
                <a:cs typeface="Times New Roman" panose="02020603050405020304" pitchFamily="18" charset="0"/>
              </a:rPr>
              <a:t>Большое отделение для фри и разделители для пакетиков.</a:t>
            </a:r>
          </a:p>
        </p:txBody>
      </p:sp>
      <p:sp>
        <p:nvSpPr>
          <p:cNvPr id="14" name="Text Box 303"/>
          <p:cNvSpPr txBox="1">
            <a:spLocks noChangeArrowheads="1"/>
          </p:cNvSpPr>
          <p:nvPr/>
        </p:nvSpPr>
        <p:spPr bwMode="auto">
          <a:xfrm>
            <a:off x="6300192" y="3134107"/>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en-US" sz="1050" b="1" dirty="0">
                <a:solidFill>
                  <a:srgbClr val="000000"/>
                </a:solidFill>
                <a:effectLst/>
                <a:ea typeface="Times New Roman"/>
              </a:rPr>
              <a:t>HWC-8</a:t>
            </a:r>
            <a:endParaRPr lang="ru-RU" sz="1050" dirty="0">
              <a:solidFill>
                <a:srgbClr val="000000"/>
              </a:solidFill>
              <a:effectLst/>
              <a:ea typeface="Times New Roman"/>
            </a:endParaRPr>
          </a:p>
          <a:p>
            <a:pPr algn="ctr">
              <a:spcBef>
                <a:spcPts val="600"/>
              </a:spcBef>
              <a:spcAft>
                <a:spcPts val="0"/>
              </a:spcAft>
            </a:pPr>
            <a:r>
              <a:rPr lang="ru-RU" sz="1000" b="1" dirty="0">
                <a:effectLst/>
                <a:latin typeface="Arial"/>
                <a:ea typeface="Times New Roman"/>
                <a:cs typeface="Times New Roman"/>
              </a:rPr>
              <a:t> </a:t>
            </a:r>
            <a:endParaRPr lang="ru-RU" sz="1050" b="1" dirty="0">
              <a:effectLst/>
              <a:latin typeface="Times New Roman"/>
              <a:ea typeface="Times New Roman"/>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278222368"/>
              </p:ext>
            </p:extLst>
          </p:nvPr>
        </p:nvGraphicFramePr>
        <p:xfrm>
          <a:off x="827584" y="4581128"/>
          <a:ext cx="5832648" cy="1440160"/>
        </p:xfrm>
        <a:graphic>
          <a:graphicData uri="http://schemas.openxmlformats.org/drawingml/2006/table">
            <a:tbl>
              <a:tblPr>
                <a:tableStyleId>{3B4B98B0-60AC-42C2-AFA5-B58CD77FA1E5}</a:tableStyleId>
              </a:tblPr>
              <a:tblGrid>
                <a:gridCol w="1004568">
                  <a:extLst>
                    <a:ext uri="{9D8B030D-6E8A-4147-A177-3AD203B41FA5}">
                      <a16:colId xmlns:a16="http://schemas.microsoft.com/office/drawing/2014/main" val="20000"/>
                    </a:ext>
                  </a:extLst>
                </a:gridCol>
                <a:gridCol w="1380916">
                  <a:extLst>
                    <a:ext uri="{9D8B030D-6E8A-4147-A177-3AD203B41FA5}">
                      <a16:colId xmlns:a16="http://schemas.microsoft.com/office/drawing/2014/main" val="20001"/>
                    </a:ext>
                  </a:extLst>
                </a:gridCol>
                <a:gridCol w="1459993">
                  <a:extLst>
                    <a:ext uri="{9D8B030D-6E8A-4147-A177-3AD203B41FA5}">
                      <a16:colId xmlns:a16="http://schemas.microsoft.com/office/drawing/2014/main" val="20002"/>
                    </a:ext>
                  </a:extLst>
                </a:gridCol>
                <a:gridCol w="839093">
                  <a:extLst>
                    <a:ext uri="{9D8B030D-6E8A-4147-A177-3AD203B41FA5}">
                      <a16:colId xmlns:a16="http://schemas.microsoft.com/office/drawing/2014/main" val="20003"/>
                    </a:ext>
                  </a:extLst>
                </a:gridCol>
                <a:gridCol w="1148078">
                  <a:extLst>
                    <a:ext uri="{9D8B030D-6E8A-4147-A177-3AD203B41FA5}">
                      <a16:colId xmlns:a16="http://schemas.microsoft.com/office/drawing/2014/main" val="20004"/>
                    </a:ext>
                  </a:extLst>
                </a:gridCol>
              </a:tblGrid>
              <a:tr h="556927">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endParaRPr lang="ru-RU" sz="1000" b="1" dirty="0">
                        <a:effectLst/>
                      </a:endParaRPr>
                    </a:p>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tc>
                <a:tc>
                  <a:txBody>
                    <a:bodyPr/>
                    <a:lstStyle/>
                    <a:p>
                      <a:pPr algn="ctr">
                        <a:spcAft>
                          <a:spcPts val="0"/>
                        </a:spcAft>
                      </a:pPr>
                      <a:endParaRPr lang="ru-RU" sz="1000" b="1" dirty="0">
                        <a:effectLst/>
                      </a:endParaRPr>
                    </a:p>
                    <a:p>
                      <a:pPr algn="ctr">
                        <a:spcAft>
                          <a:spcPts val="0"/>
                        </a:spcAft>
                      </a:pPr>
                      <a:r>
                        <a:rPr lang="ru-RU" sz="1000" b="1" dirty="0">
                          <a:effectLst/>
                        </a:rPr>
                        <a:t>Тип</a:t>
                      </a:r>
                      <a:endParaRPr lang="ru-RU" sz="1000" b="1"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294411">
                <a:tc>
                  <a:txBody>
                    <a:bodyPr/>
                    <a:lstStyle/>
                    <a:p>
                      <a:pPr algn="l">
                        <a:spcAft>
                          <a:spcPts val="0"/>
                        </a:spcAft>
                      </a:pPr>
                      <a:r>
                        <a:rPr lang="en-US" sz="1000" dirty="0">
                          <a:effectLst/>
                        </a:rPr>
                        <a:t>HET-300</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1.94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370х420х380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16</a:t>
                      </a:r>
                      <a:endParaRPr lang="ru-RU" sz="1000" dirty="0">
                        <a:solidFill>
                          <a:srgbClr val="000000"/>
                        </a:solidFill>
                        <a:effectLst/>
                        <a:latin typeface="Times New Roman"/>
                        <a:ea typeface="Times New Roman"/>
                      </a:endParaRPr>
                    </a:p>
                  </a:txBody>
                  <a:tcPr marL="68580" marR="68580" marT="0" marB="0"/>
                </a:tc>
                <a:tc>
                  <a:txBody>
                    <a:bodyPr/>
                    <a:lstStyle/>
                    <a:p>
                      <a:pPr algn="ctr">
                        <a:spcAft>
                          <a:spcPts val="0"/>
                        </a:spcAft>
                      </a:pPr>
                      <a:r>
                        <a:rPr lang="ru-RU" sz="1000" dirty="0">
                          <a:effectLst/>
                        </a:rPr>
                        <a:t>конвейерный</a:t>
                      </a:r>
                      <a:endParaRPr lang="ru-RU" sz="10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r h="294411">
                <a:tc>
                  <a:txBody>
                    <a:bodyPr/>
                    <a:lstStyle/>
                    <a:p>
                      <a:pPr algn="l">
                        <a:spcAft>
                          <a:spcPts val="0"/>
                        </a:spcAft>
                      </a:pPr>
                      <a:r>
                        <a:rPr lang="en-US" sz="1000" dirty="0">
                          <a:effectLst/>
                        </a:rPr>
                        <a:t>HET-4</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370х210х225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a:t>
                      </a:r>
                      <a:endParaRPr lang="ru-RU" sz="1000" dirty="0">
                        <a:solidFill>
                          <a:srgbClr val="000000"/>
                        </a:solidFill>
                        <a:effectLst/>
                        <a:latin typeface="Times New Roman"/>
                        <a:ea typeface="Times New Roman"/>
                      </a:endParaRPr>
                    </a:p>
                  </a:txBody>
                  <a:tcPr marL="68580" marR="68580" marT="0" marB="0"/>
                </a:tc>
                <a:tc>
                  <a:txBody>
                    <a:bodyPr/>
                    <a:lstStyle/>
                    <a:p>
                      <a:pPr algn="ctr">
                        <a:spcAft>
                          <a:spcPts val="0"/>
                        </a:spcAft>
                      </a:pPr>
                      <a:r>
                        <a:rPr lang="en-US" sz="1000" dirty="0">
                          <a:effectLst/>
                        </a:rPr>
                        <a:t>pop up</a:t>
                      </a:r>
                      <a:r>
                        <a:rPr lang="ru-RU" sz="1000" dirty="0">
                          <a:effectLst/>
                        </a:rPr>
                        <a:t> </a:t>
                      </a:r>
                      <a:endParaRPr lang="ru-RU" sz="10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2"/>
                  </a:ext>
                </a:extLst>
              </a:tr>
              <a:tr h="294411">
                <a:tc>
                  <a:txBody>
                    <a:bodyPr/>
                    <a:lstStyle/>
                    <a:p>
                      <a:pPr algn="l">
                        <a:spcAft>
                          <a:spcPts val="0"/>
                        </a:spcAft>
                      </a:pPr>
                      <a:r>
                        <a:rPr lang="en-US" sz="1000" dirty="0">
                          <a:effectLst/>
                        </a:rPr>
                        <a:t>HET-6</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3.24</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460х210х225</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a:t>
                      </a:r>
                      <a:endParaRPr lang="ru-RU" sz="1000" dirty="0">
                        <a:solidFill>
                          <a:srgbClr val="000000"/>
                        </a:solidFill>
                        <a:effectLst/>
                        <a:latin typeface="Times New Roman"/>
                        <a:ea typeface="Times New Roman"/>
                      </a:endParaRPr>
                    </a:p>
                  </a:txBody>
                  <a:tcPr marL="68580" marR="68580" marT="0" marB="0"/>
                </a:tc>
                <a:tc>
                  <a:txBody>
                    <a:bodyPr/>
                    <a:lstStyle/>
                    <a:p>
                      <a:pPr algn="ctr">
                        <a:spcAft>
                          <a:spcPts val="0"/>
                        </a:spcAft>
                      </a:pPr>
                      <a:r>
                        <a:rPr lang="en-US" sz="1000" dirty="0">
                          <a:effectLst/>
                        </a:rPr>
                        <a:t>pop up</a:t>
                      </a:r>
                      <a:r>
                        <a:rPr lang="ru-RU" sz="1000" dirty="0">
                          <a:effectLst/>
                        </a:rPr>
                        <a:t> </a:t>
                      </a:r>
                      <a:endParaRPr lang="ru-RU" sz="10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15" name="Text Box 305"/>
          <p:cNvSpPr txBox="1">
            <a:spLocks noChangeArrowheads="1"/>
          </p:cNvSpPr>
          <p:nvPr/>
        </p:nvSpPr>
        <p:spPr bwMode="auto">
          <a:xfrm>
            <a:off x="6156176" y="4869160"/>
            <a:ext cx="1748155"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HET-</a:t>
            </a:r>
            <a:r>
              <a:rPr lang="ru-RU" sz="1000" b="1" dirty="0">
                <a:solidFill>
                  <a:srgbClr val="000000"/>
                </a:solidFill>
                <a:ea typeface="Times New Roman"/>
              </a:rPr>
              <a:t>4</a:t>
            </a:r>
            <a:endParaRPr lang="ru-RU" sz="1050" b="1" dirty="0">
              <a:solidFill>
                <a:srgbClr val="000000"/>
              </a:solidFill>
              <a:effectLst/>
              <a:ea typeface="Times New Roman"/>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73361557"/>
              </p:ext>
            </p:extLst>
          </p:nvPr>
        </p:nvGraphicFramePr>
        <p:xfrm>
          <a:off x="755576" y="2204864"/>
          <a:ext cx="5545832" cy="613996"/>
        </p:xfrm>
        <a:graphic>
          <a:graphicData uri="http://schemas.openxmlformats.org/drawingml/2006/table">
            <a:tbl>
              <a:tblPr>
                <a:tableStyleId>{3B4B98B0-60AC-42C2-AFA5-B58CD77FA1E5}</a:tableStyleId>
              </a:tblPr>
              <a:tblGrid>
                <a:gridCol w="903042">
                  <a:extLst>
                    <a:ext uri="{9D8B030D-6E8A-4147-A177-3AD203B41FA5}">
                      <a16:colId xmlns:a16="http://schemas.microsoft.com/office/drawing/2014/main" val="20000"/>
                    </a:ext>
                  </a:extLst>
                </a:gridCol>
                <a:gridCol w="1241405">
                  <a:extLst>
                    <a:ext uri="{9D8B030D-6E8A-4147-A177-3AD203B41FA5}">
                      <a16:colId xmlns:a16="http://schemas.microsoft.com/office/drawing/2014/main" val="20001"/>
                    </a:ext>
                  </a:extLst>
                </a:gridCol>
                <a:gridCol w="1336813">
                  <a:extLst>
                    <a:ext uri="{9D8B030D-6E8A-4147-A177-3AD203B41FA5}">
                      <a16:colId xmlns:a16="http://schemas.microsoft.com/office/drawing/2014/main" val="20002"/>
                    </a:ext>
                  </a:extLst>
                </a:gridCol>
                <a:gridCol w="1311297">
                  <a:extLst>
                    <a:ext uri="{9D8B030D-6E8A-4147-A177-3AD203B41FA5}">
                      <a16:colId xmlns:a16="http://schemas.microsoft.com/office/drawing/2014/main" val="20003"/>
                    </a:ext>
                  </a:extLst>
                </a:gridCol>
                <a:gridCol w="753275">
                  <a:extLst>
                    <a:ext uri="{9D8B030D-6E8A-4147-A177-3AD203B41FA5}">
                      <a16:colId xmlns:a16="http://schemas.microsoft.com/office/drawing/2014/main" val="20004"/>
                    </a:ext>
                  </a:extLst>
                </a:gridCol>
              </a:tblGrid>
              <a:tr h="416052">
                <a:tc>
                  <a:txBody>
                    <a:bodyPr/>
                    <a:lstStyle/>
                    <a:p>
                      <a:pPr algn="ctr">
                        <a:spcAft>
                          <a:spcPts val="0"/>
                        </a:spcAft>
                      </a:pPr>
                      <a:r>
                        <a:rPr lang="ru-RU" sz="1000" b="1" dirty="0">
                          <a:effectLst/>
                        </a:rPr>
                        <a:t>Модель</a:t>
                      </a:r>
                      <a:endParaRPr lang="ru-RU" sz="1400" b="1" dirty="0">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400" b="1" dirty="0">
                        <a:effectLst/>
                        <a:latin typeface="Times New Roman"/>
                        <a:ea typeface="Times New Roman"/>
                      </a:endParaRPr>
                    </a:p>
                  </a:txBody>
                  <a:tcPr marL="68580" marR="68580" marT="0" marB="0" anchor="ctr"/>
                </a:tc>
                <a:tc>
                  <a:txBody>
                    <a:bodyPr/>
                    <a:lstStyle/>
                    <a:p>
                      <a:pPr algn="ctr">
                        <a:spcAft>
                          <a:spcPts val="0"/>
                        </a:spcAft>
                      </a:pPr>
                      <a:r>
                        <a:rPr lang="ru-RU" sz="1000" b="1" dirty="0">
                          <a:effectLst/>
                        </a:rPr>
                        <a:t>Напряжение, В</a:t>
                      </a:r>
                      <a:endParaRPr lang="ru-RU" sz="1400" b="1" dirty="0">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400" b="1" dirty="0">
                        <a:effectLst/>
                        <a:latin typeface="Times New Roman"/>
                        <a:ea typeface="Times New Roman"/>
                      </a:endParaRPr>
                    </a:p>
                  </a:txBody>
                  <a:tcPr marL="68580" marR="68580" marT="0" marB="0" anchor="ctr"/>
                </a:tc>
                <a:tc>
                  <a:txBody>
                    <a:bodyPr/>
                    <a:lstStyle/>
                    <a:p>
                      <a:pPr algn="ctr">
                        <a:spcAft>
                          <a:spcPts val="0"/>
                        </a:spcAft>
                      </a:pPr>
                      <a:r>
                        <a:rPr lang="ru-RU" sz="1000" b="1" dirty="0">
                          <a:effectLst/>
                        </a:rPr>
                        <a:t>Вес, кг</a:t>
                      </a:r>
                      <a:endParaRPr lang="ru-RU" sz="1400" b="1"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197944">
                <a:tc>
                  <a:txBody>
                    <a:bodyPr/>
                    <a:lstStyle/>
                    <a:p>
                      <a:pPr algn="ctr">
                        <a:spcAft>
                          <a:spcPts val="0"/>
                        </a:spcAft>
                      </a:pPr>
                      <a:r>
                        <a:rPr lang="en-US" sz="1000" dirty="0">
                          <a:effectLst/>
                        </a:rPr>
                        <a:t>HWC-8</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000" dirty="0">
                          <a:effectLst/>
                        </a:rPr>
                        <a:t>0.6</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000" dirty="0">
                          <a:effectLst/>
                        </a:rPr>
                        <a:t>220</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000" dirty="0">
                          <a:effectLst/>
                        </a:rPr>
                        <a:t>800х700х650</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000" dirty="0">
                          <a:effectLst/>
                        </a:rPr>
                        <a:t>30</a:t>
                      </a:r>
                      <a:endParaRPr lang="ru-RU" sz="14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bl>
          </a:graphicData>
        </a:graphic>
      </p:graphicFrame>
      <p:sp>
        <p:nvSpPr>
          <p:cNvPr id="1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956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4"/>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16080" y="980728"/>
            <a:ext cx="1343888" cy="1224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683568" y="404664"/>
            <a:ext cx="6480720" cy="1354217"/>
          </a:xfrm>
          <a:prstGeom prst="rect">
            <a:avLst/>
          </a:prstGeom>
        </p:spPr>
        <p:txBody>
          <a:bodyPr wrap="square">
            <a:spAutoFit/>
          </a:bodyPr>
          <a:lstStyle/>
          <a:p>
            <a:endParaRPr lang="ru-RU" sz="12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РИСОВАРКИ</a:t>
            </a:r>
          </a:p>
          <a:p>
            <a:endParaRPr lang="ru-RU"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Корпус – нержавеющая сталь, антипригарное покрытие. Рисоварка  со съемной емкостью поставляется в комплекте с мерной чашкой и ложкой. После приготовления риса рисоварка переходит в режим хранения приготовленного продукта.</a:t>
            </a:r>
          </a:p>
        </p:txBody>
      </p:sp>
      <p:graphicFrame>
        <p:nvGraphicFramePr>
          <p:cNvPr id="5" name="Таблица 4"/>
          <p:cNvGraphicFramePr>
            <a:graphicFrameLocks noGrp="1"/>
          </p:cNvGraphicFramePr>
          <p:nvPr>
            <p:extLst>
              <p:ext uri="{D42A27DB-BD31-4B8C-83A1-F6EECF244321}">
                <p14:modId xmlns:p14="http://schemas.microsoft.com/office/powerpoint/2010/main" val="3053435010"/>
              </p:ext>
            </p:extLst>
          </p:nvPr>
        </p:nvGraphicFramePr>
        <p:xfrm>
          <a:off x="755576" y="2103308"/>
          <a:ext cx="6912768" cy="1296144"/>
        </p:xfrm>
        <a:graphic>
          <a:graphicData uri="http://schemas.openxmlformats.org/drawingml/2006/table">
            <a:tbl>
              <a:tblPr firstRow="1" firstCol="1" lastRow="1" lastCol="1" bandRow="1" bandCol="1">
                <a:tableStyleId>{3B4B98B0-60AC-42C2-AFA5-B58CD77FA1E5}</a:tableStyleId>
              </a:tblPr>
              <a:tblGrid>
                <a:gridCol w="2262924">
                  <a:extLst>
                    <a:ext uri="{9D8B030D-6E8A-4147-A177-3AD203B41FA5}">
                      <a16:colId xmlns:a16="http://schemas.microsoft.com/office/drawing/2014/main" val="20000"/>
                    </a:ext>
                  </a:extLst>
                </a:gridCol>
                <a:gridCol w="2324922">
                  <a:extLst>
                    <a:ext uri="{9D8B030D-6E8A-4147-A177-3AD203B41FA5}">
                      <a16:colId xmlns:a16="http://schemas.microsoft.com/office/drawing/2014/main" val="20001"/>
                    </a:ext>
                  </a:extLst>
                </a:gridCol>
                <a:gridCol w="2324922">
                  <a:extLst>
                    <a:ext uri="{9D8B030D-6E8A-4147-A177-3AD203B41FA5}">
                      <a16:colId xmlns:a16="http://schemas.microsoft.com/office/drawing/2014/main" val="20002"/>
                    </a:ext>
                  </a:extLst>
                </a:gridCol>
              </a:tblGrid>
              <a:tr h="205449">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lnB w="12700" cmpd="sng">
                      <a:noFill/>
                    </a:lnB>
                  </a:tcPr>
                </a:tc>
                <a:tc>
                  <a:txBody>
                    <a:bodyPr/>
                    <a:lstStyle/>
                    <a:p>
                      <a:pPr algn="ctr">
                        <a:spcAft>
                          <a:spcPts val="0"/>
                        </a:spcAft>
                      </a:pPr>
                      <a:r>
                        <a:rPr lang="en-US" sz="1000" b="1" dirty="0">
                          <a:effectLst/>
                        </a:rPr>
                        <a:t>RC-4L</a:t>
                      </a:r>
                      <a:endParaRPr lang="ru-RU" sz="1000" b="1" dirty="0">
                        <a:solidFill>
                          <a:srgbClr val="000000"/>
                        </a:solidFill>
                        <a:effectLst/>
                        <a:latin typeface="Times New Roman"/>
                        <a:ea typeface="Times New Roman"/>
                      </a:endParaRPr>
                    </a:p>
                  </a:txBody>
                  <a:tcPr marL="68580" marR="68580" marT="0" marB="0" anchor="ctr">
                    <a:lnB w="12700" cmpd="sng">
                      <a:noFill/>
                    </a:lnB>
                  </a:tcPr>
                </a:tc>
                <a:tc>
                  <a:txBody>
                    <a:bodyPr/>
                    <a:lstStyle/>
                    <a:p>
                      <a:pPr algn="ctr">
                        <a:spcAft>
                          <a:spcPts val="0"/>
                        </a:spcAft>
                      </a:pPr>
                      <a:r>
                        <a:rPr lang="en-US" sz="1000" b="1" dirty="0">
                          <a:effectLst/>
                        </a:rPr>
                        <a:t>RC-5.5L</a:t>
                      </a:r>
                      <a:endParaRPr lang="ru-RU" sz="1000" b="1" dirty="0">
                        <a:solidFill>
                          <a:srgbClr val="000000"/>
                        </a:solidFill>
                        <a:effectLst/>
                        <a:latin typeface="Times New Roman"/>
                        <a:ea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217535">
                <a:tc>
                  <a:txBody>
                    <a:bodyPr/>
                    <a:lstStyle/>
                    <a:p>
                      <a:pPr algn="l">
                        <a:spcAft>
                          <a:spcPts val="0"/>
                        </a:spcAft>
                      </a:pPr>
                      <a:r>
                        <a:rPr lang="ru-RU" sz="1000" b="0" dirty="0">
                          <a:effectLst/>
                        </a:rPr>
                        <a:t>Напряжение, В/Гц</a:t>
                      </a:r>
                      <a:endParaRPr lang="ru-RU" sz="1000" b="0" dirty="0">
                        <a:solidFill>
                          <a:srgbClr val="000000"/>
                        </a:solidFill>
                        <a:effectLst/>
                        <a:latin typeface="Times New Roman"/>
                        <a:ea typeface="Times New Roman"/>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220/50</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220/50</a:t>
                      </a:r>
                      <a:endParaRPr lang="ru-RU" sz="1000" b="0" dirty="0">
                        <a:solidFill>
                          <a:srgbClr val="000000"/>
                        </a:solidFill>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4726">
                <a:tc>
                  <a:txBody>
                    <a:bodyPr/>
                    <a:lstStyle/>
                    <a:p>
                      <a:pPr algn="l">
                        <a:spcAft>
                          <a:spcPts val="0"/>
                        </a:spcAft>
                      </a:pPr>
                      <a:r>
                        <a:rPr lang="ru-RU" sz="1000" b="0" dirty="0">
                          <a:effectLst/>
                        </a:rPr>
                        <a:t>Мощность, кВт</a:t>
                      </a:r>
                      <a:endParaRPr lang="ru-RU" sz="1000" b="0" dirty="0">
                        <a:solidFill>
                          <a:srgbClr val="000000"/>
                        </a:solidFill>
                        <a:effectLst/>
                        <a:latin typeface="Times New Roman"/>
                        <a:ea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1,55</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1,95</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7535">
                <a:tc>
                  <a:txBody>
                    <a:bodyPr/>
                    <a:lstStyle/>
                    <a:p>
                      <a:pPr algn="l">
                        <a:spcAft>
                          <a:spcPts val="0"/>
                        </a:spcAft>
                      </a:pPr>
                      <a:r>
                        <a:rPr lang="ru-RU" sz="1000" b="0" dirty="0">
                          <a:effectLst/>
                        </a:rPr>
                        <a:t>Объем, л</a:t>
                      </a:r>
                      <a:endParaRPr lang="ru-RU" sz="1000" b="0" dirty="0">
                        <a:solidFill>
                          <a:srgbClr val="000000"/>
                        </a:solidFill>
                        <a:effectLst/>
                        <a:latin typeface="Times New Roman"/>
                        <a:ea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3,9</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5,4</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3364">
                <a:tc>
                  <a:txBody>
                    <a:bodyPr/>
                    <a:lstStyle/>
                    <a:p>
                      <a:pPr algn="l">
                        <a:spcAft>
                          <a:spcPts val="0"/>
                        </a:spcAft>
                      </a:pPr>
                      <a:r>
                        <a:rPr lang="ru-RU" sz="1000" b="0" dirty="0">
                          <a:effectLst/>
                        </a:rPr>
                        <a:t>Габаритные размеры, мм</a:t>
                      </a:r>
                      <a:endParaRPr lang="ru-RU" sz="1000" b="0" dirty="0">
                        <a:solidFill>
                          <a:srgbClr val="000000"/>
                        </a:solidFill>
                        <a:effectLst/>
                        <a:latin typeface="Times New Roman"/>
                        <a:ea typeface="Times New Roman"/>
                      </a:endParaRPr>
                    </a:p>
                  </a:txBody>
                  <a:tcPr marL="68580" marR="68580" marT="0" marB="0">
                    <a:lnL>
                      <a:noFill/>
                    </a:lnL>
                    <a:lnR>
                      <a:noFill/>
                    </a:lnR>
                    <a:lnT>
                      <a:noFill/>
                    </a:lnT>
                    <a:lnB w="12700" cmpd="sng">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455х455х370</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4</a:t>
                      </a:r>
                      <a:r>
                        <a:rPr lang="en-US" sz="1000" b="0" dirty="0">
                          <a:effectLst/>
                        </a:rPr>
                        <a:t>5</a:t>
                      </a:r>
                      <a:r>
                        <a:rPr lang="ru-RU" sz="1000" b="0" dirty="0">
                          <a:effectLst/>
                        </a:rPr>
                        <a:t>5х455х3</a:t>
                      </a:r>
                      <a:r>
                        <a:rPr lang="en-US" sz="1000" b="0" dirty="0">
                          <a:effectLst/>
                        </a:rPr>
                        <a:t>8</a:t>
                      </a:r>
                      <a:r>
                        <a:rPr lang="ru-RU" sz="1000" b="0" dirty="0">
                          <a:effectLst/>
                        </a:rPr>
                        <a:t>0</a:t>
                      </a:r>
                      <a:endParaRPr lang="ru-RU" sz="1000" b="0" dirty="0">
                        <a:solidFill>
                          <a:srgbClr val="000000"/>
                        </a:solidFill>
                        <a:effectLst/>
                        <a:latin typeface="Times New Roman"/>
                        <a:ea typeface="Times New Roman"/>
                      </a:endParaRPr>
                    </a:p>
                  </a:txBody>
                  <a:tcPr marL="68580" marR="68580"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7535">
                <a:tc>
                  <a:txBody>
                    <a:bodyPr/>
                    <a:lstStyle/>
                    <a:p>
                      <a:pPr algn="l">
                        <a:spcAft>
                          <a:spcPts val="0"/>
                        </a:spcAft>
                      </a:pPr>
                      <a:r>
                        <a:rPr lang="ru-RU" sz="1000" b="0" dirty="0">
                          <a:effectLst/>
                        </a:rPr>
                        <a:t>Вес, кг</a:t>
                      </a:r>
                      <a:endParaRPr lang="ru-RU" sz="1000" b="0" dirty="0">
                        <a:solidFill>
                          <a:srgbClr val="000000"/>
                        </a:solidFill>
                        <a:effectLst/>
                        <a:latin typeface="Times New Roman"/>
                        <a:ea typeface="Times New Roman"/>
                      </a:endParaRPr>
                    </a:p>
                  </a:txBody>
                  <a:tcPr marL="68580" marR="68580" marT="0" marB="0">
                    <a:lnT w="12700" cmpd="sng">
                      <a:noFill/>
                    </a:lnT>
                  </a:tcPr>
                </a:tc>
                <a:tc>
                  <a:txBody>
                    <a:bodyPr/>
                    <a:lstStyle/>
                    <a:p>
                      <a:pPr algn="ctr">
                        <a:spcAft>
                          <a:spcPts val="0"/>
                        </a:spcAft>
                      </a:pPr>
                      <a:r>
                        <a:rPr lang="ru-RU" sz="1000" b="0" kern="1200" dirty="0">
                          <a:effectLst/>
                        </a:rPr>
                        <a:t>8</a:t>
                      </a:r>
                      <a:r>
                        <a:rPr lang="en-US" sz="1000" b="0" kern="1200" dirty="0">
                          <a:effectLst/>
                        </a:rPr>
                        <a:t>,1</a:t>
                      </a:r>
                      <a:endParaRPr lang="ru-RU" sz="1000" b="0" kern="1200" dirty="0">
                        <a:solidFill>
                          <a:srgbClr val="000000"/>
                        </a:solidFill>
                        <a:effectLst/>
                        <a:latin typeface="+mn-lt"/>
                        <a:ea typeface="+mn-ea"/>
                        <a:cs typeface="+mn-cs"/>
                      </a:endParaRPr>
                    </a:p>
                  </a:txBody>
                  <a:tcPr marL="68580" marR="68580" marT="0" marB="0" anchor="ctr">
                    <a:lnT w="12700" cmpd="sng">
                      <a:noFill/>
                    </a:lnT>
                  </a:tcPr>
                </a:tc>
                <a:tc>
                  <a:txBody>
                    <a:bodyPr/>
                    <a:lstStyle/>
                    <a:p>
                      <a:pPr algn="ctr">
                        <a:spcAft>
                          <a:spcPts val="0"/>
                        </a:spcAft>
                      </a:pPr>
                      <a:r>
                        <a:rPr lang="ru-RU" sz="1000" b="0" dirty="0">
                          <a:effectLst/>
                        </a:rPr>
                        <a:t>9</a:t>
                      </a:r>
                      <a:endParaRPr lang="ru-RU" sz="1000" b="0" dirty="0">
                        <a:solidFill>
                          <a:srgbClr val="000000"/>
                        </a:solidFill>
                        <a:effectLst/>
                        <a:latin typeface="Times New Roman"/>
                        <a:ea typeface="Times New Roman"/>
                      </a:endParaRPr>
                    </a:p>
                  </a:txBody>
                  <a:tcPr marL="68580" marR="68580" marT="0" marB="0" anchor="ctr">
                    <a:lnT w="12700" cmpd="sng">
                      <a:noFill/>
                    </a:lnT>
                  </a:tcPr>
                </a:tc>
                <a:extLst>
                  <a:ext uri="{0D108BD9-81ED-4DB2-BD59-A6C34878D82A}">
                    <a16:rowId xmlns:a16="http://schemas.microsoft.com/office/drawing/2014/main" val="10005"/>
                  </a:ext>
                </a:extLst>
              </a:tr>
            </a:tbl>
          </a:graphicData>
        </a:graphic>
      </p:graphicFrame>
      <p:sp>
        <p:nvSpPr>
          <p:cNvPr id="8" name="Text Box 208"/>
          <p:cNvSpPr txBox="1">
            <a:spLocks noChangeArrowheads="1"/>
          </p:cNvSpPr>
          <p:nvPr/>
        </p:nvSpPr>
        <p:spPr bwMode="auto">
          <a:xfrm>
            <a:off x="7308304" y="2390691"/>
            <a:ext cx="1748155" cy="24622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spcAft>
                <a:spcPts val="0"/>
              </a:spcAft>
            </a:pPr>
            <a:r>
              <a:rPr lang="en-US" sz="1000" b="1" dirty="0">
                <a:solidFill>
                  <a:srgbClr val="000000"/>
                </a:solidFill>
              </a:rPr>
              <a:t>RC-5.5L</a:t>
            </a:r>
            <a:endParaRPr lang="ru-RU" sz="1200" b="1" dirty="0">
              <a:solidFill>
                <a:srgbClr val="000000"/>
              </a:solidFill>
              <a:latin typeface="Times New Roman"/>
              <a:ea typeface="Times New Roman"/>
            </a:endParaRPr>
          </a:p>
        </p:txBody>
      </p:sp>
      <p:sp>
        <p:nvSpPr>
          <p:cNvPr id="2" name="Прямоугольник 1"/>
          <p:cNvSpPr/>
          <p:nvPr/>
        </p:nvSpPr>
        <p:spPr>
          <a:xfrm>
            <a:off x="718054" y="3573016"/>
            <a:ext cx="6552728" cy="1292662"/>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ХОТ-ДОГ АППАРАТЫ</a:t>
            </a:r>
          </a:p>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Хот-дог аппарат включает в себя пароварку для приготовления сосисок и подогреватель для булочек. Приготовление сосисок занимает около одной минуты, разогрев булочек на штырях – около 30 секунд. Материал емкости пароварки – pyrex. Корпус выполнен из нержавеющей стали. Напряжение 220 В.</a:t>
            </a:r>
          </a:p>
        </p:txBody>
      </p:sp>
      <p:graphicFrame>
        <p:nvGraphicFramePr>
          <p:cNvPr id="6" name="Таблица 5"/>
          <p:cNvGraphicFramePr>
            <a:graphicFrameLocks noGrp="1"/>
          </p:cNvGraphicFramePr>
          <p:nvPr>
            <p:extLst>
              <p:ext uri="{D42A27DB-BD31-4B8C-83A1-F6EECF244321}">
                <p14:modId xmlns:p14="http://schemas.microsoft.com/office/powerpoint/2010/main" val="2259769027"/>
              </p:ext>
            </p:extLst>
          </p:nvPr>
        </p:nvGraphicFramePr>
        <p:xfrm>
          <a:off x="755576" y="5013176"/>
          <a:ext cx="4824536" cy="872097"/>
        </p:xfrm>
        <a:graphic>
          <a:graphicData uri="http://schemas.openxmlformats.org/drawingml/2006/table">
            <a:tbl>
              <a:tblPr>
                <a:tableStyleId>{3B4B98B0-60AC-42C2-AFA5-B58CD77FA1E5}</a:tableStyleId>
              </a:tblPr>
              <a:tblGrid>
                <a:gridCol w="786661">
                  <a:extLst>
                    <a:ext uri="{9D8B030D-6E8A-4147-A177-3AD203B41FA5}">
                      <a16:colId xmlns:a16="http://schemas.microsoft.com/office/drawing/2014/main" val="20000"/>
                    </a:ext>
                  </a:extLst>
                </a:gridCol>
                <a:gridCol w="1342789">
                  <a:extLst>
                    <a:ext uri="{9D8B030D-6E8A-4147-A177-3AD203B41FA5}">
                      <a16:colId xmlns:a16="http://schemas.microsoft.com/office/drawing/2014/main" val="20001"/>
                    </a:ext>
                  </a:extLst>
                </a:gridCol>
                <a:gridCol w="2020918">
                  <a:extLst>
                    <a:ext uri="{9D8B030D-6E8A-4147-A177-3AD203B41FA5}">
                      <a16:colId xmlns:a16="http://schemas.microsoft.com/office/drawing/2014/main" val="20002"/>
                    </a:ext>
                  </a:extLst>
                </a:gridCol>
                <a:gridCol w="674168">
                  <a:extLst>
                    <a:ext uri="{9D8B030D-6E8A-4147-A177-3AD203B41FA5}">
                      <a16:colId xmlns:a16="http://schemas.microsoft.com/office/drawing/2014/main" val="20003"/>
                    </a:ext>
                  </a:extLst>
                </a:gridCol>
              </a:tblGrid>
              <a:tr h="432048">
                <a:tc>
                  <a:txBody>
                    <a:bodyPr/>
                    <a:lstStyle/>
                    <a:p>
                      <a:pPr algn="ctr">
                        <a:spcAft>
                          <a:spcPts val="0"/>
                        </a:spcAft>
                      </a:pPr>
                      <a:r>
                        <a:rPr lang="ru-RU" sz="1000" b="1" dirty="0">
                          <a:effectLst/>
                        </a:rPr>
                        <a:t>Модель</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440049">
                <a:tc>
                  <a:txBody>
                    <a:bodyPr/>
                    <a:lstStyle/>
                    <a:p>
                      <a:pPr algn="ctr">
                        <a:spcBef>
                          <a:spcPts val="600"/>
                        </a:spcBef>
                        <a:spcAft>
                          <a:spcPts val="0"/>
                        </a:spcAft>
                      </a:pPr>
                      <a:r>
                        <a:rPr lang="ru-RU" sz="1000" dirty="0">
                          <a:effectLst/>
                        </a:rPr>
                        <a:t>HHD-1 </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0,6</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575х3</a:t>
                      </a:r>
                      <a:r>
                        <a:rPr lang="en-US" sz="1000" dirty="0">
                          <a:effectLst/>
                        </a:rPr>
                        <a:t>40</a:t>
                      </a:r>
                      <a:r>
                        <a:rPr lang="ru-RU" sz="1000" dirty="0">
                          <a:effectLst/>
                        </a:rPr>
                        <a:t>х430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9,7</a:t>
                      </a:r>
                      <a:endParaRPr lang="ru-RU" sz="10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bl>
          </a:graphicData>
        </a:graphic>
      </p:graphicFrame>
      <p:pic>
        <p:nvPicPr>
          <p:cNvPr id="5121"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9423" y="3573016"/>
            <a:ext cx="2094577"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08"/>
          <p:cNvSpPr txBox="1">
            <a:spLocks noChangeArrowheads="1"/>
          </p:cNvSpPr>
          <p:nvPr/>
        </p:nvSpPr>
        <p:spPr bwMode="auto">
          <a:xfrm>
            <a:off x="7164288" y="5589240"/>
            <a:ext cx="1748155" cy="24622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spcAft>
                <a:spcPts val="0"/>
              </a:spcAft>
            </a:pPr>
            <a:r>
              <a:rPr lang="en-US" sz="1000" b="1" dirty="0">
                <a:solidFill>
                  <a:srgbClr val="000000"/>
                </a:solidFill>
              </a:rPr>
              <a:t>HHD-1</a:t>
            </a:r>
            <a:endParaRPr lang="ru-RU" sz="1400" b="1" dirty="0">
              <a:solidFill>
                <a:srgbClr val="000000"/>
              </a:solidFill>
              <a:latin typeface="Times New Roman"/>
              <a:ea typeface="Times New Roman"/>
            </a:endParaRPr>
          </a:p>
        </p:txBody>
      </p:sp>
      <p:sp>
        <p:nvSpPr>
          <p:cNvPr id="1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3"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403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cstate="print">
            <a:clrChange>
              <a:clrFrom>
                <a:srgbClr val="FEFDFB"/>
              </a:clrFrom>
              <a:clrTo>
                <a:srgbClr val="FEFDFB">
                  <a:alpha val="0"/>
                </a:srgbClr>
              </a:clrTo>
            </a:clrChange>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52320" y="3573017"/>
            <a:ext cx="1584176" cy="1008112"/>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683568" y="2852936"/>
            <a:ext cx="6935861" cy="2185214"/>
          </a:xfrm>
          <a:prstGeom prst="rect">
            <a:avLst/>
          </a:prstGeom>
        </p:spPr>
        <p:txBody>
          <a:bodyPr wrap="square">
            <a:spAutoFit/>
          </a:bodyPr>
          <a:lstStyle/>
          <a:p>
            <a:endParaRPr lang="ru-RU" sz="12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МАРМИТЫ ЭЛЕКТРИЧЕСКИЕ</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Предназначены для сохранения в горячем состоянии супов, соусных блюд и гарниров до раздачи их потребителю. </a:t>
            </a:r>
          </a:p>
          <a:p>
            <a:pPr>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Вместимость модели </a:t>
            </a:r>
            <a:r>
              <a:rPr lang="en-US" sz="1200" dirty="0">
                <a:solidFill>
                  <a:srgbClr val="000000"/>
                </a:solidFill>
                <a:latin typeface="Times New Roman" panose="02020603050405020304" pitchFamily="18" charset="0"/>
                <a:cs typeface="Times New Roman" panose="02020603050405020304" pitchFamily="18" charset="0"/>
              </a:rPr>
              <a:t>BM165B3</a:t>
            </a:r>
            <a:r>
              <a:rPr lang="ru-RU" sz="1200" dirty="0">
                <a:solidFill>
                  <a:srgbClr val="000000"/>
                </a:solidFill>
                <a:latin typeface="Times New Roman" panose="02020603050405020304" pitchFamily="18" charset="0"/>
                <a:cs typeface="Times New Roman" panose="02020603050405020304" pitchFamily="18" charset="0"/>
              </a:rPr>
              <a:t> – одна гастроемкость GN 1/1, 3 гастроемкости  GN 1/3 или 2 гастроемкости GN 1/2.</a:t>
            </a:r>
          </a:p>
          <a:p>
            <a:pPr>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Глубина - 150 мм.</a:t>
            </a:r>
          </a:p>
          <a:p>
            <a:pPr>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Гастроемкости и крышки не входят в комплект. Модель </a:t>
            </a:r>
            <a:r>
              <a:rPr lang="en-US" sz="1200" dirty="0">
                <a:solidFill>
                  <a:srgbClr val="000000"/>
                </a:solidFill>
                <a:latin typeface="Times New Roman" panose="02020603050405020304" pitchFamily="18" charset="0"/>
                <a:cs typeface="Times New Roman" panose="02020603050405020304" pitchFamily="18" charset="0"/>
              </a:rPr>
              <a:t>BM165BT3</a:t>
            </a:r>
            <a:r>
              <a:rPr lang="ru-RU" sz="1200" dirty="0">
                <a:solidFill>
                  <a:srgbClr val="000000"/>
                </a:solidFill>
                <a:latin typeface="Times New Roman" panose="02020603050405020304" pitchFamily="18" charset="0"/>
                <a:cs typeface="Times New Roman" panose="02020603050405020304" pitchFamily="18" charset="0"/>
              </a:rPr>
              <a:t>: в комплекте 3 гастроемкости GN 1/3 с крышками.</a:t>
            </a:r>
          </a:p>
          <a:p>
            <a:pPr>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Напряжение 220 В.</a:t>
            </a:r>
          </a:p>
        </p:txBody>
      </p:sp>
      <p:sp>
        <p:nvSpPr>
          <p:cNvPr id="6" name="Text Box 298"/>
          <p:cNvSpPr txBox="1">
            <a:spLocks noChangeArrowheads="1"/>
          </p:cNvSpPr>
          <p:nvPr/>
        </p:nvSpPr>
        <p:spPr bwMode="auto">
          <a:xfrm>
            <a:off x="7698779" y="4592545"/>
            <a:ext cx="1008112" cy="294893"/>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ffectLst/>
                <a:ea typeface="Times New Roman"/>
              </a:rPr>
              <a:t>HBM-23</a:t>
            </a:r>
            <a:endParaRPr lang="ru-RU" sz="1000" b="1" dirty="0">
              <a:solidFill>
                <a:srgbClr val="000000"/>
              </a:solidFill>
              <a:effectLst/>
              <a:ea typeface="Times New Roman"/>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106608937"/>
              </p:ext>
            </p:extLst>
          </p:nvPr>
        </p:nvGraphicFramePr>
        <p:xfrm>
          <a:off x="755576" y="5085184"/>
          <a:ext cx="6552727" cy="1008111"/>
        </p:xfrm>
        <a:graphic>
          <a:graphicData uri="http://schemas.openxmlformats.org/drawingml/2006/table">
            <a:tbl>
              <a:tblPr>
                <a:tableStyleId>{3B4B98B0-60AC-42C2-AFA5-B58CD77FA1E5}</a:tableStyleId>
              </a:tblPr>
              <a:tblGrid>
                <a:gridCol w="1048578">
                  <a:extLst>
                    <a:ext uri="{9D8B030D-6E8A-4147-A177-3AD203B41FA5}">
                      <a16:colId xmlns:a16="http://schemas.microsoft.com/office/drawing/2014/main" val="20000"/>
                    </a:ext>
                  </a:extLst>
                </a:gridCol>
                <a:gridCol w="994769">
                  <a:extLst>
                    <a:ext uri="{9D8B030D-6E8A-4147-A177-3AD203B41FA5}">
                      <a16:colId xmlns:a16="http://schemas.microsoft.com/office/drawing/2014/main" val="20001"/>
                    </a:ext>
                  </a:extLst>
                </a:gridCol>
                <a:gridCol w="1316096">
                  <a:extLst>
                    <a:ext uri="{9D8B030D-6E8A-4147-A177-3AD203B41FA5}">
                      <a16:colId xmlns:a16="http://schemas.microsoft.com/office/drawing/2014/main" val="20002"/>
                    </a:ext>
                  </a:extLst>
                </a:gridCol>
                <a:gridCol w="1267512">
                  <a:extLst>
                    <a:ext uri="{9D8B030D-6E8A-4147-A177-3AD203B41FA5}">
                      <a16:colId xmlns:a16="http://schemas.microsoft.com/office/drawing/2014/main" val="20003"/>
                    </a:ext>
                  </a:extLst>
                </a:gridCol>
                <a:gridCol w="670612">
                  <a:extLst>
                    <a:ext uri="{9D8B030D-6E8A-4147-A177-3AD203B41FA5}">
                      <a16:colId xmlns:a16="http://schemas.microsoft.com/office/drawing/2014/main" val="20004"/>
                    </a:ext>
                  </a:extLst>
                </a:gridCol>
                <a:gridCol w="1255160">
                  <a:extLst>
                    <a:ext uri="{9D8B030D-6E8A-4147-A177-3AD203B41FA5}">
                      <a16:colId xmlns:a16="http://schemas.microsoft.com/office/drawing/2014/main" val="20005"/>
                    </a:ext>
                  </a:extLst>
                </a:gridCol>
              </a:tblGrid>
              <a:tr h="306651">
                <a:tc>
                  <a:txBody>
                    <a:bodyPr/>
                    <a:lstStyle/>
                    <a:p>
                      <a:pPr algn="l">
                        <a:spcAft>
                          <a:spcPts val="0"/>
                        </a:spcAft>
                      </a:pPr>
                      <a:r>
                        <a:rPr lang="ru-RU" sz="1000" b="1" dirty="0">
                          <a:effectLst/>
                        </a:rPr>
                        <a:t>Модель</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Мощность, кВт</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Наличие крана</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Габаритные размеры, мм</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Вес, кг</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b="1" dirty="0">
                          <a:effectLst/>
                        </a:rPr>
                        <a:t>Кол-во секций</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33820">
                <a:tc>
                  <a:txBody>
                    <a:bodyPr/>
                    <a:lstStyle/>
                    <a:p>
                      <a:pPr algn="l">
                        <a:spcAft>
                          <a:spcPts val="0"/>
                        </a:spcAft>
                      </a:pPr>
                      <a:r>
                        <a:rPr lang="en-US" sz="1000" dirty="0">
                          <a:effectLst/>
                        </a:rPr>
                        <a:t>HBM</a:t>
                      </a:r>
                      <a:r>
                        <a:rPr lang="ru-RU" sz="1000" dirty="0">
                          <a:effectLst/>
                        </a:rPr>
                        <a:t>-23</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1.5</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нет</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905х350х315</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10</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3</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33820">
                <a:tc>
                  <a:txBody>
                    <a:bodyPr/>
                    <a:lstStyle/>
                    <a:p>
                      <a:pPr algn="l">
                        <a:spcAft>
                          <a:spcPts val="0"/>
                        </a:spcAft>
                      </a:pPr>
                      <a:r>
                        <a:rPr lang="en-US" sz="1000" dirty="0">
                          <a:effectLst/>
                        </a:rPr>
                        <a:t>BM165B3</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1.2</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нет</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535x335x240</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9</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3</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33820">
                <a:tc>
                  <a:txBody>
                    <a:bodyPr/>
                    <a:lstStyle/>
                    <a:p>
                      <a:pPr algn="l">
                        <a:spcAft>
                          <a:spcPts val="0"/>
                        </a:spcAft>
                      </a:pPr>
                      <a:r>
                        <a:rPr lang="en-US" sz="1000" dirty="0">
                          <a:effectLst/>
                        </a:rPr>
                        <a:t>BM165BT3</a:t>
                      </a:r>
                      <a:endParaRPr lang="ru-RU" sz="1400" b="1"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1.2</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да</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572х370х220</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en-US" sz="1000" dirty="0">
                          <a:effectLst/>
                        </a:rPr>
                        <a:t> </a:t>
                      </a:r>
                      <a:r>
                        <a:rPr lang="ru-RU" sz="1000" dirty="0">
                          <a:effectLst/>
                        </a:rPr>
                        <a:t>10</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tc>
                  <a:txBody>
                    <a:bodyPr/>
                    <a:lstStyle/>
                    <a:p>
                      <a:pPr algn="ctr">
                        <a:spcAft>
                          <a:spcPts val="0"/>
                        </a:spcAft>
                      </a:pPr>
                      <a:r>
                        <a:rPr lang="ru-RU" sz="1000" dirty="0">
                          <a:effectLst/>
                        </a:rPr>
                        <a:t>3</a:t>
                      </a:r>
                      <a:endParaRPr lang="ru-RU" sz="14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16" name="Прямоугольник 15"/>
          <p:cNvSpPr/>
          <p:nvPr/>
        </p:nvSpPr>
        <p:spPr>
          <a:xfrm>
            <a:off x="683568" y="404664"/>
            <a:ext cx="6673243" cy="2000548"/>
          </a:xfrm>
          <a:prstGeom prst="rect">
            <a:avLst/>
          </a:prstGeom>
        </p:spPr>
        <p:txBody>
          <a:bodyPr wrap="square">
            <a:spAutoFit/>
          </a:bodyPr>
          <a:lstStyle/>
          <a:p>
            <a:r>
              <a:rPr lang="ru-RU" sz="1600" b="1" dirty="0">
                <a:solidFill>
                  <a:srgbClr val="000000"/>
                </a:solidFill>
                <a:cs typeface="Times New Roman" panose="02020603050405020304" pitchFamily="18" charset="0"/>
              </a:rPr>
              <a:t>МАКАРОНОВАРКА</a:t>
            </a:r>
            <a:r>
              <a:rPr lang="ru-RU" sz="1600" b="1" dirty="0">
                <a:solidFill>
                  <a:srgbClr val="000000"/>
                </a:solidFill>
              </a:rPr>
              <a:t> </a:t>
            </a:r>
          </a:p>
          <a:p>
            <a:endParaRPr lang="ru-RU" sz="1200" b="1" dirty="0">
              <a:solidFill>
                <a:srgbClr val="000000"/>
              </a:solidFill>
            </a:endParaRPr>
          </a:p>
          <a:p>
            <a:r>
              <a:rPr lang="ru-RU" sz="1200" dirty="0">
                <a:solidFill>
                  <a:srgbClr val="000000"/>
                </a:solidFill>
                <a:latin typeface="Times New Roman" panose="02020603050405020304" pitchFamily="18" charset="0"/>
                <a:cs typeface="Times New Roman" panose="02020603050405020304" pitchFamily="18" charset="0"/>
              </a:rPr>
              <a:t>Макароноварка используется на предприятиях общественного питания и торговли для варки всех видов макаронных изделий, изделий из теста, пельменей, риса, овощей, сосисок, яиц, креветок и т.д. </a:t>
            </a:r>
          </a:p>
          <a:p>
            <a:r>
              <a:rPr lang="ru-RU" sz="1200" dirty="0">
                <a:solidFill>
                  <a:srgbClr val="000000"/>
                </a:solidFill>
                <a:latin typeface="Times New Roman" panose="02020603050405020304" pitchFamily="18" charset="0"/>
                <a:cs typeface="Times New Roman" panose="02020603050405020304" pitchFamily="18" charset="0"/>
              </a:rPr>
              <a:t>• Термостат позволяет регулировать  температуру воды от 30 до 110 °C.. </a:t>
            </a:r>
          </a:p>
          <a:p>
            <a:r>
              <a:rPr lang="ru-RU" sz="1200" dirty="0">
                <a:solidFill>
                  <a:srgbClr val="000000"/>
                </a:solidFill>
                <a:latin typeface="Times New Roman" panose="02020603050405020304" pitchFamily="18" charset="0"/>
                <a:cs typeface="Times New Roman" panose="02020603050405020304" pitchFamily="18" charset="0"/>
              </a:rPr>
              <a:t>• Сетчатые корзины в комплекте</a:t>
            </a:r>
          </a:p>
          <a:p>
            <a:r>
              <a:rPr lang="ru-RU" sz="1200" dirty="0">
                <a:solidFill>
                  <a:srgbClr val="000000"/>
                </a:solidFill>
                <a:latin typeface="Times New Roman" panose="02020603050405020304" pitchFamily="18" charset="0"/>
                <a:cs typeface="Times New Roman" panose="02020603050405020304" pitchFamily="18" charset="0"/>
              </a:rPr>
              <a:t>• Ручной залив воды, кран для слива воды</a:t>
            </a:r>
          </a:p>
          <a:p>
            <a:r>
              <a:rPr lang="ru-RU" sz="1200" dirty="0">
                <a:solidFill>
                  <a:srgbClr val="000000"/>
                </a:solidFill>
                <a:latin typeface="Times New Roman" panose="02020603050405020304" pitchFamily="18" charset="0"/>
                <a:cs typeface="Times New Roman" panose="02020603050405020304" pitchFamily="18" charset="0"/>
              </a:rPr>
              <a:t>• Конструкция из нержавеющей стали AISI304</a:t>
            </a:r>
            <a:r>
              <a:rPr lang="ru-RU" sz="1100" dirty="0">
                <a:solidFill>
                  <a:srgbClr val="000000"/>
                </a:solidFill>
              </a:rPr>
              <a:t>;</a:t>
            </a:r>
          </a:p>
          <a:p>
            <a:endParaRPr lang="ru-RU" sz="1200" dirty="0">
              <a:solidFill>
                <a:srgbClr val="000000"/>
              </a:solidFill>
            </a:endParaRPr>
          </a:p>
        </p:txBody>
      </p:sp>
      <p:sp>
        <p:nvSpPr>
          <p:cNvPr id="18" name="Text Box 298"/>
          <p:cNvSpPr txBox="1">
            <a:spLocks noChangeArrowheads="1"/>
          </p:cNvSpPr>
          <p:nvPr/>
        </p:nvSpPr>
        <p:spPr bwMode="auto">
          <a:xfrm>
            <a:off x="7730371" y="2276872"/>
            <a:ext cx="874077" cy="22288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en-US" sz="1000" b="1" dirty="0">
                <a:solidFill>
                  <a:srgbClr val="000000"/>
                </a:solidFill>
                <a:ea typeface="Times New Roman"/>
              </a:rPr>
              <a:t>HEN-4A</a:t>
            </a:r>
            <a:endParaRPr lang="ru-RU" sz="1050" b="1" dirty="0">
              <a:solidFill>
                <a:srgbClr val="000000"/>
              </a:solidFill>
              <a:effectLst/>
              <a:latin typeface="Times New Roman"/>
              <a:ea typeface="Times New Roman"/>
            </a:endParaRPr>
          </a:p>
        </p:txBody>
      </p:sp>
      <p:pic>
        <p:nvPicPr>
          <p:cNvPr id="2050" name="Picture 2" descr="C:\Users\Vinogradova.DA\AppData\Local\Microsoft\Windows\Temporary Internet Files\Content.Outlook\KE3BFK35\HEN-4A_2.JPG"/>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785" b="93151" l="10000" r="98824"/>
                    </a14:imgEffect>
                  </a14:imgLayer>
                </a14:imgProps>
              </a:ext>
              <a:ext uri="{28A0092B-C50C-407E-A947-70E740481C1C}">
                <a14:useLocalDpi xmlns:a14="http://schemas.microsoft.com/office/drawing/2010/main" val="0"/>
              </a:ext>
            </a:extLst>
          </a:blip>
          <a:srcRect t="10278" b="19404"/>
          <a:stretch/>
        </p:blipFill>
        <p:spPr bwMode="auto">
          <a:xfrm>
            <a:off x="7403403" y="638175"/>
            <a:ext cx="1417069" cy="1494680"/>
          </a:xfrm>
          <a:prstGeom prst="rect">
            <a:avLst/>
          </a:prstGeom>
          <a:ln>
            <a:noFill/>
          </a:ln>
          <a:effectLst>
            <a:outerShdw blurRad="292100" dist="139700" dir="2700000" algn="tl" rotWithShape="0">
              <a:srgbClr val="333333">
                <a:alpha val="65000"/>
              </a:srgbClr>
            </a:outerShdw>
          </a:effectLst>
        </p:spPr>
      </p:pic>
      <p:graphicFrame>
        <p:nvGraphicFramePr>
          <p:cNvPr id="2" name="Таблица 1"/>
          <p:cNvGraphicFramePr>
            <a:graphicFrameLocks noGrp="1"/>
          </p:cNvGraphicFramePr>
          <p:nvPr>
            <p:extLst>
              <p:ext uri="{D42A27DB-BD31-4B8C-83A1-F6EECF244321}">
                <p14:modId xmlns:p14="http://schemas.microsoft.com/office/powerpoint/2010/main" val="2473531232"/>
              </p:ext>
            </p:extLst>
          </p:nvPr>
        </p:nvGraphicFramePr>
        <p:xfrm>
          <a:off x="755576" y="2348880"/>
          <a:ext cx="6234827" cy="579077"/>
        </p:xfrm>
        <a:graphic>
          <a:graphicData uri="http://schemas.openxmlformats.org/drawingml/2006/table">
            <a:tbl>
              <a:tblPr>
                <a:tableStyleId>{3B4B98B0-60AC-42C2-AFA5-B58CD77FA1E5}</a:tableStyleId>
              </a:tblPr>
              <a:tblGrid>
                <a:gridCol w="997707">
                  <a:extLst>
                    <a:ext uri="{9D8B030D-6E8A-4147-A177-3AD203B41FA5}">
                      <a16:colId xmlns:a16="http://schemas.microsoft.com/office/drawing/2014/main" val="20000"/>
                    </a:ext>
                  </a:extLst>
                </a:gridCol>
                <a:gridCol w="946509">
                  <a:extLst>
                    <a:ext uri="{9D8B030D-6E8A-4147-A177-3AD203B41FA5}">
                      <a16:colId xmlns:a16="http://schemas.microsoft.com/office/drawing/2014/main" val="20001"/>
                    </a:ext>
                  </a:extLst>
                </a:gridCol>
                <a:gridCol w="1252247">
                  <a:extLst>
                    <a:ext uri="{9D8B030D-6E8A-4147-A177-3AD203B41FA5}">
                      <a16:colId xmlns:a16="http://schemas.microsoft.com/office/drawing/2014/main" val="20002"/>
                    </a:ext>
                  </a:extLst>
                </a:gridCol>
                <a:gridCol w="1206019">
                  <a:extLst>
                    <a:ext uri="{9D8B030D-6E8A-4147-A177-3AD203B41FA5}">
                      <a16:colId xmlns:a16="http://schemas.microsoft.com/office/drawing/2014/main" val="20003"/>
                    </a:ext>
                  </a:extLst>
                </a:gridCol>
                <a:gridCol w="638078">
                  <a:extLst>
                    <a:ext uri="{9D8B030D-6E8A-4147-A177-3AD203B41FA5}">
                      <a16:colId xmlns:a16="http://schemas.microsoft.com/office/drawing/2014/main" val="20004"/>
                    </a:ext>
                  </a:extLst>
                </a:gridCol>
                <a:gridCol w="1194267">
                  <a:extLst>
                    <a:ext uri="{9D8B030D-6E8A-4147-A177-3AD203B41FA5}">
                      <a16:colId xmlns:a16="http://schemas.microsoft.com/office/drawing/2014/main" val="20005"/>
                    </a:ext>
                  </a:extLst>
                </a:gridCol>
              </a:tblGrid>
              <a:tr h="328555">
                <a:tc>
                  <a:txBody>
                    <a:bodyPr/>
                    <a:lstStyle/>
                    <a:p>
                      <a:pPr algn="l">
                        <a:spcAft>
                          <a:spcPts val="0"/>
                        </a:spcAft>
                      </a:pPr>
                      <a:r>
                        <a:rPr lang="ru-RU" sz="1000" b="1" dirty="0">
                          <a:effectLst/>
                        </a:rPr>
                        <a:t>Модель</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Напряжение, В</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Вес, кг</a:t>
                      </a:r>
                      <a:endParaRPr lang="ru-RU" sz="1400" b="1" dirty="0">
                        <a:solidFill>
                          <a:srgbClr val="000000"/>
                        </a:solidFill>
                        <a:effectLst/>
                        <a:latin typeface="Times New Roman"/>
                        <a:ea typeface="Times New Roman"/>
                      </a:endParaRPr>
                    </a:p>
                  </a:txBody>
                  <a:tcPr marL="68580" marR="68580" marT="0" marB="0"/>
                </a:tc>
                <a:tc>
                  <a:txBody>
                    <a:bodyPr/>
                    <a:lstStyle/>
                    <a:p>
                      <a:pPr algn="ctr">
                        <a:spcAft>
                          <a:spcPts val="0"/>
                        </a:spcAft>
                      </a:pPr>
                      <a:r>
                        <a:rPr lang="ru-RU" sz="1000" b="1" dirty="0">
                          <a:effectLst/>
                        </a:rPr>
                        <a:t>Кол-во корзин, шт.</a:t>
                      </a:r>
                      <a:endParaRPr lang="ru-RU" sz="1400" b="1"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250522">
                <a:tc>
                  <a:txBody>
                    <a:bodyPr/>
                    <a:lstStyle/>
                    <a:p>
                      <a:pPr algn="l">
                        <a:spcAft>
                          <a:spcPts val="0"/>
                        </a:spcAft>
                      </a:pPr>
                      <a:r>
                        <a:rPr lang="en-US" sz="1000" dirty="0">
                          <a:effectLst/>
                        </a:rPr>
                        <a:t>HEN-4A</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4</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450</a:t>
                      </a:r>
                      <a:r>
                        <a:rPr lang="ru-RU" sz="1000" dirty="0">
                          <a:effectLst/>
                        </a:rPr>
                        <a:t>х</a:t>
                      </a:r>
                      <a:r>
                        <a:rPr lang="en-US" sz="1000" dirty="0">
                          <a:effectLst/>
                        </a:rPr>
                        <a:t>530</a:t>
                      </a:r>
                      <a:r>
                        <a:rPr lang="ru-RU" sz="1000" dirty="0">
                          <a:effectLst/>
                        </a:rPr>
                        <a:t>х</a:t>
                      </a:r>
                      <a:r>
                        <a:rPr lang="en-US" sz="1000" dirty="0">
                          <a:effectLst/>
                        </a:rPr>
                        <a:t>450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a:t>
                      </a:r>
                      <a:r>
                        <a:rPr lang="en-US" sz="1000" dirty="0">
                          <a:effectLst/>
                        </a:rPr>
                        <a:t>2,8</a:t>
                      </a:r>
                      <a:endParaRPr lang="ru-RU" sz="1400" dirty="0">
                        <a:solidFill>
                          <a:srgbClr val="000000"/>
                        </a:solidFill>
                        <a:effectLst/>
                        <a:latin typeface="Times New Roman"/>
                        <a:ea typeface="Times New Roman"/>
                      </a:endParaRPr>
                    </a:p>
                  </a:txBody>
                  <a:tcPr marL="68580" marR="68580" marT="0" marB="0"/>
                </a:tc>
                <a:tc>
                  <a:txBody>
                    <a:bodyPr/>
                    <a:lstStyle/>
                    <a:p>
                      <a:pPr algn="ctr">
                        <a:spcAft>
                          <a:spcPts val="0"/>
                        </a:spcAft>
                      </a:pPr>
                      <a:r>
                        <a:rPr lang="ru-RU" sz="1000" dirty="0">
                          <a:effectLst/>
                        </a:rPr>
                        <a:t>4</a:t>
                      </a:r>
                      <a:endParaRPr lang="ru-RU" sz="14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11"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2"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8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683568" y="4069521"/>
            <a:ext cx="3461195" cy="1015663"/>
          </a:xfrm>
          <a:prstGeom prst="rect">
            <a:avLst/>
          </a:prstGeom>
        </p:spPr>
        <p:txBody>
          <a:bodyPr wrap="square">
            <a:spAutoFit/>
          </a:bodyPr>
          <a:lstStyle/>
          <a:p>
            <a:r>
              <a:rPr lang="ru-RU" sz="1200" b="1" dirty="0">
                <a:solidFill>
                  <a:srgbClr val="000000"/>
                </a:solidFill>
                <a:latin typeface="Times New Roman" panose="02020603050405020304" pitchFamily="18" charset="0"/>
                <a:cs typeface="Times New Roman" panose="02020603050405020304" pitchFamily="18" charset="0"/>
              </a:rPr>
              <a:t>Модель  WD1400L23:</a:t>
            </a:r>
          </a:p>
          <a:p>
            <a:r>
              <a:rPr lang="ru-RU" sz="1200" dirty="0">
                <a:solidFill>
                  <a:srgbClr val="000000"/>
                </a:solidFill>
                <a:latin typeface="Times New Roman" panose="02020603050405020304" pitchFamily="18" charset="0"/>
                <a:cs typeface="Times New Roman" panose="02020603050405020304" pitchFamily="18" charset="0"/>
              </a:rPr>
              <a:t>•   механическое управление; </a:t>
            </a:r>
          </a:p>
          <a:p>
            <a:r>
              <a:rPr lang="ru-RU" sz="1200" dirty="0">
                <a:solidFill>
                  <a:srgbClr val="000000"/>
                </a:solidFill>
                <a:latin typeface="Times New Roman" panose="02020603050405020304" pitchFamily="18" charset="0"/>
                <a:cs typeface="Times New Roman" panose="02020603050405020304" pitchFamily="18" charset="0"/>
              </a:rPr>
              <a:t>•   таймер на 30 минут;</a:t>
            </a:r>
          </a:p>
          <a:p>
            <a:r>
              <a:rPr lang="ru-RU" sz="1200" dirty="0">
                <a:solidFill>
                  <a:srgbClr val="000000"/>
                </a:solidFill>
                <a:latin typeface="Times New Roman" panose="02020603050405020304" pitchFamily="18" charset="0"/>
                <a:cs typeface="Times New Roman" panose="02020603050405020304" pitchFamily="18" charset="0"/>
              </a:rPr>
              <a:t>•   объем 23 л;</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диаметр вращающегося блюда – 230 мм.</a:t>
            </a:r>
          </a:p>
        </p:txBody>
      </p:sp>
      <p:pic>
        <p:nvPicPr>
          <p:cNvPr id="11" name="Рисунок 10" descr="P90D23SL-T2 (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800" y="3789040"/>
            <a:ext cx="1728192" cy="936104"/>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4639197" y="4028871"/>
            <a:ext cx="3461195" cy="1200329"/>
          </a:xfrm>
          <a:prstGeom prst="rect">
            <a:avLst/>
          </a:prstGeom>
        </p:spPr>
        <p:txBody>
          <a:bodyPr wrap="square">
            <a:spAutoFit/>
          </a:bodyPr>
          <a:lstStyle/>
          <a:p>
            <a:r>
              <a:rPr lang="ru-RU" sz="1200" b="1" dirty="0">
                <a:solidFill>
                  <a:srgbClr val="000000"/>
                </a:solidFill>
                <a:latin typeface="Times New Roman" panose="02020603050405020304" pitchFamily="18" charset="0"/>
                <a:cs typeface="Times New Roman" panose="02020603050405020304" pitchFamily="18" charset="0"/>
              </a:rPr>
              <a:t>Модель  </a:t>
            </a:r>
            <a:r>
              <a:rPr lang="en-US" sz="1200" b="1" dirty="0">
                <a:solidFill>
                  <a:srgbClr val="000000"/>
                </a:solidFill>
                <a:latin typeface="Times New Roman" panose="02020603050405020304" pitchFamily="18" charset="0"/>
                <a:cs typeface="Times New Roman" panose="02020603050405020304" pitchFamily="18" charset="0"/>
              </a:rPr>
              <a:t>WDE900L30</a:t>
            </a:r>
            <a:r>
              <a:rPr lang="ru-RU" sz="1200" b="1" dirty="0">
                <a:solidFill>
                  <a:srgbClr val="000000"/>
                </a:solidFill>
                <a:latin typeface="Times New Roman" panose="02020603050405020304" pitchFamily="18" charset="0"/>
                <a:cs typeface="Times New Roman" panose="02020603050405020304" pitchFamily="18" charset="0"/>
              </a:rPr>
              <a:t>:</a:t>
            </a:r>
          </a:p>
          <a:p>
            <a:r>
              <a:rPr lang="ru-RU" sz="1200" dirty="0">
                <a:solidFill>
                  <a:srgbClr val="000000"/>
                </a:solidFill>
                <a:latin typeface="Times New Roman" panose="02020603050405020304" pitchFamily="18" charset="0"/>
                <a:cs typeface="Times New Roman" panose="02020603050405020304" pitchFamily="18" charset="0"/>
              </a:rPr>
              <a:t>• электро-механическое управление; </a:t>
            </a:r>
          </a:p>
          <a:p>
            <a:r>
              <a:rPr lang="ru-RU" sz="1200" dirty="0">
                <a:solidFill>
                  <a:srgbClr val="000000"/>
                </a:solidFill>
                <a:latin typeface="Times New Roman" panose="02020603050405020304" pitchFamily="18" charset="0"/>
                <a:cs typeface="Times New Roman" panose="02020603050405020304" pitchFamily="18" charset="0"/>
              </a:rPr>
              <a:t>• таймер на 95 минут</a:t>
            </a:r>
          </a:p>
          <a:p>
            <a:r>
              <a:rPr lang="ru-RU" sz="1200" dirty="0">
                <a:solidFill>
                  <a:srgbClr val="000000"/>
                </a:solidFill>
                <a:latin typeface="Times New Roman" panose="02020603050405020304" pitchFamily="18" charset="0"/>
                <a:cs typeface="Times New Roman" panose="02020603050405020304" pitchFamily="18" charset="0"/>
              </a:rPr>
              <a:t>•  объем 30 л;</a:t>
            </a:r>
          </a:p>
          <a:p>
            <a:r>
              <a:rPr lang="ru-RU" sz="1200" dirty="0">
                <a:solidFill>
                  <a:srgbClr val="000000"/>
                </a:solidFill>
                <a:latin typeface="Times New Roman" panose="02020603050405020304" pitchFamily="18" charset="0"/>
                <a:cs typeface="Times New Roman" panose="02020603050405020304" pitchFamily="18" charset="0"/>
              </a:rPr>
              <a:t>• диаметр вращающегося блюда – 315 мм.</a:t>
            </a:r>
          </a:p>
          <a:p>
            <a:endParaRPr lang="ru-RU" sz="1200" dirty="0">
              <a:solidFill>
                <a:srgbClr val="000000"/>
              </a:solidFill>
              <a:latin typeface="Times New Roman" panose="02020603050405020304" pitchFamily="18" charset="0"/>
              <a:cs typeface="Times New Roman" panose="02020603050405020304" pitchFamily="18" charset="0"/>
            </a:endParaRPr>
          </a:p>
        </p:txBody>
      </p:sp>
      <p:pic>
        <p:nvPicPr>
          <p:cNvPr id="13" name="Рисунок 12" descr="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8304" y="3789040"/>
            <a:ext cx="1584176" cy="872879"/>
          </a:xfrm>
          <a:prstGeom prst="rect">
            <a:avLst/>
          </a:prstGeom>
          <a:noFill/>
          <a:ln>
            <a:noFill/>
          </a:ln>
        </p:spPr>
      </p:pic>
      <p:sp>
        <p:nvSpPr>
          <p:cNvPr id="16" name="Прямоугольник 15"/>
          <p:cNvSpPr/>
          <p:nvPr/>
        </p:nvSpPr>
        <p:spPr>
          <a:xfrm>
            <a:off x="683568" y="2368332"/>
            <a:ext cx="7515405" cy="1492716"/>
          </a:xfrm>
          <a:prstGeom prst="rect">
            <a:avLst/>
          </a:prstGeom>
        </p:spPr>
        <p:txBody>
          <a:bodyPr wrap="square">
            <a:spAutoFit/>
          </a:bodyPr>
          <a:lstStyle/>
          <a:p>
            <a:r>
              <a:rPr lang="ru-RU" sz="1400" b="1" dirty="0">
                <a:solidFill>
                  <a:srgbClr val="000000"/>
                </a:solidFill>
                <a:latin typeface="Times New Roman" panose="02020603050405020304" pitchFamily="18" charset="0"/>
                <a:cs typeface="Times New Roman" panose="02020603050405020304" pitchFamily="18" charset="0"/>
              </a:rPr>
              <a:t>ПЕЧИ СВЧ</a:t>
            </a:r>
            <a:endParaRPr lang="ru-RU" sz="1200" b="1" dirty="0">
              <a:solidFill>
                <a:srgbClr val="000000"/>
              </a:solidFill>
              <a:latin typeface="Times New Roman" panose="02020603050405020304" pitchFamily="18" charset="0"/>
              <a:cs typeface="Times New Roman" panose="02020603050405020304" pitchFamily="18" charset="0"/>
            </a:endParaRPr>
          </a:p>
          <a:p>
            <a:pPr lvl="0"/>
            <a:r>
              <a:rPr lang="ru-RU" sz="1100" dirty="0">
                <a:solidFill>
                  <a:srgbClr val="000000"/>
                </a:solidFill>
                <a:latin typeface="Times New Roman" panose="02020603050405020304" pitchFamily="18" charset="0"/>
                <a:cs typeface="Times New Roman" panose="02020603050405020304" pitchFamily="18" charset="0"/>
              </a:rPr>
              <a:t>Предназначены для приготовления и быстрого разогрева блюд, а также для размораживания продуктов. Печи выполнены из нержавеющей стали, оснащены функцией гриля.</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корпус и камера микроволновые печи EKSI выполнены из нержавеющей стали;</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с функцией гриля;</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напряжение питающей сети 220В/ 50Гц</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мощность микроволн 900 Вт; </a:t>
            </a:r>
          </a:p>
          <a:p>
            <a:pPr marL="17145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8 режимов мощности.</a:t>
            </a:r>
            <a:endParaRPr lang="ru-RU" sz="1200" dirty="0">
              <a:solidFill>
                <a:srgbClr val="000000"/>
              </a:solidFill>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992384855"/>
              </p:ext>
            </p:extLst>
          </p:nvPr>
        </p:nvGraphicFramePr>
        <p:xfrm>
          <a:off x="755576" y="5210030"/>
          <a:ext cx="7056784" cy="955274"/>
        </p:xfrm>
        <a:graphic>
          <a:graphicData uri="http://schemas.openxmlformats.org/drawingml/2006/table">
            <a:tbl>
              <a:tblPr>
                <a:tableStyleId>{3B4B98B0-60AC-42C2-AFA5-B58CD77FA1E5}</a:tableStyleId>
              </a:tblPr>
              <a:tblGrid>
                <a:gridCol w="3423281">
                  <a:extLst>
                    <a:ext uri="{9D8B030D-6E8A-4147-A177-3AD203B41FA5}">
                      <a16:colId xmlns:a16="http://schemas.microsoft.com/office/drawing/2014/main" val="20000"/>
                    </a:ext>
                  </a:extLst>
                </a:gridCol>
                <a:gridCol w="1805839">
                  <a:extLst>
                    <a:ext uri="{9D8B030D-6E8A-4147-A177-3AD203B41FA5}">
                      <a16:colId xmlns:a16="http://schemas.microsoft.com/office/drawing/2014/main" val="20001"/>
                    </a:ext>
                  </a:extLst>
                </a:gridCol>
                <a:gridCol w="1827664">
                  <a:extLst>
                    <a:ext uri="{9D8B030D-6E8A-4147-A177-3AD203B41FA5}">
                      <a16:colId xmlns:a16="http://schemas.microsoft.com/office/drawing/2014/main" val="20002"/>
                    </a:ext>
                  </a:extLst>
                </a:gridCol>
              </a:tblGrid>
              <a:tr h="193274">
                <a:tc>
                  <a:txBody>
                    <a:bodyPr/>
                    <a:lstStyle/>
                    <a:p>
                      <a:pPr algn="l">
                        <a:spcAft>
                          <a:spcPts val="0"/>
                        </a:spcAft>
                      </a:pPr>
                      <a:r>
                        <a:rPr lang="ru-RU" sz="1000" b="1" dirty="0">
                          <a:effectLst/>
                        </a:rPr>
                        <a:t>Модель</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WD1400L23</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b="1" dirty="0">
                          <a:effectLst/>
                        </a:rPr>
                        <a:t>WDE900L30</a:t>
                      </a:r>
                      <a:endParaRPr lang="ru-RU" sz="14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148566">
                <a:tc>
                  <a:txBody>
                    <a:bodyPr/>
                    <a:lstStyle/>
                    <a:p>
                      <a:pPr algn="l">
                        <a:spcAft>
                          <a:spcPts val="0"/>
                        </a:spcAft>
                      </a:pPr>
                      <a:r>
                        <a:rPr lang="ru-RU" sz="1000" dirty="0">
                          <a:effectLst/>
                        </a:rPr>
                        <a:t>Мощность, кВт</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0,9</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0,9</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148566">
                <a:tc>
                  <a:txBody>
                    <a:bodyPr/>
                    <a:lstStyle/>
                    <a:p>
                      <a:pPr algn="l">
                        <a:spcAft>
                          <a:spcPts val="0"/>
                        </a:spcAft>
                      </a:pPr>
                      <a:r>
                        <a:rPr lang="ru-RU" sz="1000" dirty="0">
                          <a:effectLst/>
                        </a:rPr>
                        <a:t>Внутренние размеры печи, мм</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220х340х320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358x354</a:t>
                      </a:r>
                      <a:r>
                        <a:rPr lang="ru-RU" sz="1000" dirty="0">
                          <a:effectLst/>
                        </a:rPr>
                        <a:t>х</a:t>
                      </a:r>
                      <a:r>
                        <a:rPr lang="en-US" sz="1000" dirty="0">
                          <a:effectLst/>
                        </a:rPr>
                        <a:t>240</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148566">
                <a:tc>
                  <a:txBody>
                    <a:bodyPr/>
                    <a:lstStyle/>
                    <a:p>
                      <a:pPr algn="l">
                        <a:spcAft>
                          <a:spcPts val="0"/>
                        </a:spcAft>
                      </a:pPr>
                      <a:r>
                        <a:rPr lang="ru-RU" sz="1000" dirty="0">
                          <a:effectLst/>
                        </a:rPr>
                        <a:t>Габаритные размеры печи, мм</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281х483х398</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539х417х300</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48566">
                <a:tc>
                  <a:txBody>
                    <a:bodyPr/>
                    <a:lstStyle/>
                    <a:p>
                      <a:pPr algn="l">
                        <a:spcAft>
                          <a:spcPts val="0"/>
                        </a:spcAft>
                      </a:pPr>
                      <a:r>
                        <a:rPr lang="ru-RU" sz="1000" dirty="0">
                          <a:effectLst/>
                        </a:rPr>
                        <a:t>Объём камеры, л</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23</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30</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148566">
                <a:tc>
                  <a:txBody>
                    <a:bodyPr/>
                    <a:lstStyle/>
                    <a:p>
                      <a:pPr algn="l">
                        <a:spcAft>
                          <a:spcPts val="0"/>
                        </a:spcAft>
                      </a:pPr>
                      <a:r>
                        <a:rPr lang="ru-RU" sz="1000" dirty="0">
                          <a:effectLst/>
                        </a:rPr>
                        <a:t>Вес, кг</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14,1</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16,4</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4" name="Прямоугольник 3"/>
          <p:cNvSpPr/>
          <p:nvPr/>
        </p:nvSpPr>
        <p:spPr>
          <a:xfrm>
            <a:off x="683568" y="613137"/>
            <a:ext cx="5832648" cy="1015663"/>
          </a:xfrm>
          <a:prstGeom prst="rect">
            <a:avLst/>
          </a:prstGeom>
        </p:spPr>
        <p:txBody>
          <a:bodyPr wrap="square">
            <a:spAutoFit/>
          </a:bodyPr>
          <a:lstStyle/>
          <a:p>
            <a:endParaRPr lang="ru-RU" sz="1600" b="1" dirty="0">
              <a:solidFill>
                <a:srgbClr val="000000"/>
              </a:solidFill>
              <a:latin typeface="Times New Roman" panose="02020603050405020304" pitchFamily="18" charset="0"/>
              <a:cs typeface="Times New Roman" panose="02020603050405020304" pitchFamily="18" charset="0"/>
            </a:endParaRPr>
          </a:p>
          <a:p>
            <a:r>
              <a:rPr lang="ru-RU" sz="1100" dirty="0">
                <a:solidFill>
                  <a:srgbClr val="000000"/>
                </a:solidFill>
                <a:latin typeface="Times New Roman" panose="02020603050405020304" pitchFamily="18" charset="0"/>
                <a:cs typeface="Times New Roman" panose="02020603050405020304" pitchFamily="18" charset="0"/>
              </a:rPr>
              <a:t>Подогреватель для шоколада выполнен из нержавеющей стали. Оборудование укомплектовано двумя гастроемкостями (1/3 и 1/6) с крышками. Нагрев происходит за счет нагрева керамическими </a:t>
            </a:r>
            <a:r>
              <a:rPr lang="ru-RU" sz="1100" dirty="0" err="1">
                <a:solidFill>
                  <a:srgbClr val="000000"/>
                </a:solidFill>
                <a:latin typeface="Times New Roman" panose="02020603050405020304" pitchFamily="18" charset="0"/>
                <a:cs typeface="Times New Roman" panose="02020603050405020304" pitchFamily="18" charset="0"/>
              </a:rPr>
              <a:t>ТЭНами</a:t>
            </a:r>
            <a:r>
              <a:rPr lang="ru-RU" sz="1100" dirty="0">
                <a:solidFill>
                  <a:srgbClr val="000000"/>
                </a:solidFill>
                <a:latin typeface="Times New Roman" panose="02020603050405020304" pitchFamily="18" charset="0"/>
                <a:cs typeface="Times New Roman" panose="02020603050405020304" pitchFamily="18" charset="0"/>
              </a:rPr>
              <a:t> воздуха под гастроемкостями. Управление осуществляется с помощью двух независимых термостатов. </a:t>
            </a:r>
          </a:p>
        </p:txBody>
      </p:sp>
      <p:graphicFrame>
        <p:nvGraphicFramePr>
          <p:cNvPr id="5" name="Таблица 4"/>
          <p:cNvGraphicFramePr>
            <a:graphicFrameLocks noGrp="1"/>
          </p:cNvGraphicFramePr>
          <p:nvPr>
            <p:extLst>
              <p:ext uri="{D42A27DB-BD31-4B8C-83A1-F6EECF244321}">
                <p14:modId xmlns:p14="http://schemas.microsoft.com/office/powerpoint/2010/main" val="4084292324"/>
              </p:ext>
            </p:extLst>
          </p:nvPr>
        </p:nvGraphicFramePr>
        <p:xfrm>
          <a:off x="755576" y="1675656"/>
          <a:ext cx="5562599" cy="457200"/>
        </p:xfrm>
        <a:graphic>
          <a:graphicData uri="http://schemas.openxmlformats.org/drawingml/2006/table">
            <a:tbl>
              <a:tblPr>
                <a:tableStyleId>{3B4B98B0-60AC-42C2-AFA5-B58CD77FA1E5}</a:tableStyleId>
              </a:tblPr>
              <a:tblGrid>
                <a:gridCol w="857753">
                  <a:extLst>
                    <a:ext uri="{9D8B030D-6E8A-4147-A177-3AD203B41FA5}">
                      <a16:colId xmlns:a16="http://schemas.microsoft.com/office/drawing/2014/main" val="20000"/>
                    </a:ext>
                  </a:extLst>
                </a:gridCol>
                <a:gridCol w="1179271">
                  <a:extLst>
                    <a:ext uri="{9D8B030D-6E8A-4147-A177-3AD203B41FA5}">
                      <a16:colId xmlns:a16="http://schemas.microsoft.com/office/drawing/2014/main" val="20001"/>
                    </a:ext>
                  </a:extLst>
                </a:gridCol>
                <a:gridCol w="1059320">
                  <a:extLst>
                    <a:ext uri="{9D8B030D-6E8A-4147-A177-3AD203B41FA5}">
                      <a16:colId xmlns:a16="http://schemas.microsoft.com/office/drawing/2014/main" val="20002"/>
                    </a:ext>
                  </a:extLst>
                </a:gridCol>
                <a:gridCol w="1192420">
                  <a:extLst>
                    <a:ext uri="{9D8B030D-6E8A-4147-A177-3AD203B41FA5}">
                      <a16:colId xmlns:a16="http://schemas.microsoft.com/office/drawing/2014/main" val="20003"/>
                    </a:ext>
                  </a:extLst>
                </a:gridCol>
                <a:gridCol w="588523">
                  <a:extLst>
                    <a:ext uri="{9D8B030D-6E8A-4147-A177-3AD203B41FA5}">
                      <a16:colId xmlns:a16="http://schemas.microsoft.com/office/drawing/2014/main" val="20004"/>
                    </a:ext>
                  </a:extLst>
                </a:gridCol>
                <a:gridCol w="685312">
                  <a:extLst>
                    <a:ext uri="{9D8B030D-6E8A-4147-A177-3AD203B41FA5}">
                      <a16:colId xmlns:a16="http://schemas.microsoft.com/office/drawing/2014/main" val="20005"/>
                    </a:ext>
                  </a:extLst>
                </a:gridCol>
              </a:tblGrid>
              <a:tr h="288290">
                <a:tc>
                  <a:txBody>
                    <a:bodyPr/>
                    <a:lstStyle/>
                    <a:p>
                      <a:pPr algn="l">
                        <a:spcAft>
                          <a:spcPts val="0"/>
                        </a:spcAft>
                      </a:pPr>
                      <a:r>
                        <a:rPr lang="ru-RU" sz="1000" b="1" dirty="0">
                          <a:effectLst/>
                        </a:rPr>
                        <a:t>Модель</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Напряжение, В</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Вес, кг</a:t>
                      </a:r>
                      <a:endParaRPr lang="ru-RU" sz="1000" b="1" dirty="0">
                        <a:solidFill>
                          <a:srgbClr val="000000"/>
                        </a:solidFill>
                        <a:effectLst/>
                        <a:latin typeface="Times New Roman"/>
                        <a:ea typeface="Times New Roman"/>
                      </a:endParaRPr>
                    </a:p>
                  </a:txBody>
                  <a:tcPr marL="68580" marR="68580" marT="0" marB="0"/>
                </a:tc>
                <a:tc>
                  <a:txBody>
                    <a:bodyPr/>
                    <a:lstStyle/>
                    <a:p>
                      <a:pPr algn="ctr">
                        <a:spcAft>
                          <a:spcPts val="0"/>
                        </a:spcAft>
                      </a:pPr>
                      <a:r>
                        <a:rPr lang="ru-RU" sz="1000" b="1" dirty="0">
                          <a:effectLst/>
                        </a:rPr>
                        <a:t>Кол-во</a:t>
                      </a:r>
                    </a:p>
                    <a:p>
                      <a:pPr algn="ctr">
                        <a:spcAft>
                          <a:spcPts val="0"/>
                        </a:spcAft>
                      </a:pPr>
                      <a:r>
                        <a:rPr lang="ru-RU" sz="1000" b="1" dirty="0">
                          <a:effectLst/>
                        </a:rPr>
                        <a:t>секций</a:t>
                      </a:r>
                      <a:endParaRPr lang="ru-RU" sz="1000" b="1"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algn="l">
                        <a:spcAft>
                          <a:spcPts val="0"/>
                        </a:spcAft>
                      </a:pPr>
                      <a:r>
                        <a:rPr lang="en-US" sz="1000" dirty="0">
                          <a:effectLst/>
                        </a:rPr>
                        <a:t>HW-23</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230х640х180</a:t>
                      </a:r>
                      <a:endParaRPr lang="ru-RU" sz="10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a:t>
                      </a:r>
                      <a:endParaRPr lang="ru-RU" sz="1000" dirty="0">
                        <a:solidFill>
                          <a:srgbClr val="000000"/>
                        </a:solidFill>
                        <a:effectLst/>
                        <a:latin typeface="Times New Roman"/>
                        <a:ea typeface="Times New Roman"/>
                      </a:endParaRPr>
                    </a:p>
                  </a:txBody>
                  <a:tcPr marL="68580" marR="68580" marT="0" marB="0"/>
                </a:tc>
                <a:tc>
                  <a:txBody>
                    <a:bodyPr/>
                    <a:lstStyle/>
                    <a:p>
                      <a:pPr algn="ctr">
                        <a:spcAft>
                          <a:spcPts val="0"/>
                        </a:spcAft>
                      </a:pPr>
                      <a:r>
                        <a:rPr lang="ru-RU" sz="1000" dirty="0">
                          <a:effectLst/>
                        </a:rPr>
                        <a:t>3</a:t>
                      </a:r>
                      <a:endParaRPr lang="ru-RU" sz="10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pic>
        <p:nvPicPr>
          <p:cNvPr id="1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074"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214" l="1602" r="100000"/>
                    </a14:imgEffect>
                  </a14:imgLayer>
                </a14:imgProps>
              </a:ext>
              <a:ext uri="{28A0092B-C50C-407E-A947-70E740481C1C}">
                <a14:useLocalDpi xmlns:a14="http://schemas.microsoft.com/office/drawing/2010/main" val="0"/>
              </a:ext>
            </a:extLst>
          </a:blip>
          <a:srcRect/>
          <a:stretch>
            <a:fillRect/>
          </a:stretch>
        </p:blipFill>
        <p:spPr bwMode="auto">
          <a:xfrm>
            <a:off x="6923318" y="813084"/>
            <a:ext cx="1581944" cy="1381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48072" y="260648"/>
            <a:ext cx="4572000" cy="553998"/>
          </a:xfrm>
          <a:prstGeom prst="rect">
            <a:avLst/>
          </a:prstGeom>
        </p:spPr>
        <p:txBody>
          <a:bodyPr>
            <a:spAutoFit/>
          </a:bodyPr>
          <a:lstStyle/>
          <a:p>
            <a:endParaRPr lang="ru-RU" sz="1600" b="1" dirty="0">
              <a:solidFill>
                <a:srgbClr val="000000"/>
              </a:solidFill>
              <a:latin typeface="Times New Roman" panose="02020603050405020304" pitchFamily="18" charset="0"/>
              <a:cs typeface="Times New Roman" panose="02020603050405020304" pitchFamily="18" charset="0"/>
            </a:endParaRPr>
          </a:p>
          <a:p>
            <a:r>
              <a:rPr lang="ru-RU" sz="1400" b="1" dirty="0">
                <a:solidFill>
                  <a:srgbClr val="000000"/>
                </a:solidFill>
                <a:latin typeface="Times New Roman" panose="02020603050405020304" pitchFamily="18" charset="0"/>
                <a:cs typeface="Times New Roman" panose="02020603050405020304" pitchFamily="18" charset="0"/>
              </a:rPr>
              <a:t>ПОДОГРЕВАТЕЛЬ ДЛЯ ШОКОЛАДА</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842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8"/>
          <p:cNvSpPr txBox="1">
            <a:spLocks noChangeArrowheads="1"/>
          </p:cNvSpPr>
          <p:nvPr/>
        </p:nvSpPr>
        <p:spPr bwMode="auto">
          <a:xfrm>
            <a:off x="5652120" y="3933056"/>
            <a:ext cx="1584176" cy="432048"/>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ctr" anchorCtr="0" upright="1">
            <a:noAutofit/>
          </a:bodyPr>
          <a:lstStyle/>
          <a:p>
            <a:pPr algn="ctr">
              <a:spcBef>
                <a:spcPts val="600"/>
              </a:spcBef>
              <a:spcAft>
                <a:spcPts val="0"/>
              </a:spcAft>
            </a:pPr>
            <a:r>
              <a:rPr lang="ru-RU" sz="1050" b="1" dirty="0">
                <a:solidFill>
                  <a:srgbClr val="000000"/>
                </a:solidFill>
                <a:effectLst/>
                <a:ea typeface="Times New Roman"/>
                <a:cs typeface="Times New Roman"/>
              </a:rPr>
              <a:t>HTC-2</a:t>
            </a:r>
            <a:endParaRPr lang="ru-RU" sz="1000" b="1" dirty="0">
              <a:solidFill>
                <a:srgbClr val="000000"/>
              </a:solidFill>
              <a:effectLst/>
              <a:ea typeface="Times New Roman"/>
            </a:endParaRPr>
          </a:p>
        </p:txBody>
      </p:sp>
      <p:pic>
        <p:nvPicPr>
          <p:cNvPr id="7" name="Рисунок 6" descr="C:\Users\garagulya.ds\Desktop\Новая папка (2)\eksi\HTC-2F.jpg"/>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32240" y="2996952"/>
            <a:ext cx="2160240" cy="1487071"/>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692696"/>
            <a:ext cx="1593279" cy="19442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Прямоугольник 1"/>
          <p:cNvSpPr/>
          <p:nvPr/>
        </p:nvSpPr>
        <p:spPr>
          <a:xfrm>
            <a:off x="683567" y="434275"/>
            <a:ext cx="6336705" cy="3600986"/>
          </a:xfrm>
          <a:prstGeom prst="rect">
            <a:avLst/>
          </a:prstGeom>
        </p:spPr>
        <p:txBody>
          <a:bodyPr wrap="square">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ЛАМПЫ ДЛЯ ПОДОГРЕВА</a:t>
            </a: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Предназначены для сервировки и поддержания блюд в теплом состоянии на предприятиях общественного питания. </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b="1" dirty="0">
                <a:solidFill>
                  <a:srgbClr val="000000"/>
                </a:solidFill>
                <a:latin typeface="Times New Roman" panose="02020603050405020304" pitchFamily="18" charset="0"/>
                <a:cs typeface="Times New Roman" panose="02020603050405020304" pitchFamily="18" charset="0"/>
              </a:rPr>
              <a:t>Лампу для подогрева HW-819C </a:t>
            </a:r>
            <a:r>
              <a:rPr lang="ru-RU" sz="1200" dirty="0">
                <a:solidFill>
                  <a:srgbClr val="000000"/>
                </a:solidFill>
                <a:latin typeface="Times New Roman" panose="02020603050405020304" pitchFamily="18" charset="0"/>
                <a:cs typeface="Times New Roman" panose="02020603050405020304" pitchFamily="18" charset="0"/>
              </a:rPr>
              <a:t>можно устанавливать над порционной тарелкой для поддержания блюда в теплом состоянии перед подачей. Простая конструкция, инфракрасный нагрев, 3 лампы. Лампа для подогрева выполнена под гастроемкость GN 1/1.</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b="1" dirty="0">
                <a:solidFill>
                  <a:srgbClr val="000000"/>
                </a:solidFill>
                <a:latin typeface="Times New Roman" panose="02020603050405020304" pitchFamily="18" charset="0"/>
                <a:cs typeface="Times New Roman" panose="02020603050405020304" pitchFamily="18" charset="0"/>
              </a:rPr>
              <a:t>Поверхность стеклокерамическая </a:t>
            </a:r>
            <a:r>
              <a:rPr lang="ru-RU" sz="1200" dirty="0">
                <a:solidFill>
                  <a:srgbClr val="000000"/>
                </a:solidFill>
                <a:latin typeface="Times New Roman" panose="02020603050405020304" pitchFamily="18" charset="0"/>
                <a:cs typeface="Times New Roman" panose="02020603050405020304" pitchFamily="18" charset="0"/>
              </a:rPr>
              <a:t>с  подогревом и лампами </a:t>
            </a:r>
            <a:r>
              <a:rPr lang="ru-RU" sz="1200" b="1" dirty="0">
                <a:solidFill>
                  <a:srgbClr val="000000"/>
                </a:solidFill>
                <a:latin typeface="Times New Roman" panose="02020603050405020304" pitchFamily="18" charset="0"/>
                <a:cs typeface="Times New Roman" panose="02020603050405020304" pitchFamily="18" charset="0"/>
              </a:rPr>
              <a:t>HTC-2F. </a:t>
            </a:r>
            <a:endParaRPr lang="en-US" sz="12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Благодаря компактным размерам станция может размещаться на любой поверхности. 2 инфракрасные лампы и 2 рабочие поверхности под гастроемкости GN 1/1, каждая  из поверхностей имеет свой термостат и регулятор температуры </a:t>
            </a:r>
          </a:p>
          <a:p>
            <a:r>
              <a:rPr lang="ru-RU" sz="1200" dirty="0">
                <a:solidFill>
                  <a:srgbClr val="000000"/>
                </a:solidFill>
                <a:latin typeface="Times New Roman" panose="02020603050405020304" pitchFamily="18" charset="0"/>
                <a:cs typeface="Times New Roman" panose="02020603050405020304" pitchFamily="18" charset="0"/>
              </a:rPr>
              <a:t>от 0 до 90°С.</a:t>
            </a:r>
          </a:p>
          <a:p>
            <a:endParaRPr lang="ru-RU" sz="1200" dirty="0">
              <a:solidFill>
                <a:srgbClr val="000000"/>
              </a:solidFill>
            </a:endParaRPr>
          </a:p>
          <a:p>
            <a:endParaRPr lang="ru-RU" sz="1200" dirty="0">
              <a:solidFill>
                <a:srgbClr val="00000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75508292"/>
              </p:ext>
            </p:extLst>
          </p:nvPr>
        </p:nvGraphicFramePr>
        <p:xfrm>
          <a:off x="755576" y="4509120"/>
          <a:ext cx="7992888" cy="1350272"/>
        </p:xfrm>
        <a:graphic>
          <a:graphicData uri="http://schemas.openxmlformats.org/drawingml/2006/table">
            <a:tbl>
              <a:tblPr>
                <a:tableStyleId>{3B4B98B0-60AC-42C2-AFA5-B58CD77FA1E5}</a:tableStyleId>
              </a:tblPr>
              <a:tblGrid>
                <a:gridCol w="1053133">
                  <a:extLst>
                    <a:ext uri="{9D8B030D-6E8A-4147-A177-3AD203B41FA5}">
                      <a16:colId xmlns:a16="http://schemas.microsoft.com/office/drawing/2014/main" val="20000"/>
                    </a:ext>
                  </a:extLst>
                </a:gridCol>
                <a:gridCol w="1299431">
                  <a:extLst>
                    <a:ext uri="{9D8B030D-6E8A-4147-A177-3AD203B41FA5}">
                      <a16:colId xmlns:a16="http://schemas.microsoft.com/office/drawing/2014/main" val="20001"/>
                    </a:ext>
                  </a:extLst>
                </a:gridCol>
                <a:gridCol w="1411538">
                  <a:extLst>
                    <a:ext uri="{9D8B030D-6E8A-4147-A177-3AD203B41FA5}">
                      <a16:colId xmlns:a16="http://schemas.microsoft.com/office/drawing/2014/main" val="20002"/>
                    </a:ext>
                  </a:extLst>
                </a:gridCol>
                <a:gridCol w="1960469">
                  <a:extLst>
                    <a:ext uri="{9D8B030D-6E8A-4147-A177-3AD203B41FA5}">
                      <a16:colId xmlns:a16="http://schemas.microsoft.com/office/drawing/2014/main" val="20003"/>
                    </a:ext>
                  </a:extLst>
                </a:gridCol>
                <a:gridCol w="1019444">
                  <a:extLst>
                    <a:ext uri="{9D8B030D-6E8A-4147-A177-3AD203B41FA5}">
                      <a16:colId xmlns:a16="http://schemas.microsoft.com/office/drawing/2014/main" val="20004"/>
                    </a:ext>
                  </a:extLst>
                </a:gridCol>
                <a:gridCol w="1248873">
                  <a:extLst>
                    <a:ext uri="{9D8B030D-6E8A-4147-A177-3AD203B41FA5}">
                      <a16:colId xmlns:a16="http://schemas.microsoft.com/office/drawing/2014/main" val="20005"/>
                    </a:ext>
                  </a:extLst>
                </a:gridCol>
              </a:tblGrid>
              <a:tr h="648072">
                <a:tc>
                  <a:txBody>
                    <a:bodyPr/>
                    <a:lstStyle/>
                    <a:p>
                      <a:pPr algn="l">
                        <a:spcAft>
                          <a:spcPts val="0"/>
                        </a:spcAft>
                      </a:pPr>
                      <a:r>
                        <a:rPr lang="en-US" sz="1000" b="1" dirty="0">
                          <a:effectLst/>
                        </a:rPr>
                        <a:t>Модель</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b="1" dirty="0">
                          <a:effectLst/>
                        </a:rPr>
                        <a:t>Мощность, кВт</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b="1" dirty="0">
                          <a:effectLst/>
                        </a:rPr>
                        <a:t>Напряжение, В</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b="1" dirty="0">
                          <a:effectLst/>
                        </a:rPr>
                        <a:t>Габаритные размеры</a:t>
                      </a:r>
                      <a:r>
                        <a:rPr lang="ru-RU" sz="1000" b="1" dirty="0">
                          <a:effectLst/>
                        </a:rPr>
                        <a:t>, мм</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b="1" dirty="0">
                          <a:effectLst/>
                        </a:rPr>
                        <a:t>Вес</a:t>
                      </a:r>
                      <a:r>
                        <a:rPr lang="ru-RU" sz="1000" b="1" dirty="0">
                          <a:effectLst/>
                        </a:rPr>
                        <a:t>, кг</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b="1" dirty="0">
                          <a:effectLst/>
                        </a:rPr>
                        <a:t>Количество ламп</a:t>
                      </a:r>
                      <a:endParaRPr lang="ru-RU" sz="14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51100">
                <a:tc>
                  <a:txBody>
                    <a:bodyPr/>
                    <a:lstStyle/>
                    <a:p>
                      <a:pPr algn="l">
                        <a:spcAft>
                          <a:spcPts val="0"/>
                        </a:spcAft>
                      </a:pPr>
                      <a:r>
                        <a:rPr lang="en-US" sz="1000" dirty="0">
                          <a:effectLst/>
                        </a:rPr>
                        <a:t>HTC-2F</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0.8</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220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730х580х550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en-US" sz="1000" dirty="0">
                          <a:effectLst/>
                        </a:rPr>
                        <a:t>14</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51100">
                <a:tc>
                  <a:txBody>
                    <a:bodyPr/>
                    <a:lstStyle/>
                    <a:p>
                      <a:pPr algn="l">
                        <a:spcAft>
                          <a:spcPts val="0"/>
                        </a:spcAft>
                      </a:pPr>
                      <a:r>
                        <a:rPr lang="en-US" sz="1000" dirty="0">
                          <a:effectLst/>
                        </a:rPr>
                        <a:t>HW-819C</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0.75</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220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810х350х440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0,75</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3</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bl>
          </a:graphicData>
        </a:graphic>
      </p:graphicFrame>
      <p:sp>
        <p:nvSpPr>
          <p:cNvPr id="9" name="Text Box 298"/>
          <p:cNvSpPr txBox="1">
            <a:spLocks noChangeArrowheads="1"/>
          </p:cNvSpPr>
          <p:nvPr/>
        </p:nvSpPr>
        <p:spPr bwMode="auto">
          <a:xfrm>
            <a:off x="7092280" y="2852936"/>
            <a:ext cx="812051" cy="276225"/>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Bef>
                <a:spcPts val="600"/>
              </a:spcBef>
              <a:spcAft>
                <a:spcPts val="0"/>
              </a:spcAft>
            </a:pPr>
            <a:r>
              <a:rPr lang="ru-RU" sz="1050" b="1" dirty="0">
                <a:solidFill>
                  <a:srgbClr val="000000"/>
                </a:solidFill>
                <a:effectLst/>
                <a:ea typeface="Times New Roman"/>
                <a:cs typeface="Times New Roman"/>
              </a:rPr>
              <a:t>HW-819 </a:t>
            </a:r>
            <a:r>
              <a:rPr lang="en-US" sz="1050" b="1" dirty="0">
                <a:solidFill>
                  <a:srgbClr val="000000"/>
                </a:solidFill>
                <a:effectLst/>
                <a:ea typeface="Times New Roman"/>
                <a:cs typeface="Times New Roman"/>
              </a:rPr>
              <a:t>C</a:t>
            </a:r>
            <a:endParaRPr lang="ru-RU" sz="1100" b="1" dirty="0">
              <a:solidFill>
                <a:srgbClr val="000000"/>
              </a:solidFill>
              <a:effectLst/>
              <a:ea typeface="Times New Roman"/>
            </a:endParaRPr>
          </a:p>
        </p:txBody>
      </p:sp>
      <p:sp>
        <p:nvSpPr>
          <p:cNvPr id="1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3"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160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71322" y="818128"/>
            <a:ext cx="7884876" cy="2677656"/>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ЭЛЕКТРОПОДОГРЕВАТЕЛЬ ВОДЫ</a:t>
            </a: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200" b="1"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ru-RU" sz="1200"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Arial" panose="020B0604020202020204" pitchFamily="34" charset="0"/>
              <a:cs typeface="Arial" panose="020B0604020202020204" pitchFamily="34" charset="0"/>
            </a:endParaRPr>
          </a:p>
          <a:p>
            <a:endParaRPr lang="ru-RU" sz="1200" dirty="0">
              <a:solidFill>
                <a:srgbClr val="000000"/>
              </a:solidFill>
            </a:endParaRPr>
          </a:p>
          <a:p>
            <a:endParaRPr lang="ru-RU" sz="1200" dirty="0">
              <a:solidFill>
                <a:srgbClr val="000000"/>
              </a:solidFill>
            </a:endParaRPr>
          </a:p>
        </p:txBody>
      </p:sp>
      <p:sp>
        <p:nvSpPr>
          <p:cNvPr id="7" name="Text Box 208"/>
          <p:cNvSpPr txBox="1">
            <a:spLocks noChangeArrowheads="1"/>
          </p:cNvSpPr>
          <p:nvPr/>
        </p:nvSpPr>
        <p:spPr bwMode="auto">
          <a:xfrm>
            <a:off x="6804248" y="3573016"/>
            <a:ext cx="1872208" cy="253916"/>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r>
              <a:rPr lang="ru-RU" sz="1050" b="1" kern="0" dirty="0">
                <a:solidFill>
                  <a:srgbClr val="000000"/>
                </a:solidFill>
              </a:rPr>
              <a:t>WB - 20</a:t>
            </a:r>
            <a:endParaRPr lang="ru-RU" sz="1050" b="1" kern="0" dirty="0">
              <a:solidFill>
                <a:srgbClr val="000000"/>
              </a:solidFill>
              <a:latin typeface="Times New Roman"/>
            </a:endParaRPr>
          </a:p>
        </p:txBody>
      </p:sp>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683568" y="2156663"/>
            <a:ext cx="5544616" cy="1200329"/>
          </a:xfrm>
          <a:prstGeom prst="rect">
            <a:avLst/>
          </a:prstGeom>
        </p:spPr>
        <p:txBody>
          <a:bodyPr wrap="square">
            <a:spAutoFit/>
          </a:bodyPr>
          <a:lstStyle/>
          <a:p>
            <a:pPr marL="171450" indent="-171450">
              <a:buFont typeface="Arial" panose="020B0604020202020204" pitchFamily="34" charset="0"/>
              <a:buChar char="•"/>
            </a:pPr>
            <a:r>
              <a:rPr lang="ru-RU" sz="1200" dirty="0" err="1">
                <a:solidFill>
                  <a:srgbClr val="000000"/>
                </a:solidFill>
                <a:latin typeface="Times New Roman" panose="02020603050405020304" pitchFamily="18" charset="0"/>
                <a:cs typeface="Times New Roman" panose="02020603050405020304" pitchFamily="18" charset="0"/>
              </a:rPr>
              <a:t>Электроподогреватели</a:t>
            </a:r>
            <a:r>
              <a:rPr lang="ru-RU" sz="1200" dirty="0">
                <a:solidFill>
                  <a:srgbClr val="000000"/>
                </a:solidFill>
                <a:latin typeface="Times New Roman" panose="02020603050405020304" pitchFamily="18" charset="0"/>
                <a:cs typeface="Times New Roman" panose="02020603050405020304" pitchFamily="18" charset="0"/>
              </a:rPr>
              <a:t> воды заливного типа имеют </a:t>
            </a:r>
            <a:r>
              <a:rPr lang="ru-RU" sz="1200" dirty="0" err="1">
                <a:solidFill>
                  <a:srgbClr val="000000"/>
                </a:solidFill>
                <a:latin typeface="Times New Roman" panose="02020603050405020304" pitchFamily="18" charset="0"/>
                <a:cs typeface="Times New Roman" panose="02020603050405020304" pitchFamily="18" charset="0"/>
              </a:rPr>
              <a:t>одностенный</a:t>
            </a:r>
            <a:r>
              <a:rPr lang="ru-RU" sz="1200" dirty="0">
                <a:solidFill>
                  <a:srgbClr val="000000"/>
                </a:solidFill>
                <a:latin typeface="Times New Roman" panose="02020603050405020304" pitchFamily="18" charset="0"/>
                <a:cs typeface="Times New Roman" panose="02020603050405020304" pitchFamily="18" charset="0"/>
              </a:rPr>
              <a:t> корпус из нержавеющей стали. </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Закрытый ТЭН. </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Предусмотрен визуальный контроль уровня воды, удобный кран для разлива воды и электромеханический регулятор температуры. </a:t>
            </a:r>
          </a:p>
          <a:p>
            <a:pPr marL="17145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Поставляются в комплекте с </a:t>
            </a:r>
            <a:r>
              <a:rPr lang="ru-RU" sz="1200" dirty="0" err="1">
                <a:solidFill>
                  <a:srgbClr val="000000"/>
                </a:solidFill>
                <a:latin typeface="Times New Roman" panose="02020603050405020304" pitchFamily="18" charset="0"/>
                <a:cs typeface="Times New Roman" panose="02020603050405020304" pitchFamily="18" charset="0"/>
              </a:rPr>
              <a:t>каплесборником</a:t>
            </a:r>
            <a:r>
              <a:rPr lang="ru-RU" sz="12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2" name="Таблица 1"/>
          <p:cNvGraphicFramePr>
            <a:graphicFrameLocks noGrp="1"/>
          </p:cNvGraphicFramePr>
          <p:nvPr>
            <p:extLst>
              <p:ext uri="{D42A27DB-BD31-4B8C-83A1-F6EECF244321}">
                <p14:modId xmlns:p14="http://schemas.microsoft.com/office/powerpoint/2010/main" val="4252798181"/>
              </p:ext>
            </p:extLst>
          </p:nvPr>
        </p:nvGraphicFramePr>
        <p:xfrm>
          <a:off x="827584" y="4190968"/>
          <a:ext cx="5040560" cy="1456944"/>
        </p:xfrm>
        <a:graphic>
          <a:graphicData uri="http://schemas.openxmlformats.org/drawingml/2006/table">
            <a:tbl>
              <a:tblPr firstRow="1" firstCol="1" bandRow="1">
                <a:tableStyleId>{3B4B98B0-60AC-42C2-AFA5-B58CD77FA1E5}</a:tableStyleId>
              </a:tblPr>
              <a:tblGrid>
                <a:gridCol w="1791636">
                  <a:extLst>
                    <a:ext uri="{9D8B030D-6E8A-4147-A177-3AD203B41FA5}">
                      <a16:colId xmlns:a16="http://schemas.microsoft.com/office/drawing/2014/main" val="20000"/>
                    </a:ext>
                  </a:extLst>
                </a:gridCol>
                <a:gridCol w="1194424">
                  <a:extLst>
                    <a:ext uri="{9D8B030D-6E8A-4147-A177-3AD203B41FA5}">
                      <a16:colId xmlns:a16="http://schemas.microsoft.com/office/drawing/2014/main" val="20001"/>
                    </a:ext>
                  </a:extLst>
                </a:gridCol>
                <a:gridCol w="955539">
                  <a:extLst>
                    <a:ext uri="{9D8B030D-6E8A-4147-A177-3AD203B41FA5}">
                      <a16:colId xmlns:a16="http://schemas.microsoft.com/office/drawing/2014/main" val="20002"/>
                    </a:ext>
                  </a:extLst>
                </a:gridCol>
                <a:gridCol w="1098961">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ru-RU" sz="1100" dirty="0">
                          <a:effectLst/>
                        </a:rPr>
                        <a:t>Модель</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Габариты, мм</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Мощность, кВт</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Объем, л</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gn="ctr">
                        <a:lnSpc>
                          <a:spcPct val="115000"/>
                        </a:lnSpc>
                        <a:spcAft>
                          <a:spcPts val="0"/>
                        </a:spcAft>
                      </a:pPr>
                      <a:r>
                        <a:rPr lang="ru-RU" sz="1100" dirty="0">
                          <a:effectLst/>
                        </a:rPr>
                        <a:t>WBE 8</a:t>
                      </a:r>
                      <a:endParaRPr lang="ru-RU" sz="1100" dirty="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290х290х465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1,5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8</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1"/>
                  </a:ext>
                </a:extLst>
              </a:tr>
              <a:tr h="0">
                <a:tc>
                  <a:txBody>
                    <a:bodyPr/>
                    <a:lstStyle/>
                    <a:p>
                      <a:pPr algn="ctr">
                        <a:lnSpc>
                          <a:spcPct val="115000"/>
                        </a:lnSpc>
                        <a:spcAft>
                          <a:spcPts val="0"/>
                        </a:spcAft>
                      </a:pPr>
                      <a:r>
                        <a:rPr lang="ru-RU" sz="1100">
                          <a:effectLst/>
                        </a:rPr>
                        <a:t>WBE 10</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dirty="0">
                          <a:effectLst/>
                        </a:rPr>
                        <a:t>290х290х515</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1,5</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dirty="0">
                          <a:effectLst/>
                        </a:rPr>
                        <a:t>10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gn="ctr">
                        <a:lnSpc>
                          <a:spcPct val="115000"/>
                        </a:lnSpc>
                        <a:spcAft>
                          <a:spcPts val="0"/>
                        </a:spcAft>
                      </a:pPr>
                      <a:r>
                        <a:rPr lang="ru-RU" sz="1100">
                          <a:effectLst/>
                        </a:rPr>
                        <a:t>WBE 16</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320х320х505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1,5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dirty="0">
                          <a:effectLst/>
                        </a:rPr>
                        <a:t>16</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0">
                <a:tc>
                  <a:txBody>
                    <a:bodyPr/>
                    <a:lstStyle/>
                    <a:p>
                      <a:pPr algn="ctr">
                        <a:lnSpc>
                          <a:spcPct val="115000"/>
                        </a:lnSpc>
                        <a:spcAft>
                          <a:spcPts val="0"/>
                        </a:spcAft>
                      </a:pPr>
                      <a:r>
                        <a:rPr lang="ru-RU" sz="1100">
                          <a:effectLst/>
                        </a:rPr>
                        <a:t>WBE 20</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320х320х565</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1,5</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20</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58171">
                <a:tc>
                  <a:txBody>
                    <a:bodyPr/>
                    <a:lstStyle/>
                    <a:p>
                      <a:pPr algn="ctr">
                        <a:lnSpc>
                          <a:spcPct val="115000"/>
                        </a:lnSpc>
                        <a:spcAft>
                          <a:spcPts val="0"/>
                        </a:spcAft>
                      </a:pPr>
                      <a:r>
                        <a:rPr lang="ru-RU" sz="1100">
                          <a:effectLst/>
                        </a:rPr>
                        <a:t>WBE 30</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360х360х575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2,5</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100">
                          <a:effectLst/>
                        </a:rPr>
                        <a:t>30</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5"/>
                  </a:ext>
                </a:extLst>
              </a:tr>
              <a:tr h="0">
                <a:tc>
                  <a:txBody>
                    <a:bodyPr/>
                    <a:lstStyle/>
                    <a:p>
                      <a:pPr algn="ctr">
                        <a:lnSpc>
                          <a:spcPct val="115000"/>
                        </a:lnSpc>
                        <a:spcAft>
                          <a:spcPts val="0"/>
                        </a:spcAft>
                      </a:pPr>
                      <a:r>
                        <a:rPr lang="ru-RU" sz="1100">
                          <a:effectLst/>
                        </a:rPr>
                        <a:t>WBE 35</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a:effectLst/>
                        </a:rPr>
                        <a:t>360х360х625</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dirty="0">
                          <a:effectLst/>
                        </a:rPr>
                        <a:t>2,5</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100" dirty="0">
                          <a:effectLst/>
                        </a:rPr>
                        <a:t>35</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pic>
        <p:nvPicPr>
          <p:cNvPr id="4097" name="Picture 1" descr="C:\Users\Vinogradova.DA\Desktop\СТМ\каталог\ПРАВКИ\ПРАВКИ КАТАЛОГ EKSI ЧАСТЬ 1\ПРАВКИ КАТАЛОГ EKSI ЧАСТЬ 1\Барное оборудование\Кофеварка\СPE 10.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6800" y1="23733" x2="63067" y2="44267"/>
                        <a14:foregroundMark x1="61867" y1="25333" x2="57467" y2="41200"/>
                        <a14:foregroundMark x1="62667" y1="28267" x2="62667" y2="42133"/>
                        <a14:foregroundMark x1="62400" y1="44133" x2="61733" y2="61600"/>
                      </a14:backgroundRemoval>
                    </a14:imgEffect>
                  </a14:imgLayer>
                </a14:imgProps>
              </a:ext>
              <a:ext uri="{28A0092B-C50C-407E-A947-70E740481C1C}">
                <a14:useLocalDpi xmlns:a14="http://schemas.microsoft.com/office/drawing/2010/main" val="0"/>
              </a:ext>
            </a:extLst>
          </a:blip>
          <a:srcRect/>
          <a:stretch>
            <a:fillRect/>
          </a:stretch>
        </p:blipFill>
        <p:spPr bwMode="auto">
          <a:xfrm>
            <a:off x="5711997" y="330850"/>
            <a:ext cx="3801171" cy="3801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786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14182"/>
          <a:stretch>
            <a:fillRect/>
          </a:stretch>
        </p:blipFill>
        <p:spPr>
          <a:xfrm>
            <a:off x="7606274" y="836712"/>
            <a:ext cx="1149896" cy="1073004"/>
          </a:xfrm>
          <a:prstGeom prst="rect">
            <a:avLst/>
          </a:prstGeom>
        </p:spPr>
      </p:pic>
      <p:sp>
        <p:nvSpPr>
          <p:cNvPr id="12" name="Text Box 243"/>
          <p:cNvSpPr txBox="1">
            <a:spLocks noChangeArrowheads="1"/>
          </p:cNvSpPr>
          <p:nvPr/>
        </p:nvSpPr>
        <p:spPr bwMode="auto">
          <a:xfrm>
            <a:off x="539552" y="2420888"/>
            <a:ext cx="1748155" cy="24622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spcBef>
                <a:spcPts val="600"/>
              </a:spcBef>
              <a:spcAft>
                <a:spcPts val="0"/>
              </a:spcAft>
            </a:pPr>
            <a:r>
              <a:rPr lang="ru-RU" sz="1000" b="1" dirty="0">
                <a:solidFill>
                  <a:srgbClr val="000000"/>
                </a:solidFill>
                <a:effectLst/>
                <a:ea typeface="Times New Roman"/>
              </a:rPr>
              <a:t>HP-6C</a:t>
            </a:r>
            <a:endParaRPr lang="ru-RU" sz="1050" b="1" dirty="0">
              <a:solidFill>
                <a:srgbClr val="000000"/>
              </a:solidFill>
              <a:effectLst/>
              <a:ea typeface="Times New Roman"/>
            </a:endParaRPr>
          </a:p>
        </p:txBody>
      </p:sp>
      <p:sp>
        <p:nvSpPr>
          <p:cNvPr id="11" name="Text Box 245"/>
          <p:cNvSpPr txBox="1">
            <a:spLocks noChangeArrowheads="1"/>
          </p:cNvSpPr>
          <p:nvPr/>
        </p:nvSpPr>
        <p:spPr bwMode="auto">
          <a:xfrm>
            <a:off x="3203848" y="2420888"/>
            <a:ext cx="1748155" cy="24622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spcBef>
                <a:spcPts val="600"/>
              </a:spcBef>
              <a:spcAft>
                <a:spcPts val="0"/>
              </a:spcAft>
            </a:pPr>
            <a:r>
              <a:rPr lang="ru-RU" sz="1000" b="1" dirty="0">
                <a:solidFill>
                  <a:srgbClr val="000000"/>
                </a:solidFill>
                <a:effectLst/>
                <a:ea typeface="Times New Roman"/>
              </a:rPr>
              <a:t>HW-P8</a:t>
            </a:r>
          </a:p>
        </p:txBody>
      </p:sp>
      <p:sp>
        <p:nvSpPr>
          <p:cNvPr id="4" name="Прямоугольник 3"/>
          <p:cNvSpPr/>
          <p:nvPr/>
        </p:nvSpPr>
        <p:spPr>
          <a:xfrm>
            <a:off x="683568" y="332656"/>
            <a:ext cx="8136904" cy="1708160"/>
          </a:xfrm>
          <a:prstGeom prst="rect">
            <a:avLst/>
          </a:prstGeom>
        </p:spPr>
        <p:txBody>
          <a:bodyPr wrap="square">
            <a:spAutoFit/>
          </a:bodyPr>
          <a:lstStyle/>
          <a:p>
            <a:endParaRPr lang="ru-RU" sz="12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АППАРАТЫ ДЛЯ ПРИГОТОВЛЕНИЯ  ПОП-КОРНА </a:t>
            </a:r>
          </a:p>
          <a:p>
            <a:endParaRPr lang="ru-RU" sz="1100" b="1" dirty="0">
              <a:solidFill>
                <a:srgbClr val="000000"/>
              </a:solidFill>
              <a:latin typeface="Times New Roman" panose="02020603050405020304" pitchFamily="18" charset="0"/>
              <a:cs typeface="Times New Roman" panose="02020603050405020304" pitchFamily="18" charset="0"/>
            </a:endParaRPr>
          </a:p>
          <a:p>
            <a:r>
              <a:rPr lang="ru-RU" sz="1100" dirty="0">
                <a:solidFill>
                  <a:srgbClr val="000000"/>
                </a:solidFill>
              </a:rPr>
              <a:t>Аппараты для приготовления попкорна подходят для уличной торговли, парков развлечений и т.д. Корпус</a:t>
            </a:r>
          </a:p>
          <a:p>
            <a:r>
              <a:rPr lang="ru-RU" sz="1100" dirty="0">
                <a:solidFill>
                  <a:srgbClr val="000000"/>
                </a:solidFill>
              </a:rPr>
              <a:t>выполнен из нержавеющей стали, боковые панели – из закаленного стекла. В оборудовании предусмотрен</a:t>
            </a:r>
          </a:p>
          <a:p>
            <a:r>
              <a:rPr lang="ru-RU" sz="1100" dirty="0">
                <a:solidFill>
                  <a:srgbClr val="000000"/>
                </a:solidFill>
              </a:rPr>
              <a:t>котел с антипригарным покрытием и инфракрасная лампа, подогревающая готовый попкорн. Прозрачный</a:t>
            </a:r>
          </a:p>
          <a:p>
            <a:r>
              <a:rPr lang="ru-RU" sz="1100" dirty="0">
                <a:solidFill>
                  <a:srgbClr val="000000"/>
                </a:solidFill>
              </a:rPr>
              <a:t>корпус демонстрирует продукт и является дополнительным стимулом для его покупки. Производительность:</a:t>
            </a:r>
          </a:p>
          <a:p>
            <a:r>
              <a:rPr lang="ru-RU" sz="1100" dirty="0">
                <a:solidFill>
                  <a:srgbClr val="000000"/>
                </a:solidFill>
              </a:rPr>
              <a:t>8 унций (стандартный размер порций измеряется в унциях). Производительность в час: 160 порций</a:t>
            </a:r>
          </a:p>
          <a:p>
            <a:r>
              <a:rPr lang="ru-RU" sz="1100" dirty="0">
                <a:solidFill>
                  <a:srgbClr val="000000"/>
                </a:solidFill>
              </a:rPr>
              <a:t>по 1 унции (1 унция = 28 грамм). Время нагрева – 5-6 минут.</a:t>
            </a:r>
          </a:p>
        </p:txBody>
      </p:sp>
      <p:graphicFrame>
        <p:nvGraphicFramePr>
          <p:cNvPr id="5" name="Таблица 4"/>
          <p:cNvGraphicFramePr>
            <a:graphicFrameLocks noGrp="1"/>
          </p:cNvGraphicFramePr>
          <p:nvPr>
            <p:extLst>
              <p:ext uri="{D42A27DB-BD31-4B8C-83A1-F6EECF244321}">
                <p14:modId xmlns:p14="http://schemas.microsoft.com/office/powerpoint/2010/main" val="2719802121"/>
              </p:ext>
            </p:extLst>
          </p:nvPr>
        </p:nvGraphicFramePr>
        <p:xfrm>
          <a:off x="773578" y="4509120"/>
          <a:ext cx="7758862" cy="1399870"/>
        </p:xfrm>
        <a:graphic>
          <a:graphicData uri="http://schemas.openxmlformats.org/drawingml/2006/table">
            <a:tbl>
              <a:tblPr>
                <a:tableStyleId>{3B4B98B0-60AC-42C2-AFA5-B58CD77FA1E5}</a:tableStyleId>
              </a:tblPr>
              <a:tblGrid>
                <a:gridCol w="1039034">
                  <a:extLst>
                    <a:ext uri="{9D8B030D-6E8A-4147-A177-3AD203B41FA5}">
                      <a16:colId xmlns:a16="http://schemas.microsoft.com/office/drawing/2014/main" val="20000"/>
                    </a:ext>
                  </a:extLst>
                </a:gridCol>
                <a:gridCol w="1125068">
                  <a:extLst>
                    <a:ext uri="{9D8B030D-6E8A-4147-A177-3AD203B41FA5}">
                      <a16:colId xmlns:a16="http://schemas.microsoft.com/office/drawing/2014/main" val="20001"/>
                    </a:ext>
                  </a:extLst>
                </a:gridCol>
                <a:gridCol w="2208033">
                  <a:extLst>
                    <a:ext uri="{9D8B030D-6E8A-4147-A177-3AD203B41FA5}">
                      <a16:colId xmlns:a16="http://schemas.microsoft.com/office/drawing/2014/main" val="20002"/>
                    </a:ext>
                  </a:extLst>
                </a:gridCol>
                <a:gridCol w="3386727">
                  <a:extLst>
                    <a:ext uri="{9D8B030D-6E8A-4147-A177-3AD203B41FA5}">
                      <a16:colId xmlns:a16="http://schemas.microsoft.com/office/drawing/2014/main" val="20003"/>
                    </a:ext>
                  </a:extLst>
                </a:gridCol>
              </a:tblGrid>
              <a:tr h="285508">
                <a:tc>
                  <a:txBody>
                    <a:bodyPr/>
                    <a:lstStyle/>
                    <a:p>
                      <a:pPr algn="l">
                        <a:spcAft>
                          <a:spcPts val="0"/>
                        </a:spcAft>
                      </a:pPr>
                      <a:r>
                        <a:rPr lang="ru-RU" sz="1000" b="1" dirty="0">
                          <a:effectLst/>
                        </a:rPr>
                        <a:t>Модель</a:t>
                      </a:r>
                      <a:endParaRPr lang="ru-RU" sz="105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5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     Габаритные размеры, мм</a:t>
                      </a:r>
                      <a:endParaRPr lang="ru-RU" sz="1050" b="1"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    Комплектация</a:t>
                      </a:r>
                      <a:endParaRPr lang="ru-RU" sz="1400" b="1"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85508">
                <a:tc>
                  <a:txBody>
                    <a:bodyPr/>
                    <a:lstStyle/>
                    <a:p>
                      <a:pPr algn="l">
                        <a:spcAft>
                          <a:spcPts val="0"/>
                        </a:spcAft>
                      </a:pPr>
                      <a:r>
                        <a:rPr lang="ru-RU" sz="1000" dirty="0">
                          <a:effectLst/>
                        </a:rPr>
                        <a:t>HP-6C</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1,4</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5</a:t>
                      </a:r>
                      <a:r>
                        <a:rPr lang="en-US" sz="1000" dirty="0">
                          <a:effectLst/>
                        </a:rPr>
                        <a:t>00</a:t>
                      </a:r>
                      <a:r>
                        <a:rPr lang="ru-RU" sz="1000" dirty="0">
                          <a:effectLst/>
                        </a:rPr>
                        <a:t>х4</a:t>
                      </a:r>
                      <a:r>
                        <a:rPr lang="en-US" sz="1000" dirty="0">
                          <a:effectLst/>
                        </a:rPr>
                        <a:t>0</a:t>
                      </a:r>
                      <a:r>
                        <a:rPr lang="ru-RU" sz="1000" dirty="0">
                          <a:effectLst/>
                        </a:rPr>
                        <a:t>0х7</a:t>
                      </a:r>
                      <a:r>
                        <a:rPr lang="en-US" sz="1000" dirty="0">
                          <a:effectLst/>
                        </a:rPr>
                        <a:t>7</a:t>
                      </a:r>
                      <a:r>
                        <a:rPr lang="ru-RU" sz="1000" dirty="0">
                          <a:effectLst/>
                        </a:rPr>
                        <a:t>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543346">
                <a:tc>
                  <a:txBody>
                    <a:bodyPr/>
                    <a:lstStyle/>
                    <a:p>
                      <a:pPr algn="l">
                        <a:spcAft>
                          <a:spcPts val="0"/>
                        </a:spcAft>
                      </a:pPr>
                      <a:r>
                        <a:rPr lang="ru-RU" sz="1000" dirty="0">
                          <a:effectLst/>
                        </a:rPr>
                        <a:t>HP-CC</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1,4</a:t>
                      </a:r>
                      <a:endParaRPr lang="ru-RU" sz="1400" dirty="0">
                        <a:effectLst/>
                      </a:endParaRPr>
                    </a:p>
                    <a:p>
                      <a:pPr algn="ctr">
                        <a:spcAft>
                          <a:spcPts val="0"/>
                        </a:spcAft>
                      </a:pPr>
                      <a:r>
                        <a:rPr lang="ru-RU" sz="1000" dirty="0">
                          <a:effectLst/>
                        </a:rPr>
                        <a:t> </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940х450х1540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тележка</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85508">
                <a:tc>
                  <a:txBody>
                    <a:bodyPr/>
                    <a:lstStyle/>
                    <a:p>
                      <a:pPr algn="l">
                        <a:spcAft>
                          <a:spcPts val="0"/>
                        </a:spcAft>
                      </a:pPr>
                      <a:r>
                        <a:rPr lang="ru-RU" sz="1000" dirty="0">
                          <a:effectLst/>
                        </a:rPr>
                        <a:t>HW-P8</a:t>
                      </a:r>
                      <a:endParaRPr lang="ru-RU" sz="1400" b="1"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1,9</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900х420х740</a:t>
                      </a:r>
                      <a:endParaRPr lang="ru-RU" sz="1400" dirty="0">
                        <a:solidFill>
                          <a:srgbClr val="000000"/>
                        </a:solidFill>
                        <a:effectLst/>
                        <a:latin typeface="Times New Roman"/>
                        <a:ea typeface="Times New Roman"/>
                      </a:endParaRPr>
                    </a:p>
                  </a:txBody>
                  <a:tcPr marL="68580" marR="68580" marT="0" marB="0" anchor="ctr"/>
                </a:tc>
                <a:tc>
                  <a:txBody>
                    <a:bodyPr/>
                    <a:lstStyle/>
                    <a:p>
                      <a:pPr algn="ctr">
                        <a:spcAft>
                          <a:spcPts val="0"/>
                        </a:spcAft>
                      </a:pPr>
                      <a:r>
                        <a:rPr lang="ru-RU" sz="1000" dirty="0">
                          <a:effectLst/>
                        </a:rPr>
                        <a:t>витрина</a:t>
                      </a:r>
                      <a:endParaRPr lang="ru-RU" sz="1400" dirty="0">
                        <a:solidFill>
                          <a:srgbClr val="000000"/>
                        </a:solidFill>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6" name="Рисунок 5" descr="IP-6C"/>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9066" y="2693879"/>
            <a:ext cx="1584176" cy="1585938"/>
          </a:xfrm>
          <a:prstGeom prst="rect">
            <a:avLst/>
          </a:prstGeom>
          <a:noFill/>
          <a:ln>
            <a:noFill/>
          </a:ln>
        </p:spPr>
      </p:pic>
      <p:pic>
        <p:nvPicPr>
          <p:cNvPr id="7" name="Рисунок 6"/>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914776" y="2821339"/>
            <a:ext cx="1820163" cy="1456011"/>
          </a:xfrm>
          <a:prstGeom prst="rect">
            <a:avLst/>
          </a:prstGeom>
        </p:spPr>
      </p:pic>
      <p:pic>
        <p:nvPicPr>
          <p:cNvPr id="8" name="Рисунок 7" descr="IP-CC"/>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204432" y="2098247"/>
            <a:ext cx="1232116" cy="2181570"/>
          </a:xfrm>
          <a:prstGeom prst="rect">
            <a:avLst/>
          </a:prstGeom>
          <a:noFill/>
          <a:ln>
            <a:noFill/>
          </a:ln>
        </p:spPr>
      </p:pic>
      <p:sp>
        <p:nvSpPr>
          <p:cNvPr id="1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5"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894819" y="4018207"/>
            <a:ext cx="631904" cy="261610"/>
          </a:xfrm>
          <a:prstGeom prst="rect">
            <a:avLst/>
          </a:prstGeom>
          <a:noFill/>
        </p:spPr>
        <p:txBody>
          <a:bodyPr wrap="none" rtlCol="0">
            <a:spAutoFit/>
          </a:bodyPr>
          <a:lstStyle/>
          <a:p>
            <a:r>
              <a:rPr lang="en-US" sz="1050" b="1" dirty="0"/>
              <a:t>HP-CC</a:t>
            </a:r>
            <a:endParaRPr lang="ru-RU" sz="1050" b="1" dirty="0"/>
          </a:p>
        </p:txBody>
      </p:sp>
    </p:spTree>
    <p:extLst>
      <p:ext uri="{BB962C8B-B14F-4D97-AF65-F5344CB8AC3E}">
        <p14:creationId xmlns:p14="http://schemas.microsoft.com/office/powerpoint/2010/main" val="3383289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EC-0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441976" y="1868019"/>
            <a:ext cx="2016224" cy="1932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683568" y="404664"/>
            <a:ext cx="3936315" cy="1077218"/>
          </a:xfrm>
          <a:prstGeom prst="rect">
            <a:avLst/>
          </a:prstGeom>
        </p:spPr>
        <p:txBody>
          <a:bodyPr wrap="square">
            <a:spAutoFit/>
          </a:bodyPr>
          <a:lstStyle/>
          <a:p>
            <a:endParaRPr lang="ru-RU" sz="1200" b="1" dirty="0">
              <a:solidFill>
                <a:srgbClr val="000000"/>
              </a:solidFill>
            </a:endParaRPr>
          </a:p>
          <a:p>
            <a:endParaRPr lang="ru-RU" sz="1200" b="1" dirty="0">
              <a:solidFill>
                <a:srgbClr val="000000"/>
              </a:solidFill>
            </a:endParaRPr>
          </a:p>
          <a:p>
            <a:r>
              <a:rPr lang="ru-RU" sz="1600" b="1" dirty="0">
                <a:solidFill>
                  <a:srgbClr val="000000"/>
                </a:solidFill>
              </a:rPr>
              <a:t>АППАРАТ ДЛЯ САХАРНОЙ ВАТЫ</a:t>
            </a:r>
          </a:p>
          <a:p>
            <a:endParaRPr lang="en-US" sz="1200" b="1" dirty="0">
              <a:solidFill>
                <a:srgbClr val="000000"/>
              </a:solidFill>
            </a:endParaRPr>
          </a:p>
          <a:p>
            <a:endParaRPr lang="ru-RU" sz="1200" b="1" dirty="0">
              <a:solidFill>
                <a:srgbClr val="000000"/>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513072484"/>
              </p:ext>
            </p:extLst>
          </p:nvPr>
        </p:nvGraphicFramePr>
        <p:xfrm>
          <a:off x="827584" y="4725144"/>
          <a:ext cx="7728614" cy="792088"/>
        </p:xfrm>
        <a:graphic>
          <a:graphicData uri="http://schemas.openxmlformats.org/drawingml/2006/table">
            <a:tbl>
              <a:tblPr firstRow="1" firstCol="1" bandRow="1">
                <a:tableStyleId>{3B4B98B0-60AC-42C2-AFA5-B58CD77FA1E5}</a:tableStyleId>
              </a:tblPr>
              <a:tblGrid>
                <a:gridCol w="680788">
                  <a:extLst>
                    <a:ext uri="{9D8B030D-6E8A-4147-A177-3AD203B41FA5}">
                      <a16:colId xmlns:a16="http://schemas.microsoft.com/office/drawing/2014/main" val="20000"/>
                    </a:ext>
                  </a:extLst>
                </a:gridCol>
                <a:gridCol w="1011595">
                  <a:extLst>
                    <a:ext uri="{9D8B030D-6E8A-4147-A177-3AD203B41FA5}">
                      <a16:colId xmlns:a16="http://schemas.microsoft.com/office/drawing/2014/main" val="20001"/>
                    </a:ext>
                  </a:extLst>
                </a:gridCol>
                <a:gridCol w="1047665">
                  <a:extLst>
                    <a:ext uri="{9D8B030D-6E8A-4147-A177-3AD203B41FA5}">
                      <a16:colId xmlns:a16="http://schemas.microsoft.com/office/drawing/2014/main" val="20002"/>
                    </a:ext>
                  </a:extLst>
                </a:gridCol>
                <a:gridCol w="805896">
                  <a:extLst>
                    <a:ext uri="{9D8B030D-6E8A-4147-A177-3AD203B41FA5}">
                      <a16:colId xmlns:a16="http://schemas.microsoft.com/office/drawing/2014/main" val="20003"/>
                    </a:ext>
                  </a:extLst>
                </a:gridCol>
                <a:gridCol w="1566711">
                  <a:extLst>
                    <a:ext uri="{9D8B030D-6E8A-4147-A177-3AD203B41FA5}">
                      <a16:colId xmlns:a16="http://schemas.microsoft.com/office/drawing/2014/main" val="20004"/>
                    </a:ext>
                  </a:extLst>
                </a:gridCol>
                <a:gridCol w="1106725">
                  <a:extLst>
                    <a:ext uri="{9D8B030D-6E8A-4147-A177-3AD203B41FA5}">
                      <a16:colId xmlns:a16="http://schemas.microsoft.com/office/drawing/2014/main" val="20005"/>
                    </a:ext>
                  </a:extLst>
                </a:gridCol>
                <a:gridCol w="1509234">
                  <a:extLst>
                    <a:ext uri="{9D8B030D-6E8A-4147-A177-3AD203B41FA5}">
                      <a16:colId xmlns:a16="http://schemas.microsoft.com/office/drawing/2014/main" val="20006"/>
                    </a:ext>
                  </a:extLst>
                </a:gridCol>
              </a:tblGrid>
              <a:tr h="475253">
                <a:tc>
                  <a:txBody>
                    <a:bodyPr/>
                    <a:lstStyle/>
                    <a:p>
                      <a:pPr algn="just">
                        <a:spcAft>
                          <a:spcPts val="0"/>
                        </a:spcAft>
                      </a:pPr>
                      <a:r>
                        <a:rPr lang="ru-RU" sz="900" dirty="0">
                          <a:effectLst/>
                        </a:rPr>
                        <a:t>Модель</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Напряжение,</a:t>
                      </a:r>
                      <a:endParaRPr lang="ru-RU" sz="1000" dirty="0">
                        <a:effectLst/>
                      </a:endParaRPr>
                    </a:p>
                    <a:p>
                      <a:pPr algn="ctr">
                        <a:spcAft>
                          <a:spcPts val="0"/>
                        </a:spcAft>
                      </a:pPr>
                      <a:r>
                        <a:rPr lang="ru-RU" sz="900" dirty="0">
                          <a:effectLst/>
                        </a:rPr>
                        <a:t>В</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Мощность,</a:t>
                      </a:r>
                      <a:endParaRPr lang="ru-RU" sz="1000" dirty="0">
                        <a:effectLst/>
                      </a:endParaRPr>
                    </a:p>
                    <a:p>
                      <a:pPr algn="ctr">
                        <a:spcAft>
                          <a:spcPts val="0"/>
                        </a:spcAft>
                      </a:pPr>
                      <a:r>
                        <a:rPr lang="ru-RU" sz="900" dirty="0">
                          <a:effectLst/>
                        </a:rPr>
                        <a:t>кВт</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Мощность мотора,</a:t>
                      </a:r>
                      <a:endParaRPr lang="ru-RU" sz="1000" dirty="0">
                        <a:effectLst/>
                      </a:endParaRPr>
                    </a:p>
                    <a:p>
                      <a:pPr algn="ctr">
                        <a:spcAft>
                          <a:spcPts val="0"/>
                        </a:spcAft>
                      </a:pPr>
                      <a:r>
                        <a:rPr lang="ru-RU" sz="900" dirty="0">
                          <a:effectLst/>
                        </a:rPr>
                        <a:t>Вт</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Производительность,</a:t>
                      </a:r>
                      <a:endParaRPr lang="ru-RU" sz="1000" dirty="0">
                        <a:effectLst/>
                      </a:endParaRPr>
                    </a:p>
                    <a:p>
                      <a:pPr algn="ctr">
                        <a:spcAft>
                          <a:spcPts val="0"/>
                        </a:spcAft>
                      </a:pPr>
                      <a:r>
                        <a:rPr lang="ru-RU" sz="900" dirty="0">
                          <a:effectLst/>
                        </a:rPr>
                        <a:t>шт./мин</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Диаметр чаши, </a:t>
                      </a:r>
                      <a:endParaRPr lang="ru-RU" sz="1000" dirty="0">
                        <a:effectLst/>
                      </a:endParaRPr>
                    </a:p>
                    <a:p>
                      <a:pPr algn="ctr">
                        <a:spcAft>
                          <a:spcPts val="0"/>
                        </a:spcAft>
                      </a:pPr>
                      <a:r>
                        <a:rPr lang="ru-RU" sz="900" dirty="0">
                          <a:effectLst/>
                        </a:rPr>
                        <a:t>мм</a:t>
                      </a:r>
                      <a:endParaRPr lang="ru-RU" sz="1000" b="1" dirty="0">
                        <a:solidFill>
                          <a:srgbClr val="000000"/>
                        </a:solidFill>
                        <a:effectLst/>
                        <a:latin typeface="Times New Roman"/>
                      </a:endParaRPr>
                    </a:p>
                  </a:txBody>
                  <a:tcPr marL="68580" marR="68580" marT="0" marB="0" anchor="ctr">
                    <a:lnB w="12700" cmpd="sng">
                      <a:noFill/>
                    </a:lnB>
                  </a:tcPr>
                </a:tc>
                <a:tc>
                  <a:txBody>
                    <a:bodyPr/>
                    <a:lstStyle/>
                    <a:p>
                      <a:pPr algn="ctr">
                        <a:spcAft>
                          <a:spcPts val="0"/>
                        </a:spcAft>
                      </a:pPr>
                      <a:r>
                        <a:rPr lang="ru-RU" sz="900" dirty="0">
                          <a:effectLst/>
                        </a:rPr>
                        <a:t>Габаритные размеры,</a:t>
                      </a:r>
                      <a:endParaRPr lang="ru-RU" sz="1000" dirty="0">
                        <a:effectLst/>
                      </a:endParaRPr>
                    </a:p>
                    <a:p>
                      <a:pPr algn="ctr">
                        <a:spcAft>
                          <a:spcPts val="0"/>
                        </a:spcAft>
                      </a:pPr>
                      <a:r>
                        <a:rPr lang="ru-RU" sz="900" dirty="0">
                          <a:effectLst/>
                        </a:rPr>
                        <a:t>мм</a:t>
                      </a:r>
                      <a:endParaRPr lang="ru-RU" sz="1000" b="1" dirty="0">
                        <a:solidFill>
                          <a:srgbClr val="000000"/>
                        </a:solidFill>
                        <a:effectLst/>
                        <a:latin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316835">
                <a:tc>
                  <a:txBody>
                    <a:bodyPr/>
                    <a:lstStyle/>
                    <a:p>
                      <a:pPr algn="ctr">
                        <a:spcAft>
                          <a:spcPts val="0"/>
                        </a:spcAft>
                      </a:pPr>
                      <a:r>
                        <a:rPr lang="ru-RU" sz="900" dirty="0">
                          <a:effectLst/>
                        </a:rPr>
                        <a:t>HEC-01</a:t>
                      </a:r>
                      <a:endParaRPr lang="ru-RU" sz="1200" dirty="0">
                        <a:effectLst/>
                      </a:endParaRPr>
                    </a:p>
                    <a:p>
                      <a:pPr>
                        <a:spcAft>
                          <a:spcPts val="0"/>
                        </a:spcAft>
                      </a:pPr>
                      <a:r>
                        <a:rPr lang="ru-RU" sz="900" dirty="0">
                          <a:effectLst/>
                        </a:rPr>
                        <a:t> </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ru-RU" sz="900" dirty="0">
                          <a:effectLst/>
                        </a:rPr>
                        <a:t>220</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900" dirty="0">
                          <a:effectLst/>
                        </a:rPr>
                        <a:t>0,9</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900" dirty="0">
                          <a:effectLst/>
                        </a:rPr>
                        <a:t>220</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900" dirty="0">
                          <a:effectLst/>
                        </a:rPr>
                        <a:t>4-6</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900" dirty="0">
                          <a:effectLst/>
                        </a:rPr>
                        <a:t>400</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900" dirty="0">
                          <a:effectLst/>
                        </a:rPr>
                        <a:t>460х460х500</a:t>
                      </a:r>
                      <a:endParaRPr lang="ru-RU" sz="1200" dirty="0">
                        <a:solidFill>
                          <a:srgbClr val="000000"/>
                        </a:solidFill>
                        <a:effectLst/>
                        <a:latin typeface="Times New Roman"/>
                        <a:ea typeface="Times New Roman"/>
                      </a:endParaRPr>
                    </a:p>
                  </a:txBody>
                  <a:tcPr marL="68580" marR="68580" marT="0" marB="0" anchor="ctr">
                    <a:lnL>
                      <a:noFill/>
                    </a:lnL>
                    <a:lnR>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0" name="Text Box 245"/>
          <p:cNvSpPr txBox="1">
            <a:spLocks noChangeArrowheads="1"/>
          </p:cNvSpPr>
          <p:nvPr/>
        </p:nvSpPr>
        <p:spPr bwMode="auto">
          <a:xfrm>
            <a:off x="4932040" y="3671446"/>
            <a:ext cx="1944216" cy="261610"/>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spAutoFit/>
          </a:bodyPr>
          <a:lstStyle/>
          <a:p>
            <a:pPr algn="ctr">
              <a:spcBef>
                <a:spcPts val="600"/>
              </a:spcBef>
              <a:spcAft>
                <a:spcPts val="0"/>
              </a:spcAft>
            </a:pPr>
            <a:r>
              <a:rPr lang="ru-RU" sz="1100" b="1" dirty="0">
                <a:solidFill>
                  <a:srgbClr val="000000"/>
                </a:solidFill>
                <a:effectLst/>
                <a:ea typeface="Times New Roman"/>
              </a:rPr>
              <a:t>H</a:t>
            </a:r>
            <a:r>
              <a:rPr lang="en-US" sz="1100" b="1" dirty="0">
                <a:solidFill>
                  <a:srgbClr val="000000"/>
                </a:solidFill>
                <a:effectLst/>
                <a:ea typeface="Times New Roman"/>
              </a:rPr>
              <a:t>E</a:t>
            </a:r>
            <a:r>
              <a:rPr lang="ru-RU" sz="1100" b="1" dirty="0">
                <a:solidFill>
                  <a:srgbClr val="000000"/>
                </a:solidFill>
                <a:effectLst/>
                <a:ea typeface="Times New Roman"/>
              </a:rPr>
              <a:t>С-01</a:t>
            </a:r>
          </a:p>
        </p:txBody>
      </p:sp>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83568" y="1844824"/>
            <a:ext cx="4572000" cy="1600438"/>
          </a:xfrm>
          <a:prstGeom prst="rect">
            <a:avLst/>
          </a:prstGeom>
        </p:spPr>
        <p:txBody>
          <a:bodyPr>
            <a:spAutoFit/>
          </a:bodyPr>
          <a:lstStyle/>
          <a:p>
            <a:r>
              <a:rPr lang="ru-RU" sz="1400" dirty="0">
                <a:solidFill>
                  <a:srgbClr val="000000"/>
                </a:solidFill>
              </a:rPr>
              <a:t>Аппарат для сахарной ваты привлечет много клиентов, а низкая себестоимость одной порции позволит окупить оборудование за несколько недель. Диаметр чаши 400 мм, корпус выполнен из нержавеющей стали. Если аппарат будет эксплуатироваться на улице, по правилам СЭС требуется колпак, который приобретается отдельно (артикул РС-С3).</a:t>
            </a:r>
          </a:p>
        </p:txBody>
      </p:sp>
    </p:spTree>
    <p:extLst>
      <p:ext uri="{BB962C8B-B14F-4D97-AF65-F5344CB8AC3E}">
        <p14:creationId xmlns:p14="http://schemas.microsoft.com/office/powerpoint/2010/main" val="2641686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5800" y="1988840"/>
            <a:ext cx="9245982"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5400" b="1" cap="all" dirty="0">
                <a:ln w="0"/>
                <a:solidFill>
                  <a:schemeClr val="accent1"/>
                </a:solidFill>
                <a:effectLst>
                  <a:reflection blurRad="12700" stA="50000" endPos="50000" dist="5000" dir="5400000" sy="-100000" rotWithShape="0"/>
                </a:effectLst>
              </a:rPr>
              <a:t>Тепловое</a:t>
            </a:r>
          </a:p>
          <a:p>
            <a:r>
              <a:rPr lang="ru-RU" sz="5400" b="1" cap="all" dirty="0">
                <a:ln w="0"/>
                <a:solidFill>
                  <a:schemeClr val="accent1"/>
                </a:solidFill>
                <a:effectLst>
                  <a:reflection blurRad="12700" stA="50000" endPos="50000" dist="5000" dir="5400000" sy="-100000" rotWithShape="0"/>
                </a:effectLst>
              </a:rPr>
              <a:t>ОБОРУДОВАНИЕ</a:t>
            </a:r>
            <a:endParaRPr lang="ru-RU" sz="5400" b="1" cap="all" spc="0" dirty="0">
              <a:ln w="0"/>
              <a:solidFill>
                <a:schemeClr val="accent1"/>
              </a:solidFill>
              <a:effectLst>
                <a:reflection blurRad="12700" stA="50000" endPos="50000" dist="5000" dir="5400000" sy="-100000" rotWithShape="0"/>
              </a:effectLst>
            </a:endParaRPr>
          </a:p>
        </p:txBody>
      </p:sp>
      <p:sp>
        <p:nvSpPr>
          <p:cNvPr id="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p:cNvPicPr/>
          <p:nvPr/>
        </p:nvPicPr>
        <p:blipFill>
          <a:blip r:embed="rId4" cstate="print">
            <a:extLst>
              <a:ext uri="{BEBA8EAE-BF5A-486C-A8C5-ECC9F3942E4B}">
                <a14:imgProps xmlns:a14="http://schemas.microsoft.com/office/drawing/2010/main">
                  <a14:imgLayer r:embed="rId5">
                    <a14:imgEffect>
                      <a14:backgroundRemoval t="0" b="100000" l="0" r="100000">
                        <a14:foregroundMark x1="47132" y1="28935" x2="46667" y2="32273"/>
                      </a14:backgroundRemoval>
                    </a14:imgEffect>
                  </a14:imgLayer>
                </a14:imgProps>
              </a:ext>
              <a:ext uri="{28A0092B-C50C-407E-A947-70E740481C1C}">
                <a14:useLocalDpi xmlns:a14="http://schemas.microsoft.com/office/drawing/2010/main" val="0"/>
              </a:ext>
            </a:extLst>
          </a:blip>
          <a:stretch>
            <a:fillRect/>
          </a:stretch>
        </p:blipFill>
        <p:spPr>
          <a:xfrm>
            <a:off x="4788025" y="3965167"/>
            <a:ext cx="3024336" cy="1934612"/>
          </a:xfrm>
          <a:prstGeom prst="rect">
            <a:avLst/>
          </a:prstGeom>
        </p:spPr>
      </p:pic>
    </p:spTree>
    <p:extLst>
      <p:ext uri="{BB962C8B-B14F-4D97-AF65-F5344CB8AC3E}">
        <p14:creationId xmlns:p14="http://schemas.microsoft.com/office/powerpoint/2010/main" val="1822550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667288"/>
            <a:ext cx="6840760" cy="338554"/>
          </a:xfrm>
          <a:prstGeom prst="rect">
            <a:avLst/>
          </a:prstGeom>
        </p:spPr>
        <p:txBody>
          <a:bodyPr wrap="square">
            <a:spAutoFit/>
          </a:bodyPr>
          <a:lstStyle/>
          <a:p>
            <a:r>
              <a:rPr lang="ru-RU" sz="1600" b="1" dirty="0">
                <a:solidFill>
                  <a:srgbClr val="000000"/>
                </a:solidFill>
              </a:rPr>
              <a:t>ШКАФЫ ЖАРОЧНЫЕ </a:t>
            </a:r>
            <a:r>
              <a:rPr lang="ru-RU" sz="1600" b="1" dirty="0"/>
              <a:t>т.м. EKSI серии ЖЭШ</a:t>
            </a:r>
            <a:endParaRPr lang="ru-RU" sz="1200" b="1" dirty="0">
              <a:solidFill>
                <a:srgbClr val="000000"/>
              </a:solidFill>
            </a:endParaRPr>
          </a:p>
        </p:txBody>
      </p:sp>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descr="http://stillag.ru/upload/resize_cache/iblock/605/800_640_17a8d814a6b4f750a38b1acb33ab57f2a/605af88207b6416f687759028149901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05" r="26517"/>
          <a:stretch/>
        </p:blipFill>
        <p:spPr bwMode="auto">
          <a:xfrm>
            <a:off x="5521589" y="1791079"/>
            <a:ext cx="1406571" cy="228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descr="http://stillag.ru/upload/resize_cache/iblock/d7f/800_640_17a8d814a6b4f750a38b1acb33ab57f2a/d7f1cdb9a9f03185062ab9721a402f0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459" t="6293"/>
          <a:stretch/>
        </p:blipFill>
        <p:spPr bwMode="auto">
          <a:xfrm>
            <a:off x="7245628" y="1578770"/>
            <a:ext cx="2425143" cy="257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Таблица 13"/>
          <p:cNvGraphicFramePr>
            <a:graphicFrameLocks noGrp="1"/>
          </p:cNvGraphicFramePr>
          <p:nvPr>
            <p:extLst>
              <p:ext uri="{D42A27DB-BD31-4B8C-83A1-F6EECF244321}">
                <p14:modId xmlns:p14="http://schemas.microsoft.com/office/powerpoint/2010/main" val="494267295"/>
              </p:ext>
            </p:extLst>
          </p:nvPr>
        </p:nvGraphicFramePr>
        <p:xfrm>
          <a:off x="755576" y="4160238"/>
          <a:ext cx="8220805" cy="1981200"/>
        </p:xfrm>
        <a:graphic>
          <a:graphicData uri="http://schemas.openxmlformats.org/drawingml/2006/table">
            <a:tbl>
              <a:tblPr firstRow="1" bandRow="1">
                <a:tableStyleId>{3B4B98B0-60AC-42C2-AFA5-B58CD77FA1E5}</a:tableStyleId>
              </a:tblPr>
              <a:tblGrid>
                <a:gridCol w="3069102">
                  <a:extLst>
                    <a:ext uri="{9D8B030D-6E8A-4147-A177-3AD203B41FA5}">
                      <a16:colId xmlns:a16="http://schemas.microsoft.com/office/drawing/2014/main" val="20000"/>
                    </a:ext>
                  </a:extLst>
                </a:gridCol>
                <a:gridCol w="1753772">
                  <a:extLst>
                    <a:ext uri="{9D8B030D-6E8A-4147-A177-3AD203B41FA5}">
                      <a16:colId xmlns:a16="http://schemas.microsoft.com/office/drawing/2014/main" val="20001"/>
                    </a:ext>
                  </a:extLst>
                </a:gridCol>
                <a:gridCol w="1753772">
                  <a:extLst>
                    <a:ext uri="{9D8B030D-6E8A-4147-A177-3AD203B41FA5}">
                      <a16:colId xmlns:a16="http://schemas.microsoft.com/office/drawing/2014/main" val="20002"/>
                    </a:ext>
                  </a:extLst>
                </a:gridCol>
                <a:gridCol w="1644159">
                  <a:extLst>
                    <a:ext uri="{9D8B030D-6E8A-4147-A177-3AD203B41FA5}">
                      <a16:colId xmlns:a16="http://schemas.microsoft.com/office/drawing/2014/main" val="20003"/>
                    </a:ext>
                  </a:extLst>
                </a:gridCol>
              </a:tblGrid>
              <a:tr h="216024">
                <a:tc>
                  <a:txBody>
                    <a:bodyPr/>
                    <a:lstStyle/>
                    <a:p>
                      <a:pPr algn="ctr"/>
                      <a:r>
                        <a:rPr lang="ru-RU" sz="1100" dirty="0"/>
                        <a:t>Модель</a:t>
                      </a:r>
                      <a:endParaRPr lang="ru-RU" sz="1100" b="1" dirty="0">
                        <a:solidFill>
                          <a:srgbClr val="C00000"/>
                        </a:solidFill>
                      </a:endParaRPr>
                    </a:p>
                  </a:txBody>
                  <a:tcPr/>
                </a:tc>
                <a:tc>
                  <a:txBody>
                    <a:bodyPr/>
                    <a:lstStyle/>
                    <a:p>
                      <a:pPr algn="ctr"/>
                      <a:r>
                        <a:rPr lang="ru-RU" sz="1100" dirty="0"/>
                        <a:t>ЖЭШ 1Ц</a:t>
                      </a:r>
                      <a:endParaRPr lang="ru-RU" sz="1100" dirty="0">
                        <a:solidFill>
                          <a:srgbClr val="C00000"/>
                        </a:solidFill>
                      </a:endParaRPr>
                    </a:p>
                  </a:txBody>
                  <a:tcPr/>
                </a:tc>
                <a:tc>
                  <a:txBody>
                    <a:bodyPr/>
                    <a:lstStyle/>
                    <a:p>
                      <a:pPr algn="ctr"/>
                      <a:r>
                        <a:rPr lang="ru-RU" sz="1100" dirty="0"/>
                        <a:t>ЖЭШ 2Ц</a:t>
                      </a:r>
                      <a:endParaRPr lang="ru-RU" sz="1100" dirty="0">
                        <a:solidFill>
                          <a:srgbClr val="C00000"/>
                        </a:solidFill>
                      </a:endParaRPr>
                    </a:p>
                  </a:txBody>
                  <a:tcPr/>
                </a:tc>
                <a:tc>
                  <a:txBody>
                    <a:bodyPr/>
                    <a:lstStyle/>
                    <a:p>
                      <a:pPr algn="ctr"/>
                      <a:r>
                        <a:rPr lang="ru-RU" sz="1100" dirty="0"/>
                        <a:t>ЖЭШ 3Ц</a:t>
                      </a:r>
                      <a:endParaRPr lang="ru-RU" sz="1100" dirty="0">
                        <a:solidFill>
                          <a:srgbClr val="C00000"/>
                        </a:solidFill>
                      </a:endParaRPr>
                    </a:p>
                  </a:txBody>
                  <a:tcPr/>
                </a:tc>
                <a:extLst>
                  <a:ext uri="{0D108BD9-81ED-4DB2-BD59-A6C34878D82A}">
                    <a16:rowId xmlns:a16="http://schemas.microsoft.com/office/drawing/2014/main" val="10000"/>
                  </a:ext>
                </a:extLst>
              </a:tr>
              <a:tr h="305826">
                <a:tc>
                  <a:txBody>
                    <a:bodyPr/>
                    <a:lstStyle/>
                    <a:p>
                      <a:pPr algn="ctr"/>
                      <a:r>
                        <a:rPr lang="ru-RU" sz="1100" dirty="0"/>
                        <a:t>Габаритные</a:t>
                      </a:r>
                      <a:r>
                        <a:rPr lang="ru-RU" sz="1100" baseline="0" dirty="0"/>
                        <a:t> размеры, мм.</a:t>
                      </a:r>
                      <a:endParaRPr lang="ru-RU" sz="1100" b="1" dirty="0">
                        <a:solidFill>
                          <a:schemeClr val="tx1"/>
                        </a:solidFill>
                      </a:endParaRPr>
                    </a:p>
                  </a:txBody>
                  <a:tcPr>
                    <a:noFill/>
                  </a:tcPr>
                </a:tc>
                <a:tc>
                  <a:txBody>
                    <a:bodyPr/>
                    <a:lstStyle/>
                    <a:p>
                      <a:pPr algn="ctr"/>
                      <a:r>
                        <a:rPr lang="ru-RU" sz="1100" dirty="0"/>
                        <a:t>840х743х1030</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t>840х743х1465</a:t>
                      </a:r>
                    </a:p>
                    <a:p>
                      <a:pPr algn="ctr"/>
                      <a:endParaRPr lang="ru-RU" sz="1100"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t>840х743х1465</a:t>
                      </a:r>
                    </a:p>
                  </a:txBody>
                  <a:tcPr>
                    <a:noFill/>
                  </a:tcPr>
                </a:tc>
                <a:extLst>
                  <a:ext uri="{0D108BD9-81ED-4DB2-BD59-A6C34878D82A}">
                    <a16:rowId xmlns:a16="http://schemas.microsoft.com/office/drawing/2014/main" val="10001"/>
                  </a:ext>
                </a:extLst>
              </a:tr>
              <a:tr h="234387">
                <a:tc>
                  <a:txBody>
                    <a:bodyPr/>
                    <a:lstStyle/>
                    <a:p>
                      <a:pPr algn="ctr"/>
                      <a:r>
                        <a:rPr lang="ru-RU" sz="1100" dirty="0"/>
                        <a:t>Количество камер</a:t>
                      </a:r>
                      <a:endParaRPr lang="ru-RU" sz="1100" b="1" dirty="0"/>
                    </a:p>
                  </a:txBody>
                  <a:tcPr/>
                </a:tc>
                <a:tc>
                  <a:txBody>
                    <a:bodyPr/>
                    <a:lstStyle/>
                    <a:p>
                      <a:pPr algn="ctr"/>
                      <a:r>
                        <a:rPr lang="ru-RU" sz="1100" dirty="0"/>
                        <a:t>1</a:t>
                      </a:r>
                    </a:p>
                  </a:txBody>
                  <a:tcPr/>
                </a:tc>
                <a:tc>
                  <a:txBody>
                    <a:bodyPr/>
                    <a:lstStyle/>
                    <a:p>
                      <a:pPr algn="ctr"/>
                      <a:r>
                        <a:rPr lang="ru-RU" sz="1100" dirty="0"/>
                        <a:t>2</a:t>
                      </a:r>
                    </a:p>
                  </a:txBody>
                  <a:tcPr/>
                </a:tc>
                <a:tc>
                  <a:txBody>
                    <a:bodyPr/>
                    <a:lstStyle/>
                    <a:p>
                      <a:pPr algn="ctr"/>
                      <a:r>
                        <a:rPr lang="ru-RU" sz="1100" dirty="0"/>
                        <a:t>3</a:t>
                      </a:r>
                    </a:p>
                  </a:txBody>
                  <a:tcPr/>
                </a:tc>
                <a:extLst>
                  <a:ext uri="{0D108BD9-81ED-4DB2-BD59-A6C34878D82A}">
                    <a16:rowId xmlns:a16="http://schemas.microsoft.com/office/drawing/2014/main" val="10002"/>
                  </a:ext>
                </a:extLst>
              </a:tr>
              <a:tr h="234387">
                <a:tc>
                  <a:txBody>
                    <a:bodyPr/>
                    <a:lstStyle/>
                    <a:p>
                      <a:pPr algn="ctr"/>
                      <a:r>
                        <a:rPr lang="ru-RU" sz="1100" dirty="0"/>
                        <a:t>Мощность, кВт</a:t>
                      </a:r>
                      <a:endParaRPr lang="ru-RU" sz="1100" b="1" dirty="0"/>
                    </a:p>
                  </a:txBody>
                  <a:tcPr>
                    <a:noFill/>
                  </a:tcPr>
                </a:tc>
                <a:tc>
                  <a:txBody>
                    <a:bodyPr/>
                    <a:lstStyle/>
                    <a:p>
                      <a:pPr algn="ctr"/>
                      <a:r>
                        <a:rPr lang="ru-RU" sz="1100" dirty="0"/>
                        <a:t>4,8 </a:t>
                      </a:r>
                    </a:p>
                  </a:txBody>
                  <a:tcPr>
                    <a:noFill/>
                  </a:tcPr>
                </a:tc>
                <a:tc>
                  <a:txBody>
                    <a:bodyPr/>
                    <a:lstStyle/>
                    <a:p>
                      <a:pPr algn="ctr"/>
                      <a:r>
                        <a:rPr lang="en-US" sz="1100" dirty="0"/>
                        <a:t>9</a:t>
                      </a:r>
                      <a:r>
                        <a:rPr lang="ru-RU" sz="1100" dirty="0"/>
                        <a:t>,6</a:t>
                      </a:r>
                    </a:p>
                  </a:txBody>
                  <a:tcPr>
                    <a:noFill/>
                  </a:tcPr>
                </a:tc>
                <a:tc>
                  <a:txBody>
                    <a:bodyPr/>
                    <a:lstStyle/>
                    <a:p>
                      <a:pPr algn="ctr"/>
                      <a:r>
                        <a:rPr lang="ru-RU" sz="1100" dirty="0"/>
                        <a:t>14,4</a:t>
                      </a:r>
                    </a:p>
                  </a:txBody>
                  <a:tcPr>
                    <a:noFill/>
                  </a:tcPr>
                </a:tc>
                <a:extLst>
                  <a:ext uri="{0D108BD9-81ED-4DB2-BD59-A6C34878D82A}">
                    <a16:rowId xmlns:a16="http://schemas.microsoft.com/office/drawing/2014/main" val="10003"/>
                  </a:ext>
                </a:extLst>
              </a:tr>
              <a:tr h="234387">
                <a:tc>
                  <a:txBody>
                    <a:bodyPr/>
                    <a:lstStyle/>
                    <a:p>
                      <a:pPr algn="ctr"/>
                      <a:r>
                        <a:rPr lang="ru-RU" sz="1100" dirty="0"/>
                        <a:t>Напряжение, В</a:t>
                      </a:r>
                      <a:endParaRPr lang="ru-RU" sz="1100" b="1" dirty="0"/>
                    </a:p>
                  </a:txBody>
                  <a:tcPr/>
                </a:tc>
                <a:tc>
                  <a:txBody>
                    <a:bodyPr/>
                    <a:lstStyle/>
                    <a:p>
                      <a:pPr algn="ctr"/>
                      <a:r>
                        <a:rPr lang="ru-RU" sz="1100" dirty="0"/>
                        <a:t>230/400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t>230/400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dirty="0"/>
                        <a:t>230/400</a:t>
                      </a:r>
                    </a:p>
                  </a:txBody>
                  <a:tcPr/>
                </a:tc>
                <a:extLst>
                  <a:ext uri="{0D108BD9-81ED-4DB2-BD59-A6C34878D82A}">
                    <a16:rowId xmlns:a16="http://schemas.microsoft.com/office/drawing/2014/main" val="10004"/>
                  </a:ext>
                </a:extLst>
              </a:tr>
              <a:tr h="234387">
                <a:tc>
                  <a:txBody>
                    <a:bodyPr/>
                    <a:lstStyle/>
                    <a:p>
                      <a:pPr algn="ctr"/>
                      <a:r>
                        <a:rPr lang="ru-RU" sz="1100" dirty="0"/>
                        <a:t>Вес нетто, кг</a:t>
                      </a:r>
                      <a:endParaRPr lang="ru-RU" sz="1100" b="1" dirty="0"/>
                    </a:p>
                  </a:txBody>
                  <a:tcPr>
                    <a:noFill/>
                  </a:tcPr>
                </a:tc>
                <a:tc>
                  <a:txBody>
                    <a:bodyPr/>
                    <a:lstStyle/>
                    <a:p>
                      <a:pPr algn="ctr"/>
                      <a:r>
                        <a:rPr lang="ru-RU" sz="1100" dirty="0"/>
                        <a:t>50 </a:t>
                      </a:r>
                    </a:p>
                  </a:txBody>
                  <a:tcPr>
                    <a:noFill/>
                  </a:tcPr>
                </a:tc>
                <a:tc>
                  <a:txBody>
                    <a:bodyPr/>
                    <a:lstStyle/>
                    <a:p>
                      <a:pPr algn="ctr"/>
                      <a:r>
                        <a:rPr lang="ru-RU" sz="1100" dirty="0"/>
                        <a:t>85</a:t>
                      </a:r>
                    </a:p>
                  </a:txBody>
                  <a:tcPr>
                    <a:noFill/>
                  </a:tcPr>
                </a:tc>
                <a:tc>
                  <a:txBody>
                    <a:bodyPr/>
                    <a:lstStyle/>
                    <a:p>
                      <a:pPr algn="ctr"/>
                      <a:r>
                        <a:rPr lang="ru-RU" sz="1100" dirty="0"/>
                        <a:t>115</a:t>
                      </a:r>
                    </a:p>
                  </a:txBody>
                  <a:tcPr>
                    <a:noFill/>
                  </a:tcPr>
                </a:tc>
                <a:extLst>
                  <a:ext uri="{0D108BD9-81ED-4DB2-BD59-A6C34878D82A}">
                    <a16:rowId xmlns:a16="http://schemas.microsoft.com/office/drawing/2014/main" val="10005"/>
                  </a:ext>
                </a:extLst>
              </a:tr>
              <a:tr h="234387">
                <a:tc>
                  <a:txBody>
                    <a:bodyPr/>
                    <a:lstStyle/>
                    <a:p>
                      <a:pPr algn="ctr"/>
                      <a:r>
                        <a:rPr lang="ru-RU" sz="1100" dirty="0"/>
                        <a:t>Подставка в комплекте</a:t>
                      </a:r>
                      <a:endParaRPr lang="ru-RU" sz="1100" b="1" dirty="0"/>
                    </a:p>
                  </a:txBody>
                  <a:tcPr/>
                </a:tc>
                <a:tc>
                  <a:txBody>
                    <a:bodyPr/>
                    <a:lstStyle/>
                    <a:p>
                      <a:pPr algn="ctr"/>
                      <a:r>
                        <a:rPr lang="ru-RU" sz="1100" dirty="0"/>
                        <a:t>1</a:t>
                      </a:r>
                    </a:p>
                  </a:txBody>
                  <a:tcPr/>
                </a:tc>
                <a:tc>
                  <a:txBody>
                    <a:bodyPr/>
                    <a:lstStyle/>
                    <a:p>
                      <a:pPr algn="ctr"/>
                      <a:r>
                        <a:rPr lang="ru-RU" sz="1100" dirty="0"/>
                        <a:t>1</a:t>
                      </a:r>
                    </a:p>
                  </a:txBody>
                  <a:tcPr/>
                </a:tc>
                <a:tc>
                  <a:txBody>
                    <a:bodyPr/>
                    <a:lstStyle/>
                    <a:p>
                      <a:pPr algn="ctr"/>
                      <a:r>
                        <a:rPr lang="ru-RU" sz="1100" dirty="0"/>
                        <a:t>-</a:t>
                      </a:r>
                    </a:p>
                  </a:txBody>
                  <a:tcPr/>
                </a:tc>
                <a:extLst>
                  <a:ext uri="{0D108BD9-81ED-4DB2-BD59-A6C34878D82A}">
                    <a16:rowId xmlns:a16="http://schemas.microsoft.com/office/drawing/2014/main" val="10006"/>
                  </a:ext>
                </a:extLst>
              </a:tr>
            </a:tbl>
          </a:graphicData>
        </a:graphic>
      </p:graphicFrame>
      <p:pic>
        <p:nvPicPr>
          <p:cNvPr id="1026" name="Picture 2" descr="http://complex-jar.ru/components/com_jshopping/files/img_products/full_868c1bcc32f55248b81df786f15e8517.jpe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253" b="95152" l="10000" r="90000"/>
                    </a14:imgEffect>
                  </a14:imgLayer>
                </a14:imgProps>
              </a:ext>
              <a:ext uri="{28A0092B-C50C-407E-A947-70E740481C1C}">
                <a14:useLocalDpi xmlns:a14="http://schemas.microsoft.com/office/drawing/2010/main" val="0"/>
              </a:ext>
            </a:extLst>
          </a:blip>
          <a:srcRect/>
          <a:stretch>
            <a:fillRect/>
          </a:stretch>
        </p:blipFill>
        <p:spPr bwMode="auto">
          <a:xfrm>
            <a:off x="3537035" y="2389025"/>
            <a:ext cx="1952765" cy="1722792"/>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539552" y="1187856"/>
            <a:ext cx="3600400" cy="2800767"/>
          </a:xfrm>
          <a:prstGeom prst="rect">
            <a:avLst/>
          </a:prstGeom>
        </p:spPr>
        <p:txBody>
          <a:bodyPr wrap="square">
            <a:spAutoFit/>
          </a:bodyPr>
          <a:lstStyle/>
          <a:p>
            <a:pPr marL="171450" indent="-171450">
              <a:buFont typeface="Arial" panose="020B0604020202020204" pitchFamily="34" charset="0"/>
              <a:buChar char="•"/>
            </a:pPr>
            <a:r>
              <a:rPr lang="ru-RU" sz="1100" dirty="0"/>
              <a:t>Предназначен для термообработки различных блюд из мяса, рыбы, овощей, приготовления выпечки.</a:t>
            </a:r>
            <a:endParaRPr lang="en-US" sz="1100" dirty="0"/>
          </a:p>
          <a:p>
            <a:pPr marL="171450" indent="-171450">
              <a:buFont typeface="Arial" panose="020B0604020202020204" pitchFamily="34" charset="0"/>
              <a:buChar char="•"/>
            </a:pPr>
            <a:r>
              <a:rPr lang="ru-RU" sz="1100" dirty="0"/>
              <a:t>Оснащен верхним и нижним ТЭНами с раздельной регулировкой температуры. </a:t>
            </a:r>
            <a:endParaRPr lang="en-US" sz="1100" dirty="0"/>
          </a:p>
          <a:p>
            <a:pPr marL="171450" indent="-171450">
              <a:buFont typeface="Arial" panose="020B0604020202020204" pitchFamily="34" charset="0"/>
              <a:buChar char="•"/>
            </a:pPr>
            <a:r>
              <a:rPr lang="ru-RU" sz="1100" dirty="0"/>
              <a:t>Диапазон рабочих температур составляет от 20 до 270 °С.</a:t>
            </a:r>
            <a:endParaRPr lang="en-US" sz="1100" dirty="0"/>
          </a:p>
          <a:p>
            <a:pPr marL="171450" indent="-171450">
              <a:buFont typeface="Arial" panose="020B0604020202020204" pitchFamily="34" charset="0"/>
              <a:buChar char="•"/>
            </a:pPr>
            <a:r>
              <a:rPr lang="ru-RU" sz="1100" dirty="0"/>
              <a:t>Жарочный шкаф  оснащен системой, предохраняющей от перегрева. </a:t>
            </a:r>
            <a:endParaRPr lang="en-US" sz="1100" dirty="0"/>
          </a:p>
          <a:p>
            <a:pPr marL="171450" indent="-171450">
              <a:buFont typeface="Arial" panose="020B0604020202020204" pitchFamily="34" charset="0"/>
              <a:buChar char="•"/>
            </a:pPr>
            <a:r>
              <a:rPr lang="ru-RU" sz="1100" dirty="0"/>
              <a:t>Время разогрева  камер не более 25 мин.</a:t>
            </a:r>
          </a:p>
          <a:p>
            <a:pPr marL="171450" indent="-171450">
              <a:buFont typeface="Arial" panose="020B0604020202020204" pitchFamily="34" charset="0"/>
              <a:buChar char="•"/>
            </a:pPr>
            <a:r>
              <a:rPr lang="ru-RU" sz="1100" dirty="0"/>
              <a:t>Материал корпуса: подставка, задняя и боковая стенка – оцинкованное железо, фасад – нержавеющая сталь, внутренняя камера – углеродистая сталь.</a:t>
            </a:r>
          </a:p>
          <a:p>
            <a:pPr marL="171450" indent="-171450">
              <a:buFont typeface="Arial" panose="020B0604020202020204" pitchFamily="34" charset="0"/>
              <a:buChar char="•"/>
            </a:pPr>
            <a:r>
              <a:rPr lang="ru-RU" sz="1100" dirty="0"/>
              <a:t>Три уровня в каждой камере.</a:t>
            </a:r>
          </a:p>
          <a:p>
            <a:pPr marL="171450" indent="-171450">
              <a:buFont typeface="Arial" panose="020B0604020202020204" pitchFamily="34" charset="0"/>
              <a:buChar char="•"/>
            </a:pPr>
            <a:r>
              <a:rPr lang="ru-RU" sz="1100" dirty="0"/>
              <a:t>Размер противня  из углеродистой стали 530х470х20  мм.</a:t>
            </a:r>
          </a:p>
          <a:p>
            <a:pPr marL="171450" indent="-171450">
              <a:buFont typeface="Arial" panose="020B0604020202020204" pitchFamily="34" charset="0"/>
              <a:buChar char="•"/>
            </a:pPr>
            <a:endParaRPr lang="ru-RU" sz="1100" dirty="0"/>
          </a:p>
        </p:txBody>
      </p:sp>
    </p:spTree>
    <p:extLst>
      <p:ext uri="{BB962C8B-B14F-4D97-AF65-F5344CB8AC3E}">
        <p14:creationId xmlns:p14="http://schemas.microsoft.com/office/powerpoint/2010/main" val="867170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65749" y="2019761"/>
            <a:ext cx="9245982"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5400" b="1" cap="all" spc="0" dirty="0">
                <a:ln w="0"/>
                <a:solidFill>
                  <a:schemeClr val="accent1"/>
                </a:solidFill>
                <a:effectLst>
                  <a:reflection blurRad="12700" stA="50000" endPos="50000" dist="5000" dir="5400000" sy="-100000" rotWithShape="0"/>
                </a:effectLst>
              </a:rPr>
              <a:t>механическое Оборудование</a:t>
            </a:r>
          </a:p>
        </p:txBody>
      </p:sp>
      <p:sp>
        <p:nvSpPr>
          <p:cNvPr id="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Vinogradova.DA\Desktop\Вертянов\Desktop\Рабочаа\Каталог Eksi\1.Механическое оборудование\Овощерезки\EVC-300.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800" r="100000">
                        <a14:foregroundMark x1="33800" y1="43200" x2="33800" y2="43200"/>
                        <a14:foregroundMark x1="32000" y1="32400" x2="32000" y2="32400"/>
                        <a14:foregroundMark x1="31200" y1="43000" x2="31200" y2="43000"/>
                        <a14:foregroundMark x1="30400" y1="46200" x2="30400" y2="46200"/>
                        <a14:foregroundMark x1="30600" y1="41200" x2="30600" y2="41200"/>
                        <a14:foregroundMark x1="44400" y1="80000" x2="44400" y2="80000"/>
                        <a14:foregroundMark x1="49600" y1="83400" x2="49600" y2="83400"/>
                        <a14:foregroundMark x1="41400" y1="83200" x2="41400" y2="83200"/>
                        <a14:foregroundMark x1="41200" y1="83200" x2="41200" y2="83200"/>
                        <a14:foregroundMark x1="36000" y1="79200" x2="36000" y2="79200"/>
                        <a14:foregroundMark x1="40200" y1="79000" x2="40200" y2="79000"/>
                        <a14:foregroundMark x1="58000" y1="51200" x2="58000" y2="51200"/>
                        <a14:foregroundMark x1="53800" y1="35200" x2="53800" y2="35200"/>
                        <a14:foregroundMark x1="46200" y1="79200" x2="46200" y2="79200"/>
                        <a14:foregroundMark x1="46200" y1="79200" x2="46200" y2="79200"/>
                      </a14:backgroundRemoval>
                    </a14:imgEffect>
                  </a14:imgLayer>
                </a14:imgProps>
              </a:ext>
              <a:ext uri="{28A0092B-C50C-407E-A947-70E740481C1C}">
                <a14:useLocalDpi xmlns:a14="http://schemas.microsoft.com/office/drawing/2010/main" val="0"/>
              </a:ext>
            </a:extLst>
          </a:blip>
          <a:srcRect/>
          <a:stretch>
            <a:fillRect/>
          </a:stretch>
        </p:blipFill>
        <p:spPr bwMode="auto">
          <a:xfrm>
            <a:off x="5724246" y="3598745"/>
            <a:ext cx="2564645" cy="256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261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548680"/>
            <a:ext cx="6840760" cy="338554"/>
          </a:xfrm>
          <a:prstGeom prst="rect">
            <a:avLst/>
          </a:prstGeom>
        </p:spPr>
        <p:txBody>
          <a:bodyPr wrap="square">
            <a:spAutoFit/>
          </a:bodyPr>
          <a:lstStyle/>
          <a:p>
            <a:r>
              <a:rPr lang="ru-RU" sz="1600" b="1" dirty="0"/>
              <a:t>ПЛИТЫ ЭЛЕКТРИЧЕСКИЕ т.м. EKSI серии ЭП</a:t>
            </a:r>
            <a:endParaRPr lang="ru-RU" sz="1600" b="1" dirty="0">
              <a:solidFill>
                <a:srgbClr val="000000"/>
              </a:solidFill>
            </a:endParaRPr>
          </a:p>
        </p:txBody>
      </p:sp>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Таблица 9"/>
          <p:cNvGraphicFramePr>
            <a:graphicFrameLocks noGrp="1"/>
          </p:cNvGraphicFramePr>
          <p:nvPr>
            <p:extLst>
              <p:ext uri="{D42A27DB-BD31-4B8C-83A1-F6EECF244321}">
                <p14:modId xmlns:p14="http://schemas.microsoft.com/office/powerpoint/2010/main" val="2338729137"/>
              </p:ext>
            </p:extLst>
          </p:nvPr>
        </p:nvGraphicFramePr>
        <p:xfrm>
          <a:off x="755577" y="4365103"/>
          <a:ext cx="8208911" cy="2057400"/>
        </p:xfrm>
        <a:graphic>
          <a:graphicData uri="http://schemas.openxmlformats.org/drawingml/2006/table">
            <a:tbl>
              <a:tblPr firstRow="1" bandRow="1">
                <a:tableStyleId>{3B4B98B0-60AC-42C2-AFA5-B58CD77FA1E5}</a:tableStyleId>
              </a:tblPr>
              <a:tblGrid>
                <a:gridCol w="1494995">
                  <a:extLst>
                    <a:ext uri="{9D8B030D-6E8A-4147-A177-3AD203B41FA5}">
                      <a16:colId xmlns:a16="http://schemas.microsoft.com/office/drawing/2014/main" val="20000"/>
                    </a:ext>
                  </a:extLst>
                </a:gridCol>
                <a:gridCol w="1331024">
                  <a:extLst>
                    <a:ext uri="{9D8B030D-6E8A-4147-A177-3AD203B41FA5}">
                      <a16:colId xmlns:a16="http://schemas.microsoft.com/office/drawing/2014/main" val="20001"/>
                    </a:ext>
                  </a:extLst>
                </a:gridCol>
                <a:gridCol w="1278437">
                  <a:extLst>
                    <a:ext uri="{9D8B030D-6E8A-4147-A177-3AD203B41FA5}">
                      <a16:colId xmlns:a16="http://schemas.microsoft.com/office/drawing/2014/main" val="20002"/>
                    </a:ext>
                  </a:extLst>
                </a:gridCol>
                <a:gridCol w="1278437">
                  <a:extLst>
                    <a:ext uri="{9D8B030D-6E8A-4147-A177-3AD203B41FA5}">
                      <a16:colId xmlns:a16="http://schemas.microsoft.com/office/drawing/2014/main" val="20003"/>
                    </a:ext>
                  </a:extLst>
                </a:gridCol>
                <a:gridCol w="1413009">
                  <a:extLst>
                    <a:ext uri="{9D8B030D-6E8A-4147-A177-3AD203B41FA5}">
                      <a16:colId xmlns:a16="http://schemas.microsoft.com/office/drawing/2014/main" val="20004"/>
                    </a:ext>
                  </a:extLst>
                </a:gridCol>
                <a:gridCol w="1413009">
                  <a:extLst>
                    <a:ext uri="{9D8B030D-6E8A-4147-A177-3AD203B41FA5}">
                      <a16:colId xmlns:a16="http://schemas.microsoft.com/office/drawing/2014/main" val="20005"/>
                    </a:ext>
                  </a:extLst>
                </a:gridCol>
              </a:tblGrid>
              <a:tr h="226588">
                <a:tc>
                  <a:txBody>
                    <a:bodyPr/>
                    <a:lstStyle/>
                    <a:p>
                      <a:pPr algn="ctr"/>
                      <a:r>
                        <a:rPr lang="ru-RU" sz="1100" dirty="0"/>
                        <a:t>Модель</a:t>
                      </a:r>
                      <a:endParaRPr lang="ru-RU" sz="1100" b="1" dirty="0">
                        <a:solidFill>
                          <a:schemeClr val="bg1"/>
                        </a:solidFill>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100" dirty="0"/>
                        <a:t>ЭП 2ШЦ</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100" dirty="0"/>
                        <a:t>ЭП 4ШЦ </a:t>
                      </a:r>
                      <a:endParaRPr lang="ru-RU" sz="1100" dirty="0">
                        <a:solidFill>
                          <a:schemeClr val="tx1"/>
                        </a:solidFill>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100" dirty="0"/>
                        <a:t>ЭП 4ПН</a:t>
                      </a:r>
                      <a:endParaRPr lang="ru-RU" sz="1100" dirty="0">
                        <a:solidFill>
                          <a:schemeClr val="bg1"/>
                        </a:solidFill>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100" dirty="0"/>
                        <a:t>ЭП 6ШЦ </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ru-RU" sz="1100" dirty="0"/>
                        <a:t>ЭП 6ПН </a:t>
                      </a:r>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3203">
                <a:tc>
                  <a:txBody>
                    <a:bodyPr/>
                    <a:lstStyle/>
                    <a:p>
                      <a:pPr algn="ctr"/>
                      <a:r>
                        <a:rPr lang="ru-RU" sz="1100" dirty="0"/>
                        <a:t>Габаритные</a:t>
                      </a:r>
                      <a:r>
                        <a:rPr lang="ru-RU" sz="1100" baseline="0" dirty="0"/>
                        <a:t> размеры, мм.</a:t>
                      </a:r>
                      <a:endParaRPr lang="ru-RU" sz="1100" b="1" dirty="0">
                        <a:solidFill>
                          <a:schemeClr val="tx1"/>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000" dirty="0"/>
                        <a:t>550х850х850…870</a:t>
                      </a: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000" dirty="0"/>
                        <a:t>1050х850х850</a:t>
                      </a: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000" dirty="0"/>
                        <a:t>1050х850х850</a:t>
                      </a: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algn="ctr"/>
                      <a:r>
                        <a:rPr lang="ru-RU" sz="1000" dirty="0"/>
                        <a:t>1335х800х1020</a:t>
                      </a: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u="none" strike="noStrike" dirty="0">
                          <a:effectLst/>
                        </a:rPr>
                        <a:t>1475х850х850 </a:t>
                      </a:r>
                    </a:p>
                    <a:p>
                      <a:pPr algn="ctr"/>
                      <a:endParaRPr lang="ru-RU" sz="1000"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3203">
                <a:tc>
                  <a:txBody>
                    <a:bodyPr/>
                    <a:lstStyle/>
                    <a:p>
                      <a:pPr algn="ctr"/>
                      <a:r>
                        <a:rPr lang="ru-RU" sz="1100" dirty="0"/>
                        <a:t>Внутренние размеры жарочного шкафа</a:t>
                      </a:r>
                      <a:endParaRPr lang="ru-RU" sz="1100" b="1" dirty="0">
                        <a:solidFill>
                          <a:schemeClr val="tx1"/>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365х595х350</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000" dirty="0"/>
                        <a:t>575х535х350</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000" dirty="0"/>
                        <a:t>-</a:t>
                      </a: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a:t>575х535х350</a:t>
                      </a:r>
                    </a:p>
                    <a:p>
                      <a:pPr algn="ctr"/>
                      <a:endParaRPr lang="ru-RU" sz="10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000" dirty="0"/>
                        <a:t>-</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3203">
                <a:tc>
                  <a:txBody>
                    <a:bodyPr/>
                    <a:lstStyle/>
                    <a:p>
                      <a:pPr algn="ctr"/>
                      <a:r>
                        <a:rPr lang="ru-RU" sz="1100" dirty="0"/>
                        <a:t>Количество конфорок</a:t>
                      </a:r>
                      <a:endParaRPr lang="ru-RU" sz="1100" b="1"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1100" dirty="0"/>
                        <a:t>2</a:t>
                      </a:r>
                      <a:endParaRPr lang="ru-RU" sz="11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ru-RU" sz="1100" dirty="0"/>
                        <a:t>4</a:t>
                      </a: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ru-RU" sz="1100" dirty="0"/>
                        <a:t>4</a:t>
                      </a: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ru-RU" sz="1100" dirty="0"/>
                        <a:t>6</a:t>
                      </a: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ru-RU" sz="1100" dirty="0"/>
                        <a:t>6</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0475">
                <a:tc>
                  <a:txBody>
                    <a:bodyPr/>
                    <a:lstStyle/>
                    <a:p>
                      <a:pPr algn="ctr"/>
                      <a:r>
                        <a:rPr lang="ru-RU" sz="1100" dirty="0"/>
                        <a:t>Мощность, кВт</a:t>
                      </a:r>
                      <a:endParaRPr lang="ru-RU" sz="1100" b="1"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100" dirty="0"/>
                        <a:t>9,2</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100" dirty="0"/>
                        <a:t>16,8</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100" dirty="0"/>
                        <a:t>12</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100" dirty="0"/>
                        <a:t>22,8</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ru-RU" sz="1100" dirty="0"/>
                        <a:t>18</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0475">
                <a:tc>
                  <a:txBody>
                    <a:bodyPr/>
                    <a:lstStyle/>
                    <a:p>
                      <a:pPr algn="ctr"/>
                      <a:r>
                        <a:rPr lang="ru-RU" sz="1100" dirty="0"/>
                        <a:t>Вес нетто, кг</a:t>
                      </a:r>
                      <a:endParaRPr lang="ru-RU" sz="1100" b="1" dirty="0"/>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100" dirty="0"/>
                        <a:t>75</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100" dirty="0"/>
                        <a:t>117</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100" dirty="0"/>
                        <a:t>73</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100" dirty="0"/>
                        <a:t>143</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algn="ctr"/>
                      <a:r>
                        <a:rPr lang="ru-RU" sz="1100" dirty="0"/>
                        <a:t>110</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18" name="Рисунок 17" descr="http://stillag.ru/upload/resize_cache/iblock/9fb/800_640_17a8d814a6b4f750a38b1acb33ab57f2a/9fb996a6f64290425559dc50dae834bf.png"/>
          <p:cNvPicPr>
            <a:picLocks noChangeAspect="1" noChangeArrowheads="1"/>
          </p:cNvPicPr>
          <p:nvPr/>
        </p:nvPicPr>
        <p:blipFill>
          <a:blip r:embed="rId4" cstate="print">
            <a:extLst>
              <a:ext uri="{28A0092B-C50C-407E-A947-70E740481C1C}">
                <a14:useLocalDpi xmlns:a14="http://schemas.microsoft.com/office/drawing/2010/main" val="0"/>
              </a:ext>
            </a:extLst>
          </a:blip>
          <a:srcRect l="12233" t="11650"/>
          <a:stretch>
            <a:fillRect/>
          </a:stretch>
        </p:blipFill>
        <p:spPr bwMode="auto">
          <a:xfrm>
            <a:off x="4622291" y="2993156"/>
            <a:ext cx="1415396" cy="113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Прямоугольник 20"/>
          <p:cNvSpPr/>
          <p:nvPr/>
        </p:nvSpPr>
        <p:spPr>
          <a:xfrm>
            <a:off x="552920" y="1123871"/>
            <a:ext cx="3875064" cy="1585049"/>
          </a:xfrm>
          <a:prstGeom prst="rect">
            <a:avLst/>
          </a:prstGeom>
        </p:spPr>
        <p:txBody>
          <a:bodyPr wrap="square">
            <a:spAutoFit/>
          </a:bodyPr>
          <a:lstStyle/>
          <a:p>
            <a:pPr marL="171450" indent="-171450">
              <a:buFont typeface="Arial" panose="020B0604020202020204" pitchFamily="34" charset="0"/>
              <a:buChar char="•"/>
            </a:pPr>
            <a:r>
              <a:rPr lang="ru-RU" sz="1100" dirty="0"/>
              <a:t>Комплектуется чугунными конфорками с двумя ТЭНами в каждой, которые обеспечивают быстрый, равномерный нагрев и длительный срок эксплуатации конфорок. </a:t>
            </a:r>
          </a:p>
          <a:p>
            <a:pPr marL="171450" indent="-171450">
              <a:buFont typeface="Arial" panose="020B0604020202020204" pitchFamily="34" charset="0"/>
              <a:buChar char="•"/>
            </a:pPr>
            <a:r>
              <a:rPr lang="ru-RU" sz="1100" dirty="0"/>
              <a:t>Плита имеет поддон для сбора жидкости. </a:t>
            </a:r>
          </a:p>
          <a:p>
            <a:pPr marL="171450" indent="-171450">
              <a:buFont typeface="Arial" panose="020B0604020202020204" pitchFamily="34" charset="0"/>
              <a:buChar char="•"/>
            </a:pPr>
            <a:r>
              <a:rPr lang="ru-RU" sz="1100" dirty="0"/>
              <a:t>Конструкция плиты предусматривает съемные боковые полочки, которые позволяют уменьшить размеры плиты. </a:t>
            </a:r>
          </a:p>
          <a:p>
            <a:pPr marL="171450" indent="-171450">
              <a:buFont typeface="Arial" panose="020B0604020202020204" pitchFamily="34" charset="0"/>
              <a:buChar char="•"/>
            </a:pPr>
            <a:r>
              <a:rPr lang="ru-RU" sz="1100" dirty="0"/>
              <a:t>Регулируемые ножки каркаса компенсируют неровности пола в пределах 20 мм.</a:t>
            </a:r>
          </a:p>
          <a:p>
            <a:pPr marL="171450" indent="-171450">
              <a:buFont typeface="Arial" panose="020B0604020202020204" pitchFamily="34" charset="0"/>
              <a:buChar char="•"/>
            </a:pPr>
            <a:endParaRPr lang="ru-RU" sz="900" dirty="0"/>
          </a:p>
        </p:txBody>
      </p:sp>
      <p:sp>
        <p:nvSpPr>
          <p:cNvPr id="2" name="Прямоугольник 1"/>
          <p:cNvSpPr/>
          <p:nvPr/>
        </p:nvSpPr>
        <p:spPr>
          <a:xfrm>
            <a:off x="4335712" y="1093093"/>
            <a:ext cx="4572000" cy="1615827"/>
          </a:xfrm>
          <a:prstGeom prst="rect">
            <a:avLst/>
          </a:prstGeom>
        </p:spPr>
        <p:txBody>
          <a:bodyPr>
            <a:spAutoFit/>
          </a:bodyPr>
          <a:lstStyle/>
          <a:p>
            <a:pPr marL="171450" indent="-171450">
              <a:buFont typeface="Arial" panose="020B0604020202020204" pitchFamily="34" charset="0"/>
              <a:buChar char="•"/>
            </a:pPr>
            <a:r>
              <a:rPr lang="ru-RU" sz="1100" dirty="0"/>
              <a:t>Жарочные шкафы оснащены верхними и нижними ТЭНами с раздельной регулировкой температуры. </a:t>
            </a:r>
          </a:p>
          <a:p>
            <a:pPr marL="171450" indent="-171450">
              <a:buFont typeface="Arial" panose="020B0604020202020204" pitchFamily="34" charset="0"/>
              <a:buChar char="•"/>
            </a:pPr>
            <a:r>
              <a:rPr lang="ru-RU" sz="1100" dirty="0"/>
              <a:t>Плита имеет ступенчатую регулировку мощности конфорок, при необходимости может комплектоваться системой плавной регулировки мощности конфорок. </a:t>
            </a:r>
          </a:p>
          <a:p>
            <a:pPr marL="171450" indent="-171450">
              <a:buFont typeface="Arial" panose="020B0604020202020204" pitchFamily="34" charset="0"/>
              <a:buChar char="•"/>
            </a:pPr>
            <a:r>
              <a:rPr lang="ru-RU" sz="1100" dirty="0"/>
              <a:t>Аварийный терморегулятор предохраняющий от перегрева</a:t>
            </a:r>
          </a:p>
          <a:p>
            <a:pPr marL="171450" indent="-171450">
              <a:buFont typeface="Arial" panose="020B0604020202020204" pitchFamily="34" charset="0"/>
              <a:buChar char="•"/>
            </a:pPr>
            <a:r>
              <a:rPr lang="ru-RU" sz="1100" dirty="0"/>
              <a:t>Напряжение 230/400 В</a:t>
            </a:r>
          </a:p>
          <a:p>
            <a:pPr marL="171450" indent="-171450">
              <a:buFont typeface="Arial" panose="020B0604020202020204" pitchFamily="34" charset="0"/>
              <a:buChar char="•"/>
            </a:pPr>
            <a:r>
              <a:rPr lang="ru-RU" sz="1100" dirty="0"/>
              <a:t>Рабочая и лицевая поверхности из нержавеющей стали, боковые и задняя - оцинкованные.</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2836" y="3019977"/>
            <a:ext cx="834988" cy="103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restoman.net/upload/iblock/fe8/fe8c68fe1d39d03fdce4d46b1ee7881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7756" y="2885946"/>
            <a:ext cx="1554535" cy="1243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555565.ru/upload/shop_3/1/0/3/item_1032/shop_items_catalog_image103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9782" y="2823448"/>
            <a:ext cx="1746053" cy="13095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barneomarket.ru/sites/default/files/styles/large/public/169250.jpg?itok=yUGOxbCk"/>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078" b="97922" l="600" r="99000"/>
                    </a14:imgEffect>
                  </a14:imgLayer>
                </a14:imgProps>
              </a:ext>
              <a:ext uri="{28A0092B-C50C-407E-A947-70E740481C1C}">
                <a14:useLocalDpi xmlns:a14="http://schemas.microsoft.com/office/drawing/2010/main" val="0"/>
              </a:ext>
            </a:extLst>
          </a:blip>
          <a:srcRect/>
          <a:stretch>
            <a:fillRect/>
          </a:stretch>
        </p:blipFill>
        <p:spPr bwMode="auto">
          <a:xfrm>
            <a:off x="7583223" y="3061257"/>
            <a:ext cx="1340341" cy="103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052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467961"/>
            <a:ext cx="6840760" cy="584775"/>
          </a:xfrm>
          <a:prstGeom prst="rect">
            <a:avLst/>
          </a:prstGeom>
        </p:spPr>
        <p:txBody>
          <a:bodyPr wrap="square">
            <a:spAutoFit/>
          </a:bodyPr>
          <a:lstStyle/>
          <a:p>
            <a:r>
              <a:rPr lang="ru-RU" sz="1600" b="1" dirty="0"/>
              <a:t>ИНДУКЦИОННЫЕ ПЛИТЫ EKSI (РОССИЯ) </a:t>
            </a:r>
          </a:p>
          <a:p>
            <a:r>
              <a:rPr lang="ru-RU" sz="1600" b="1" dirty="0"/>
              <a:t>СО СТЕКЛОКЕРАМИЧЕСКОЙ  ПОВЕРХНОСТЬЮ</a:t>
            </a:r>
          </a:p>
        </p:txBody>
      </p:sp>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endParaRPr lang="ru-RU" sz="3200" dirty="0">
              <a:solidFill>
                <a:schemeClr val="tx1"/>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83568" y="1107678"/>
            <a:ext cx="8529596" cy="461665"/>
          </a:xfrm>
          <a:prstGeom prst="rect">
            <a:avLst/>
          </a:prstGeom>
        </p:spPr>
        <p:txBody>
          <a:bodyPr wrap="square">
            <a:spAutoFit/>
          </a:bodyPr>
          <a:lstStyle/>
          <a:p>
            <a:r>
              <a:rPr lang="ru-RU" sz="1200" b="1" dirty="0"/>
              <a:t>Предназначены для тепловой обработки продуктов, в специально разработанной для индукционных плит посуде. Оборудование подходит для варки, жарки, тушения и пассировки. </a:t>
            </a:r>
          </a:p>
        </p:txBody>
      </p:sp>
      <p:sp>
        <p:nvSpPr>
          <p:cNvPr id="15" name="Прямоугольник 14"/>
          <p:cNvSpPr/>
          <p:nvPr/>
        </p:nvSpPr>
        <p:spPr>
          <a:xfrm>
            <a:off x="5265562" y="5731785"/>
            <a:ext cx="1406154" cy="274691"/>
          </a:xfrm>
          <a:prstGeom prst="rect">
            <a:avLst/>
          </a:prstGeom>
        </p:spPr>
        <p:txBody>
          <a:bodyPr wrap="none">
            <a:spAutoFit/>
          </a:bodyPr>
          <a:lstStyle/>
          <a:p>
            <a:pPr algn="ctr">
              <a:lnSpc>
                <a:spcPct val="115000"/>
              </a:lnSpc>
              <a:spcAft>
                <a:spcPts val="0"/>
              </a:spcAft>
            </a:pPr>
            <a:r>
              <a:rPr lang="ru-RU" sz="1100" b="1" dirty="0">
                <a:effectLst/>
              </a:rPr>
              <a:t>1170(1095)х810х860</a:t>
            </a:r>
            <a:endParaRPr lang="ru-RU" sz="1100" b="1" dirty="0">
              <a:effectLst/>
              <a:latin typeface="Calibri"/>
              <a:ea typeface="Calibri"/>
              <a:cs typeface="Times New Roman"/>
            </a:endParaRPr>
          </a:p>
        </p:txBody>
      </p:sp>
      <p:sp>
        <p:nvSpPr>
          <p:cNvPr id="16" name="Прямоугольник 15"/>
          <p:cNvSpPr/>
          <p:nvPr/>
        </p:nvSpPr>
        <p:spPr>
          <a:xfrm>
            <a:off x="2779219" y="5731785"/>
            <a:ext cx="1265090" cy="274691"/>
          </a:xfrm>
          <a:prstGeom prst="rect">
            <a:avLst/>
          </a:prstGeom>
        </p:spPr>
        <p:txBody>
          <a:bodyPr wrap="none">
            <a:spAutoFit/>
          </a:bodyPr>
          <a:lstStyle/>
          <a:p>
            <a:pPr algn="ctr">
              <a:lnSpc>
                <a:spcPct val="115000"/>
              </a:lnSpc>
              <a:spcAft>
                <a:spcPts val="0"/>
              </a:spcAft>
            </a:pPr>
            <a:r>
              <a:rPr lang="ru-RU" sz="1100" b="1" dirty="0">
                <a:effectLst/>
              </a:rPr>
              <a:t>805(725)х900х860</a:t>
            </a:r>
            <a:endParaRPr lang="ru-RU" sz="1100" b="1" dirty="0">
              <a:effectLst/>
              <a:latin typeface="Calibri"/>
              <a:ea typeface="Calibri"/>
              <a:cs typeface="Times New Roman"/>
            </a:endParaRPr>
          </a:p>
        </p:txBody>
      </p:sp>
      <p:sp>
        <p:nvSpPr>
          <p:cNvPr id="17" name="Прямоугольник 16"/>
          <p:cNvSpPr/>
          <p:nvPr/>
        </p:nvSpPr>
        <p:spPr>
          <a:xfrm>
            <a:off x="668402" y="5677779"/>
            <a:ext cx="1265090" cy="274691"/>
          </a:xfrm>
          <a:prstGeom prst="rect">
            <a:avLst/>
          </a:prstGeom>
        </p:spPr>
        <p:txBody>
          <a:bodyPr wrap="none">
            <a:spAutoFit/>
          </a:bodyPr>
          <a:lstStyle/>
          <a:p>
            <a:pPr algn="ctr">
              <a:lnSpc>
                <a:spcPct val="115000"/>
              </a:lnSpc>
              <a:spcAft>
                <a:spcPts val="0"/>
              </a:spcAft>
            </a:pPr>
            <a:r>
              <a:rPr lang="ru-RU" sz="1100" b="1" dirty="0">
                <a:effectLst/>
              </a:rPr>
              <a:t>445(365)х900х860</a:t>
            </a:r>
            <a:endParaRPr lang="ru-RU" sz="1100" b="1" dirty="0">
              <a:effectLst/>
              <a:latin typeface="Calibri"/>
              <a:ea typeface="Calibri"/>
              <a:cs typeface="Times New Roman"/>
            </a:endParaRPr>
          </a:p>
        </p:txBody>
      </p:sp>
      <p:sp>
        <p:nvSpPr>
          <p:cNvPr id="19" name="Прямоугольник 18"/>
          <p:cNvSpPr/>
          <p:nvPr/>
        </p:nvSpPr>
        <p:spPr>
          <a:xfrm>
            <a:off x="7306659" y="5155537"/>
            <a:ext cx="1265090" cy="274691"/>
          </a:xfrm>
          <a:prstGeom prst="rect">
            <a:avLst/>
          </a:prstGeom>
        </p:spPr>
        <p:txBody>
          <a:bodyPr wrap="none">
            <a:spAutoFit/>
          </a:bodyPr>
          <a:lstStyle/>
          <a:p>
            <a:pPr algn="ctr">
              <a:lnSpc>
                <a:spcPct val="115000"/>
              </a:lnSpc>
              <a:spcAft>
                <a:spcPts val="0"/>
              </a:spcAft>
            </a:pPr>
            <a:r>
              <a:rPr lang="ru-RU" sz="1100" b="1" dirty="0">
                <a:effectLst/>
              </a:rPr>
              <a:t>465(385)х450х170</a:t>
            </a:r>
            <a:endParaRPr lang="ru-RU" sz="1100" b="1" dirty="0">
              <a:effectLst/>
              <a:latin typeface="Calibri"/>
              <a:ea typeface="Calibri"/>
              <a:cs typeface="Times New Roman"/>
            </a:endParaRPr>
          </a:p>
        </p:txBody>
      </p:sp>
      <p:sp>
        <p:nvSpPr>
          <p:cNvPr id="20" name="Прямоугольник 19"/>
          <p:cNvSpPr/>
          <p:nvPr/>
        </p:nvSpPr>
        <p:spPr>
          <a:xfrm>
            <a:off x="7423678" y="5401065"/>
            <a:ext cx="1031051" cy="274691"/>
          </a:xfrm>
          <a:prstGeom prst="rect">
            <a:avLst/>
          </a:prstGeom>
        </p:spPr>
        <p:txBody>
          <a:bodyPr wrap="none">
            <a:spAutoFit/>
          </a:bodyPr>
          <a:lstStyle/>
          <a:p>
            <a:pPr algn="ctr">
              <a:lnSpc>
                <a:spcPct val="115000"/>
              </a:lnSpc>
              <a:spcAft>
                <a:spcPts val="0"/>
              </a:spcAft>
            </a:pPr>
            <a:r>
              <a:rPr lang="ru-RU" sz="1100" b="1" dirty="0">
                <a:effectLst/>
              </a:rPr>
              <a:t>5</a:t>
            </a:r>
            <a:r>
              <a:rPr lang="en-US" sz="1100" b="1" dirty="0">
                <a:effectLst/>
              </a:rPr>
              <a:t> </a:t>
            </a:r>
            <a:r>
              <a:rPr lang="ru-RU" sz="1100" b="1" dirty="0">
                <a:effectLst/>
              </a:rPr>
              <a:t>кВт/3,5 кВт</a:t>
            </a:r>
            <a:endParaRPr lang="ru-RU" sz="1100" b="1" dirty="0">
              <a:effectLst/>
              <a:latin typeface="Calibri"/>
              <a:ea typeface="Calibri"/>
              <a:cs typeface="Times New Roman"/>
            </a:endParaRPr>
          </a:p>
        </p:txBody>
      </p:sp>
      <p:sp>
        <p:nvSpPr>
          <p:cNvPr id="24" name="Прямоугольник 23"/>
          <p:cNvSpPr/>
          <p:nvPr/>
        </p:nvSpPr>
        <p:spPr>
          <a:xfrm>
            <a:off x="7676151" y="5666732"/>
            <a:ext cx="526105" cy="274691"/>
          </a:xfrm>
          <a:prstGeom prst="rect">
            <a:avLst/>
          </a:prstGeom>
        </p:spPr>
        <p:txBody>
          <a:bodyPr wrap="none">
            <a:spAutoFit/>
          </a:bodyPr>
          <a:lstStyle/>
          <a:p>
            <a:pPr algn="ctr">
              <a:lnSpc>
                <a:spcPct val="115000"/>
              </a:lnSpc>
              <a:spcAft>
                <a:spcPts val="0"/>
              </a:spcAft>
            </a:pPr>
            <a:r>
              <a:rPr lang="ru-RU" sz="1100" b="1" dirty="0">
                <a:effectLst/>
              </a:rPr>
              <a:t>220</a:t>
            </a:r>
            <a:r>
              <a:rPr lang="en-US" sz="1100" b="1" dirty="0">
                <a:effectLst/>
              </a:rPr>
              <a:t> B</a:t>
            </a:r>
            <a:endParaRPr lang="ru-RU" sz="1100" b="1" dirty="0">
              <a:effectLst/>
              <a:latin typeface="Calibri"/>
              <a:ea typeface="Calibri"/>
              <a:cs typeface="Times New Roman"/>
            </a:endParaRPr>
          </a:p>
        </p:txBody>
      </p:sp>
      <p:sp>
        <p:nvSpPr>
          <p:cNvPr id="25" name="Прямоугольник 24"/>
          <p:cNvSpPr/>
          <p:nvPr/>
        </p:nvSpPr>
        <p:spPr>
          <a:xfrm>
            <a:off x="1046837" y="5912320"/>
            <a:ext cx="526105" cy="274691"/>
          </a:xfrm>
          <a:prstGeom prst="rect">
            <a:avLst/>
          </a:prstGeom>
        </p:spPr>
        <p:txBody>
          <a:bodyPr wrap="none">
            <a:spAutoFit/>
          </a:bodyPr>
          <a:lstStyle/>
          <a:p>
            <a:pPr algn="ctr">
              <a:lnSpc>
                <a:spcPct val="115000"/>
              </a:lnSpc>
              <a:spcAft>
                <a:spcPts val="0"/>
              </a:spcAft>
            </a:pPr>
            <a:r>
              <a:rPr lang="ru-RU" sz="1100" b="1" dirty="0">
                <a:effectLst/>
              </a:rPr>
              <a:t>380</a:t>
            </a:r>
            <a:r>
              <a:rPr lang="en-US" sz="1100" b="1" dirty="0">
                <a:effectLst/>
              </a:rPr>
              <a:t> B</a:t>
            </a:r>
            <a:endParaRPr lang="ru-RU" sz="1100" b="1" dirty="0">
              <a:effectLst/>
              <a:latin typeface="Calibri"/>
              <a:ea typeface="Calibri"/>
              <a:cs typeface="Times New Roman"/>
            </a:endParaRPr>
          </a:p>
        </p:txBody>
      </p:sp>
      <p:sp>
        <p:nvSpPr>
          <p:cNvPr id="26" name="Прямоугольник 25"/>
          <p:cNvSpPr/>
          <p:nvPr/>
        </p:nvSpPr>
        <p:spPr>
          <a:xfrm>
            <a:off x="3110094" y="5955373"/>
            <a:ext cx="526105" cy="274691"/>
          </a:xfrm>
          <a:prstGeom prst="rect">
            <a:avLst/>
          </a:prstGeom>
        </p:spPr>
        <p:txBody>
          <a:bodyPr wrap="none">
            <a:spAutoFit/>
          </a:bodyPr>
          <a:lstStyle/>
          <a:p>
            <a:pPr algn="ctr">
              <a:lnSpc>
                <a:spcPct val="115000"/>
              </a:lnSpc>
              <a:spcAft>
                <a:spcPts val="0"/>
              </a:spcAft>
            </a:pPr>
            <a:r>
              <a:rPr lang="ru-RU" sz="1100" b="1" dirty="0">
                <a:effectLst/>
              </a:rPr>
              <a:t>380</a:t>
            </a:r>
            <a:r>
              <a:rPr lang="en-US" sz="1100" b="1" dirty="0">
                <a:effectLst/>
              </a:rPr>
              <a:t> B</a:t>
            </a:r>
            <a:endParaRPr lang="ru-RU" sz="1100" b="1" dirty="0">
              <a:effectLst/>
              <a:latin typeface="Calibri"/>
              <a:ea typeface="Calibri"/>
              <a:cs typeface="Times New Roman"/>
            </a:endParaRPr>
          </a:p>
        </p:txBody>
      </p:sp>
      <p:sp>
        <p:nvSpPr>
          <p:cNvPr id="27" name="Прямоугольник 26"/>
          <p:cNvSpPr/>
          <p:nvPr/>
        </p:nvSpPr>
        <p:spPr>
          <a:xfrm>
            <a:off x="5677666" y="5957745"/>
            <a:ext cx="526105" cy="274691"/>
          </a:xfrm>
          <a:prstGeom prst="rect">
            <a:avLst/>
          </a:prstGeom>
        </p:spPr>
        <p:txBody>
          <a:bodyPr wrap="none">
            <a:spAutoFit/>
          </a:bodyPr>
          <a:lstStyle/>
          <a:p>
            <a:pPr algn="ctr">
              <a:lnSpc>
                <a:spcPct val="115000"/>
              </a:lnSpc>
              <a:spcAft>
                <a:spcPts val="0"/>
              </a:spcAft>
            </a:pPr>
            <a:r>
              <a:rPr lang="ru-RU" sz="1100" b="1" dirty="0">
                <a:effectLst/>
              </a:rPr>
              <a:t>380</a:t>
            </a:r>
            <a:r>
              <a:rPr lang="en-US" sz="1100" b="1" dirty="0">
                <a:effectLst/>
              </a:rPr>
              <a:t> B</a:t>
            </a:r>
            <a:endParaRPr lang="ru-RU" sz="1100" b="1" dirty="0">
              <a:effectLst/>
              <a:latin typeface="Calibri"/>
              <a:ea typeface="Calibri"/>
              <a:cs typeface="Times New Roman"/>
            </a:endParaRPr>
          </a:p>
        </p:txBody>
      </p:sp>
      <p:pic>
        <p:nvPicPr>
          <p:cNvPr id="28" name="Рисунок 27"/>
          <p:cNvPicPr/>
          <p:nvPr/>
        </p:nvPicPr>
        <p:blipFill>
          <a:blip r:embed="rId4" cstate="print">
            <a:extLst>
              <a:ext uri="{BEBA8EAE-BF5A-486C-A8C5-ECC9F3942E4B}">
                <a14:imgProps xmlns:a14="http://schemas.microsoft.com/office/drawing/2010/main">
                  <a14:imgLayer r:embed="rId5">
                    <a14:imgEffect>
                      <a14:backgroundRemoval t="0" b="100000" l="0" r="100000">
                        <a14:foregroundMark x1="83072" y1="80362" x2="86736" y2="80103"/>
                      </a14:backgroundRemoval>
                    </a14:imgEffect>
                  </a14:imgLayer>
                </a14:imgProps>
              </a:ext>
              <a:ext uri="{28A0092B-C50C-407E-A947-70E740481C1C}">
                <a14:useLocalDpi xmlns:a14="http://schemas.microsoft.com/office/drawing/2010/main" val="0"/>
              </a:ext>
            </a:extLst>
          </a:blip>
          <a:stretch>
            <a:fillRect/>
          </a:stretch>
        </p:blipFill>
        <p:spPr>
          <a:xfrm rot="233768">
            <a:off x="7188280" y="4341171"/>
            <a:ext cx="1440728" cy="755178"/>
          </a:xfrm>
          <a:prstGeom prst="rect">
            <a:avLst/>
          </a:prstGeom>
        </p:spPr>
      </p:pic>
      <p:pic>
        <p:nvPicPr>
          <p:cNvPr id="29" name="Рисунок 28"/>
          <p:cNvPicPr/>
          <p:nvPr/>
        </p:nvPicPr>
        <p:blipFill>
          <a:blip r:embed="rId6" cstate="print">
            <a:extLst>
              <a:ext uri="{BEBA8EAE-BF5A-486C-A8C5-ECC9F3942E4B}">
                <a14:imgProps xmlns:a14="http://schemas.microsoft.com/office/drawing/2010/main">
                  <a14:imgLayer r:embed="rId7">
                    <a14:imgEffect>
                      <a14:backgroundRemoval t="0" b="100000" l="0" r="100000">
                        <a14:foregroundMark x1="46076" y1="29690" x2="47485" y2="33279"/>
                        <a14:foregroundMark x1="63581" y1="27243" x2="63783" y2="32300"/>
                        <a14:foregroundMark x1="79678" y1="25122" x2="79276" y2="28711"/>
                        <a14:foregroundMark x1="93360" y1="23654" x2="93561" y2="29853"/>
                        <a14:foregroundMark x1="3421" y1="9951" x2="22334" y2="23654"/>
                        <a14:backgroundMark x1="98189" y1="21697" x2="98189" y2="27732"/>
                      </a14:backgroundRemoval>
                    </a14:imgEffect>
                  </a14:imgLayer>
                </a14:imgProps>
              </a:ext>
              <a:ext uri="{28A0092B-C50C-407E-A947-70E740481C1C}">
                <a14:useLocalDpi xmlns:a14="http://schemas.microsoft.com/office/drawing/2010/main" val="0"/>
              </a:ext>
            </a:extLst>
          </a:blip>
          <a:stretch>
            <a:fillRect/>
          </a:stretch>
        </p:blipFill>
        <p:spPr>
          <a:xfrm>
            <a:off x="2533262" y="4297878"/>
            <a:ext cx="1511047" cy="1437893"/>
          </a:xfrm>
          <a:prstGeom prst="rect">
            <a:avLst/>
          </a:prstGeom>
        </p:spPr>
      </p:pic>
      <p:pic>
        <p:nvPicPr>
          <p:cNvPr id="30" name="Рисунок 29"/>
          <p:cNvPicPr/>
          <p:nvPr/>
        </p:nvPicPr>
        <p:blipFill>
          <a:blip r:embed="rId8" cstate="print">
            <a:extLst>
              <a:ext uri="{BEBA8EAE-BF5A-486C-A8C5-ECC9F3942E4B}">
                <a14:imgProps xmlns:a14="http://schemas.microsoft.com/office/drawing/2010/main">
                  <a14:imgLayer r:embed="rId9">
                    <a14:imgEffect>
                      <a14:backgroundRemoval t="0" b="100000" l="0" r="100000">
                        <a14:foregroundMark x1="3252" y1="7321" x2="37127" y2="22430"/>
                        <a14:foregroundMark x1="90786" y1="24299" x2="91057" y2="29283"/>
                        <a14:backgroundMark x1="2710" y1="2025" x2="2710" y2="4361"/>
                      </a14:backgroundRemoval>
                    </a14:imgEffect>
                  </a14:imgLayer>
                </a14:imgProps>
              </a:ext>
              <a:ext uri="{28A0092B-C50C-407E-A947-70E740481C1C}">
                <a14:useLocalDpi xmlns:a14="http://schemas.microsoft.com/office/drawing/2010/main" val="0"/>
              </a:ext>
            </a:extLst>
          </a:blip>
          <a:stretch>
            <a:fillRect/>
          </a:stretch>
        </p:blipFill>
        <p:spPr>
          <a:xfrm>
            <a:off x="683568" y="4349141"/>
            <a:ext cx="1277904" cy="1361906"/>
          </a:xfrm>
          <a:prstGeom prst="rect">
            <a:avLst/>
          </a:prstGeom>
        </p:spPr>
      </p:pic>
      <p:pic>
        <p:nvPicPr>
          <p:cNvPr id="31" name="Рисунок 30"/>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7132" y1="28935" x2="46667" y2="32273"/>
                      </a14:backgroundRemoval>
                    </a14:imgEffect>
                  </a14:imgLayer>
                </a14:imgProps>
              </a:ext>
              <a:ext uri="{28A0092B-C50C-407E-A947-70E740481C1C}">
                <a14:useLocalDpi xmlns:a14="http://schemas.microsoft.com/office/drawing/2010/main" val="0"/>
              </a:ext>
            </a:extLst>
          </a:blip>
          <a:stretch>
            <a:fillRect/>
          </a:stretch>
        </p:blipFill>
        <p:spPr>
          <a:xfrm>
            <a:off x="4959891" y="4334587"/>
            <a:ext cx="1556325" cy="1397198"/>
          </a:xfrm>
          <a:prstGeom prst="rect">
            <a:avLst/>
          </a:prstGeom>
        </p:spPr>
      </p:pic>
      <p:sp>
        <p:nvSpPr>
          <p:cNvPr id="46" name="Прямоугольник 45"/>
          <p:cNvSpPr/>
          <p:nvPr/>
        </p:nvSpPr>
        <p:spPr>
          <a:xfrm>
            <a:off x="4959891" y="4011276"/>
            <a:ext cx="886781" cy="258084"/>
          </a:xfrm>
          <a:prstGeom prst="rect">
            <a:avLst/>
          </a:prstGeom>
        </p:spPr>
        <p:txBody>
          <a:bodyPr wrap="none">
            <a:spAutoFit/>
          </a:bodyPr>
          <a:lstStyle/>
          <a:p>
            <a:pPr>
              <a:lnSpc>
                <a:spcPct val="115000"/>
              </a:lnSpc>
              <a:spcAft>
                <a:spcPts val="0"/>
              </a:spcAft>
            </a:pPr>
            <a:r>
              <a:rPr lang="ru-RU" sz="1000" b="1" dirty="0">
                <a:effectLst/>
              </a:rPr>
              <a:t>ИПЭ-6 Б 3,5</a:t>
            </a:r>
            <a:endParaRPr lang="ru-RU" sz="1000" b="1" dirty="0">
              <a:effectLst/>
              <a:latin typeface="Calibri"/>
              <a:ea typeface="Calibri"/>
              <a:cs typeface="Times New Roman"/>
            </a:endParaRPr>
          </a:p>
        </p:txBody>
      </p:sp>
      <p:sp>
        <p:nvSpPr>
          <p:cNvPr id="47" name="Прямоугольник 46"/>
          <p:cNvSpPr/>
          <p:nvPr/>
        </p:nvSpPr>
        <p:spPr>
          <a:xfrm>
            <a:off x="2367604" y="4011367"/>
            <a:ext cx="886781" cy="258084"/>
          </a:xfrm>
          <a:prstGeom prst="rect">
            <a:avLst/>
          </a:prstGeom>
        </p:spPr>
        <p:txBody>
          <a:bodyPr wrap="none">
            <a:spAutoFit/>
          </a:bodyPr>
          <a:lstStyle/>
          <a:p>
            <a:pPr>
              <a:lnSpc>
                <a:spcPct val="115000"/>
              </a:lnSpc>
              <a:spcAft>
                <a:spcPts val="0"/>
              </a:spcAft>
            </a:pPr>
            <a:r>
              <a:rPr lang="ru-RU" sz="1000" b="1" dirty="0">
                <a:effectLst/>
              </a:rPr>
              <a:t>ИПЭ-4 Б 3,5</a:t>
            </a:r>
            <a:endParaRPr lang="ru-RU" sz="1000" b="1" dirty="0">
              <a:effectLst/>
              <a:latin typeface="Calibri"/>
              <a:ea typeface="Calibri"/>
              <a:cs typeface="Times New Roman"/>
            </a:endParaRPr>
          </a:p>
        </p:txBody>
      </p:sp>
      <p:sp>
        <p:nvSpPr>
          <p:cNvPr id="48" name="Прямоугольник 47"/>
          <p:cNvSpPr/>
          <p:nvPr/>
        </p:nvSpPr>
        <p:spPr>
          <a:xfrm>
            <a:off x="579243" y="3972978"/>
            <a:ext cx="886781" cy="258084"/>
          </a:xfrm>
          <a:prstGeom prst="rect">
            <a:avLst/>
          </a:prstGeom>
        </p:spPr>
        <p:txBody>
          <a:bodyPr wrap="none">
            <a:spAutoFit/>
          </a:bodyPr>
          <a:lstStyle/>
          <a:p>
            <a:pPr>
              <a:lnSpc>
                <a:spcPct val="115000"/>
              </a:lnSpc>
              <a:spcAft>
                <a:spcPts val="0"/>
              </a:spcAft>
            </a:pPr>
            <a:r>
              <a:rPr lang="ru-RU" sz="1000" b="1" dirty="0">
                <a:effectLst/>
              </a:rPr>
              <a:t>ИПЭ-2 Б 3,5</a:t>
            </a:r>
            <a:endParaRPr lang="ru-RU" sz="1000" b="1" dirty="0">
              <a:effectLst/>
              <a:latin typeface="Calibri"/>
              <a:ea typeface="Calibri"/>
              <a:cs typeface="Times New Roman"/>
            </a:endParaRPr>
          </a:p>
        </p:txBody>
      </p:sp>
      <p:sp>
        <p:nvSpPr>
          <p:cNvPr id="49" name="Прямоугольник 48"/>
          <p:cNvSpPr/>
          <p:nvPr/>
        </p:nvSpPr>
        <p:spPr>
          <a:xfrm>
            <a:off x="7740352" y="3972978"/>
            <a:ext cx="886781" cy="258084"/>
          </a:xfrm>
          <a:prstGeom prst="rect">
            <a:avLst/>
          </a:prstGeom>
        </p:spPr>
        <p:txBody>
          <a:bodyPr wrap="none">
            <a:spAutoFit/>
          </a:bodyPr>
          <a:lstStyle/>
          <a:p>
            <a:pPr>
              <a:lnSpc>
                <a:spcPct val="115000"/>
              </a:lnSpc>
              <a:spcAft>
                <a:spcPts val="0"/>
              </a:spcAft>
            </a:pPr>
            <a:r>
              <a:rPr lang="ru-RU" sz="1000" b="1" dirty="0">
                <a:effectLst/>
              </a:rPr>
              <a:t>ИПЭ-1 Б 3,5</a:t>
            </a:r>
            <a:endParaRPr lang="ru-RU" sz="1000" b="1" dirty="0">
              <a:effectLst/>
              <a:latin typeface="Calibri"/>
              <a:ea typeface="Calibri"/>
              <a:cs typeface="Times New Roman"/>
            </a:endParaRPr>
          </a:p>
        </p:txBody>
      </p:sp>
      <p:sp>
        <p:nvSpPr>
          <p:cNvPr id="50" name="Прямоугольник 49"/>
          <p:cNvSpPr/>
          <p:nvPr/>
        </p:nvSpPr>
        <p:spPr>
          <a:xfrm>
            <a:off x="6948264" y="3966764"/>
            <a:ext cx="825867" cy="258084"/>
          </a:xfrm>
          <a:prstGeom prst="rect">
            <a:avLst/>
          </a:prstGeom>
        </p:spPr>
        <p:txBody>
          <a:bodyPr wrap="none">
            <a:spAutoFit/>
          </a:bodyPr>
          <a:lstStyle/>
          <a:p>
            <a:pPr>
              <a:lnSpc>
                <a:spcPct val="115000"/>
              </a:lnSpc>
              <a:spcAft>
                <a:spcPts val="0"/>
              </a:spcAft>
            </a:pPr>
            <a:r>
              <a:rPr lang="ru-RU" sz="1000" b="1" dirty="0">
                <a:effectLst/>
              </a:rPr>
              <a:t>ИПЭ-1 Б 5/</a:t>
            </a:r>
            <a:endParaRPr lang="ru-RU" sz="1000" b="1" dirty="0">
              <a:effectLst/>
              <a:latin typeface="Calibri"/>
              <a:ea typeface="Calibri"/>
              <a:cs typeface="Times New Roman"/>
            </a:endParaRPr>
          </a:p>
        </p:txBody>
      </p:sp>
      <p:sp>
        <p:nvSpPr>
          <p:cNvPr id="5" name="Прямоугольник 4"/>
          <p:cNvSpPr/>
          <p:nvPr/>
        </p:nvSpPr>
        <p:spPr>
          <a:xfrm>
            <a:off x="539552" y="1568113"/>
            <a:ext cx="7404200" cy="2292935"/>
          </a:xfrm>
          <a:prstGeom prst="rect">
            <a:avLst/>
          </a:prstGeom>
        </p:spPr>
        <p:txBody>
          <a:bodyPr wrap="square">
            <a:spAutoFit/>
          </a:bodyPr>
          <a:lstStyle/>
          <a:p>
            <a:pPr marL="171450" lvl="0" indent="-171450">
              <a:buFont typeface="Arial" panose="020B0604020202020204" pitchFamily="34" charset="0"/>
              <a:buChar char="•"/>
            </a:pPr>
            <a:r>
              <a:rPr lang="ru-RU" sz="1100" dirty="0"/>
              <a:t>Корпус выполнен из нержавеющей стали AISI 430 толщиной 1,2 мм, ножки - из нержавеющей трубы AISI 430 40х40 мм;</a:t>
            </a:r>
          </a:p>
          <a:p>
            <a:pPr marL="171450" lvl="0" indent="-171450">
              <a:buFont typeface="Arial" panose="020B0604020202020204" pitchFamily="34" charset="0"/>
              <a:buChar char="•"/>
            </a:pPr>
            <a:r>
              <a:rPr lang="ru-RU" sz="1100" dirty="0"/>
              <a:t>Диаметр конфорки: 285 мм;</a:t>
            </a:r>
          </a:p>
          <a:p>
            <a:pPr marL="171450" lvl="0" indent="-171450">
              <a:buFont typeface="Arial" panose="020B0604020202020204" pitchFamily="34" charset="0"/>
              <a:buChar char="•"/>
            </a:pPr>
            <a:r>
              <a:rPr lang="ru-RU" sz="1100" dirty="0"/>
              <a:t>Максимальная температура 240 °С;</a:t>
            </a:r>
          </a:p>
          <a:p>
            <a:pPr marL="171450" lvl="0" indent="-171450">
              <a:buFont typeface="Arial" panose="020B0604020202020204" pitchFamily="34" charset="0"/>
              <a:buChar char="•"/>
            </a:pPr>
            <a:r>
              <a:rPr lang="ru-RU" sz="1100" dirty="0"/>
              <a:t>Расположение панели управления под углом и наличие нависающего козырька </a:t>
            </a:r>
            <a:br>
              <a:rPr lang="ru-RU" sz="1100" dirty="0"/>
            </a:br>
            <a:r>
              <a:rPr lang="ru-RU" sz="1100" dirty="0"/>
              <a:t>минимизирует пищевые загрязнения;</a:t>
            </a:r>
          </a:p>
          <a:p>
            <a:pPr marL="171450" lvl="0" indent="-171450">
              <a:buFont typeface="Arial" panose="020B0604020202020204" pitchFamily="34" charset="0"/>
              <a:buChar char="•"/>
            </a:pPr>
            <a:r>
              <a:rPr lang="ru-RU" sz="1100" dirty="0"/>
              <a:t>Защищенные кромки стекла и разборный каркас;</a:t>
            </a:r>
          </a:p>
          <a:p>
            <a:pPr marL="171450" lvl="0" indent="-171450">
              <a:buFont typeface="Arial" panose="020B0604020202020204" pitchFamily="34" charset="0"/>
              <a:buChar char="•"/>
            </a:pPr>
            <a:r>
              <a:rPr lang="ru-RU" sz="1100" dirty="0"/>
              <a:t>Точность поддержания заданной температуры;</a:t>
            </a:r>
          </a:p>
          <a:p>
            <a:pPr marL="171450" lvl="0" indent="-171450">
              <a:buFont typeface="Arial" panose="020B0604020202020204" pitchFamily="34" charset="0"/>
              <a:buChar char="•"/>
            </a:pPr>
            <a:r>
              <a:rPr lang="ru-RU" sz="1100" dirty="0"/>
              <a:t>Минимальная тепловая эмиссия;</a:t>
            </a:r>
          </a:p>
          <a:p>
            <a:pPr marL="171450" lvl="0" indent="-171450">
              <a:buFont typeface="Arial" panose="020B0604020202020204" pitchFamily="34" charset="0"/>
              <a:buChar char="•"/>
            </a:pPr>
            <a:r>
              <a:rPr lang="ru-RU" sz="1100" dirty="0"/>
              <a:t>Быстрый нагрев;</a:t>
            </a:r>
          </a:p>
          <a:p>
            <a:pPr marL="171450" lvl="0" indent="-171450">
              <a:buFont typeface="Arial" panose="020B0604020202020204" pitchFamily="34" charset="0"/>
              <a:buChar char="•"/>
            </a:pPr>
            <a:r>
              <a:rPr lang="ru-RU" sz="1100" dirty="0"/>
              <a:t>Независимая замена конфорки при поломке;</a:t>
            </a:r>
          </a:p>
          <a:p>
            <a:pPr marL="171450" lvl="0" indent="-171450">
              <a:buFont typeface="Arial" panose="020B0604020202020204" pitchFamily="34" charset="0"/>
              <a:buChar char="•"/>
            </a:pPr>
            <a:r>
              <a:rPr lang="ru-RU" sz="1100" dirty="0"/>
              <a:t>Все модели, кроме ИПЭ-1 Б 3,5 поставляются в комплекте с подставкой;</a:t>
            </a:r>
          </a:p>
          <a:p>
            <a:pPr marL="171450" lvl="0" indent="-171450">
              <a:buFont typeface="Arial" panose="020B0604020202020204" pitchFamily="34" charset="0"/>
              <a:buChar char="•"/>
            </a:pPr>
            <a:r>
              <a:rPr lang="ru-RU" sz="1100" dirty="0"/>
              <a:t>Автоматическое отключение конфорки при отсутствии посуды на ней. </a:t>
            </a:r>
          </a:p>
        </p:txBody>
      </p:sp>
      <p:pic>
        <p:nvPicPr>
          <p:cNvPr id="52" name="Рисунок 51"/>
          <p:cNvPicPr/>
          <p:nvPr/>
        </p:nvPicPr>
        <p:blipFill>
          <a:blip r:embed="rId12">
            <a:extLst>
              <a:ext uri="{BEBA8EAE-BF5A-486C-A8C5-ECC9F3942E4B}">
                <a14:imgProps xmlns:a14="http://schemas.microsoft.com/office/drawing/2010/main">
                  <a14:imgLayer r:embed="rId13">
                    <a14:imgEffect>
                      <a14:backgroundRemoval t="1911" b="97134" l="9926" r="89578">
                        <a14:foregroundMark x1="17370" y1="8917" x2="17370" y2="89809"/>
                        <a14:foregroundMark x1="77171" y1="10510" x2="77916" y2="88217"/>
                      </a14:backgroundRemoval>
                    </a14:imgEffect>
                  </a14:imgLayer>
                </a14:imgProps>
              </a:ext>
              <a:ext uri="{28A0092B-C50C-407E-A947-70E740481C1C}">
                <a14:useLocalDpi xmlns:a14="http://schemas.microsoft.com/office/drawing/2010/main" val="0"/>
              </a:ext>
            </a:extLst>
          </a:blip>
          <a:srcRect/>
          <a:stretch>
            <a:fillRect/>
          </a:stretch>
        </p:blipFill>
        <p:spPr bwMode="auto">
          <a:xfrm>
            <a:off x="7187830" y="1916832"/>
            <a:ext cx="1824567" cy="1123675"/>
          </a:xfrm>
          <a:prstGeom prst="rect">
            <a:avLst/>
          </a:prstGeom>
          <a:noFill/>
          <a:ln>
            <a:noFill/>
          </a:ln>
        </p:spPr>
      </p:pic>
      <p:sp>
        <p:nvSpPr>
          <p:cNvPr id="12" name="Прямоугольник 11"/>
          <p:cNvSpPr/>
          <p:nvPr/>
        </p:nvSpPr>
        <p:spPr>
          <a:xfrm>
            <a:off x="6660232" y="3111351"/>
            <a:ext cx="2009589" cy="461665"/>
          </a:xfrm>
          <a:prstGeom prst="rect">
            <a:avLst/>
          </a:prstGeom>
        </p:spPr>
        <p:txBody>
          <a:bodyPr wrap="none">
            <a:spAutoFit/>
          </a:bodyPr>
          <a:lstStyle/>
          <a:p>
            <a:pPr lvl="0" algn="r"/>
            <a:r>
              <a:rPr lang="ru-RU" sz="1200" b="1" dirty="0"/>
              <a:t>Под заказ доступны </a:t>
            </a:r>
            <a:endParaRPr lang="en-US" sz="1200" b="1" dirty="0"/>
          </a:p>
          <a:p>
            <a:pPr lvl="0" algn="r"/>
            <a:r>
              <a:rPr lang="ru-RU" sz="1200" b="1" dirty="0"/>
              <a:t>комбинированные модели</a:t>
            </a:r>
          </a:p>
        </p:txBody>
      </p:sp>
      <p:sp>
        <p:nvSpPr>
          <p:cNvPr id="2" name="Прямоугольник 1"/>
          <p:cNvSpPr/>
          <p:nvPr/>
        </p:nvSpPr>
        <p:spPr>
          <a:xfrm>
            <a:off x="3636199" y="-99392"/>
            <a:ext cx="1095172" cy="584775"/>
          </a:xfrm>
          <a:prstGeom prst="rect">
            <a:avLst/>
          </a:prstGeom>
        </p:spPr>
        <p:txBody>
          <a:bodyPr wrap="none">
            <a:spAutoFit/>
          </a:bodyPr>
          <a:lstStyle/>
          <a:p>
            <a:pPr lvl="0" algn="ctr"/>
            <a:r>
              <a:rPr lang="en-US" sz="3200" dirty="0">
                <a:solidFill>
                  <a:srgbClr val="726056">
                    <a:lumMod val="40000"/>
                    <a:lumOff val="60000"/>
                  </a:srgbClr>
                </a:solidFill>
              </a:rPr>
              <a:t>EKSI</a:t>
            </a:r>
            <a:endParaRPr lang="ru-RU" sz="3200" dirty="0">
              <a:solidFill>
                <a:srgbClr val="726056">
                  <a:lumMod val="40000"/>
                  <a:lumOff val="60000"/>
                </a:srgbClr>
              </a:solidFill>
            </a:endParaRPr>
          </a:p>
        </p:txBody>
      </p:sp>
      <p:sp>
        <p:nvSpPr>
          <p:cNvPr id="32" name="Прямоугольник 31"/>
          <p:cNvSpPr/>
          <p:nvPr/>
        </p:nvSpPr>
        <p:spPr>
          <a:xfrm>
            <a:off x="179512" y="4479755"/>
            <a:ext cx="720080" cy="601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Impact" panose="020B0806030902050204" pitchFamily="34" charset="0"/>
              </a:rPr>
              <a:t>New!</a:t>
            </a:r>
            <a:endParaRPr lang="ru-RU" dirty="0">
              <a:solidFill>
                <a:srgbClr val="FF0000"/>
              </a:solidFill>
              <a:latin typeface="Impact" panose="020B0806030902050204" pitchFamily="34" charset="0"/>
            </a:endParaRPr>
          </a:p>
        </p:txBody>
      </p:sp>
      <p:sp>
        <p:nvSpPr>
          <p:cNvPr id="33" name="Прямоугольник 32"/>
          <p:cNvSpPr/>
          <p:nvPr/>
        </p:nvSpPr>
        <p:spPr>
          <a:xfrm>
            <a:off x="2367604" y="4399743"/>
            <a:ext cx="720080" cy="601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Impact" panose="020B0806030902050204" pitchFamily="34" charset="0"/>
              </a:rPr>
              <a:t>New!</a:t>
            </a:r>
            <a:endParaRPr lang="ru-RU" dirty="0">
              <a:solidFill>
                <a:srgbClr val="FF0000"/>
              </a:solidFill>
              <a:latin typeface="Impact" panose="020B0806030902050204" pitchFamily="34" charset="0"/>
            </a:endParaRPr>
          </a:p>
        </p:txBody>
      </p:sp>
      <p:sp>
        <p:nvSpPr>
          <p:cNvPr id="34" name="Прямоугольник 33"/>
          <p:cNvSpPr/>
          <p:nvPr/>
        </p:nvSpPr>
        <p:spPr>
          <a:xfrm>
            <a:off x="4774957" y="4415138"/>
            <a:ext cx="720080" cy="601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Impact" panose="020B0806030902050204" pitchFamily="34" charset="0"/>
              </a:rPr>
              <a:t>New!</a:t>
            </a:r>
            <a:endParaRPr lang="ru-RU" dirty="0">
              <a:solidFill>
                <a:srgbClr val="FF0000"/>
              </a:solidFill>
              <a:latin typeface="Impact" panose="020B0806030902050204" pitchFamily="34" charset="0"/>
            </a:endParaRPr>
          </a:p>
        </p:txBody>
      </p:sp>
      <p:sp>
        <p:nvSpPr>
          <p:cNvPr id="35" name="Прямоугольник 34"/>
          <p:cNvSpPr/>
          <p:nvPr/>
        </p:nvSpPr>
        <p:spPr>
          <a:xfrm>
            <a:off x="7092280" y="4437112"/>
            <a:ext cx="720080" cy="601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Impact" panose="020B0806030902050204" pitchFamily="34" charset="0"/>
              </a:rPr>
              <a:t>New!</a:t>
            </a:r>
            <a:endParaRPr lang="ru-RU" dirty="0">
              <a:solidFill>
                <a:srgbClr val="FF0000"/>
              </a:solidFill>
              <a:latin typeface="Impact" panose="020B0806030902050204" pitchFamily="34" charset="0"/>
            </a:endParaRPr>
          </a:p>
        </p:txBody>
      </p:sp>
    </p:spTree>
    <p:extLst>
      <p:ext uri="{BB962C8B-B14F-4D97-AF65-F5344CB8AC3E}">
        <p14:creationId xmlns:p14="http://schemas.microsoft.com/office/powerpoint/2010/main" val="2211959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476672"/>
            <a:ext cx="6840760" cy="584775"/>
          </a:xfrm>
          <a:prstGeom prst="rect">
            <a:avLst/>
          </a:prstGeom>
        </p:spPr>
        <p:txBody>
          <a:bodyPr wrap="square">
            <a:spAutoFit/>
          </a:bodyPr>
          <a:lstStyle/>
          <a:p>
            <a:r>
              <a:rPr lang="ru-RU" sz="1600" b="1" dirty="0"/>
              <a:t>ПАРОКОНВЕКЦИОННЫЕ ПЕЧИ EKSI (ИТАЛИЯ)</a:t>
            </a:r>
          </a:p>
          <a:p>
            <a:r>
              <a:rPr lang="ru-RU" sz="1600" b="1" dirty="0"/>
              <a:t>СЕРИИ SNACK LINE</a:t>
            </a: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8038235" y="5782942"/>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Группа 31"/>
          <p:cNvGrpSpPr/>
          <p:nvPr/>
        </p:nvGrpSpPr>
        <p:grpSpPr>
          <a:xfrm>
            <a:off x="683568" y="3420755"/>
            <a:ext cx="7795872" cy="2767924"/>
            <a:chOff x="365844" y="2145338"/>
            <a:chExt cx="6203658" cy="3635828"/>
          </a:xfrm>
        </p:grpSpPr>
        <p:pic>
          <p:nvPicPr>
            <p:cNvPr id="33" name="Рисунок 32"/>
            <p:cNvPicPr/>
            <p:nvPr/>
          </p:nvPicPr>
          <p:blipFill>
            <a:blip r:embed="rId4" cstate="print">
              <a:extLst>
                <a:ext uri="{28A0092B-C50C-407E-A947-70E740481C1C}">
                  <a14:useLocalDpi xmlns:a14="http://schemas.microsoft.com/office/drawing/2010/main" val="0"/>
                </a:ext>
              </a:extLst>
            </a:blip>
            <a:stretch>
              <a:fillRect/>
            </a:stretch>
          </p:blipFill>
          <p:spPr>
            <a:xfrm>
              <a:off x="525418" y="2757889"/>
              <a:ext cx="1531399" cy="1844675"/>
            </a:xfrm>
            <a:prstGeom prst="rect">
              <a:avLst/>
            </a:prstGeom>
          </p:spPr>
        </p:pic>
        <p:pic>
          <p:nvPicPr>
            <p:cNvPr id="34" name="Рисунок 33"/>
            <p:cNvPicPr/>
            <p:nvPr/>
          </p:nvPicPr>
          <p:blipFill>
            <a:blip r:embed="rId5" cstate="print">
              <a:extLst>
                <a:ext uri="{28A0092B-C50C-407E-A947-70E740481C1C}">
                  <a14:useLocalDpi xmlns:a14="http://schemas.microsoft.com/office/drawing/2010/main" val="0"/>
                </a:ext>
              </a:extLst>
            </a:blip>
            <a:stretch>
              <a:fillRect/>
            </a:stretch>
          </p:blipFill>
          <p:spPr>
            <a:xfrm>
              <a:off x="2348880" y="2260716"/>
              <a:ext cx="1569640" cy="2011683"/>
            </a:xfrm>
            <a:prstGeom prst="rect">
              <a:avLst/>
            </a:prstGeom>
          </p:spPr>
        </p:pic>
        <p:pic>
          <p:nvPicPr>
            <p:cNvPr id="35" name="Рисунок 34"/>
            <p:cNvPicPr/>
            <p:nvPr/>
          </p:nvPicPr>
          <p:blipFill>
            <a:blip r:embed="rId6" cstate="print">
              <a:extLst>
                <a:ext uri="{28A0092B-C50C-407E-A947-70E740481C1C}">
                  <a14:useLocalDpi xmlns:a14="http://schemas.microsoft.com/office/drawing/2010/main" val="0"/>
                </a:ext>
              </a:extLst>
            </a:blip>
            <a:stretch>
              <a:fillRect/>
            </a:stretch>
          </p:blipFill>
          <p:spPr>
            <a:xfrm>
              <a:off x="4484777" y="2145338"/>
              <a:ext cx="1897696" cy="2654888"/>
            </a:xfrm>
            <a:prstGeom prst="rect">
              <a:avLst/>
            </a:prstGeom>
          </p:spPr>
        </p:pic>
        <p:sp>
          <p:nvSpPr>
            <p:cNvPr id="36" name="Прямоугольник 35"/>
            <p:cNvSpPr/>
            <p:nvPr/>
          </p:nvSpPr>
          <p:spPr>
            <a:xfrm>
              <a:off x="365844" y="4632491"/>
              <a:ext cx="2275657" cy="1023384"/>
            </a:xfrm>
            <a:prstGeom prst="rect">
              <a:avLst/>
            </a:prstGeom>
          </p:spPr>
          <p:txBody>
            <a:bodyPr wrap="square">
              <a:spAutoFit/>
            </a:bodyPr>
            <a:lstStyle/>
            <a:p>
              <a:r>
                <a:rPr lang="ru-RU" sz="1200" b="1" dirty="0">
                  <a:solidFill>
                    <a:srgbClr val="C00000"/>
                  </a:solidFill>
                </a:rPr>
                <a:t>ESL 051GD</a:t>
              </a:r>
            </a:p>
            <a:p>
              <a:r>
                <a:rPr lang="ru-RU" sz="1200" dirty="0"/>
                <a:t>Внешний размер: </a:t>
              </a:r>
              <a:r>
                <a:rPr lang="en-US" sz="1200" dirty="0"/>
                <a:t>840</a:t>
              </a:r>
              <a:r>
                <a:rPr lang="ru-RU" sz="1200" dirty="0"/>
                <a:t>х</a:t>
              </a:r>
              <a:r>
                <a:rPr lang="en-US" sz="1200" dirty="0"/>
                <a:t>910</a:t>
              </a:r>
              <a:r>
                <a:rPr lang="ru-RU" sz="1200" dirty="0"/>
                <a:t>х</a:t>
              </a:r>
              <a:r>
                <a:rPr lang="en-US" sz="1200" dirty="0"/>
                <a:t>750</a:t>
              </a:r>
              <a:r>
                <a:rPr lang="ru-RU" sz="1200" dirty="0"/>
                <a:t> мм</a:t>
              </a:r>
              <a:endParaRPr lang="en-US" sz="1200" dirty="0"/>
            </a:p>
            <a:p>
              <a:r>
                <a:rPr lang="ru-RU" sz="1200" dirty="0"/>
                <a:t>Внутренний размер: 680х480х440 мм</a:t>
              </a:r>
            </a:p>
            <a:p>
              <a:r>
                <a:rPr lang="ru-RU" sz="1200" dirty="0"/>
                <a:t>6,45 кВт</a:t>
              </a:r>
            </a:p>
          </p:txBody>
        </p:sp>
        <p:sp>
          <p:nvSpPr>
            <p:cNvPr id="37" name="Прямоугольник 36"/>
            <p:cNvSpPr/>
            <p:nvPr/>
          </p:nvSpPr>
          <p:spPr>
            <a:xfrm>
              <a:off x="2405718" y="4348731"/>
              <a:ext cx="2257717" cy="1023384"/>
            </a:xfrm>
            <a:prstGeom prst="rect">
              <a:avLst/>
            </a:prstGeom>
          </p:spPr>
          <p:txBody>
            <a:bodyPr wrap="square">
              <a:spAutoFit/>
            </a:bodyPr>
            <a:lstStyle/>
            <a:p>
              <a:r>
                <a:rPr lang="ru-RU" sz="1200" b="1" dirty="0">
                  <a:solidFill>
                    <a:srgbClr val="C00000"/>
                  </a:solidFill>
                </a:rPr>
                <a:t>ESL 071GD </a:t>
              </a:r>
              <a:endParaRPr lang="en-US" sz="1200" b="1" dirty="0">
                <a:solidFill>
                  <a:srgbClr val="C00000"/>
                </a:solidFill>
              </a:endParaRPr>
            </a:p>
            <a:p>
              <a:r>
                <a:rPr lang="ru-RU" sz="1200" dirty="0"/>
                <a:t>Внешний размер: 840х910х930 мм</a:t>
              </a:r>
              <a:endParaRPr lang="en-US" sz="1200" dirty="0"/>
            </a:p>
            <a:p>
              <a:r>
                <a:rPr lang="ru-RU" sz="1200" dirty="0"/>
                <a:t>Внутренний размер: 680х520х620 мм</a:t>
              </a:r>
            </a:p>
            <a:p>
              <a:r>
                <a:rPr lang="ru-RU" sz="1200" dirty="0"/>
                <a:t>10,7 кВт</a:t>
              </a:r>
            </a:p>
          </p:txBody>
        </p:sp>
        <p:sp>
          <p:nvSpPr>
            <p:cNvPr id="38" name="Прямоугольник 37"/>
            <p:cNvSpPr/>
            <p:nvPr/>
          </p:nvSpPr>
          <p:spPr>
            <a:xfrm>
              <a:off x="4491532" y="4757782"/>
              <a:ext cx="2077970" cy="1023384"/>
            </a:xfrm>
            <a:prstGeom prst="rect">
              <a:avLst/>
            </a:prstGeom>
          </p:spPr>
          <p:txBody>
            <a:bodyPr wrap="none">
              <a:spAutoFit/>
            </a:bodyPr>
            <a:lstStyle/>
            <a:p>
              <a:r>
                <a:rPr lang="ru-RU" sz="1200" b="1" dirty="0">
                  <a:solidFill>
                    <a:srgbClr val="C00000"/>
                  </a:solidFill>
                </a:rPr>
                <a:t>ESL 101GD </a:t>
              </a:r>
              <a:endParaRPr lang="en-US" sz="1200" b="1" dirty="0">
                <a:solidFill>
                  <a:srgbClr val="C00000"/>
                </a:solidFill>
              </a:endParaRPr>
            </a:p>
            <a:p>
              <a:r>
                <a:rPr lang="ru-RU" sz="1200" dirty="0"/>
                <a:t>Внешний размер: 840х910х1150 мм</a:t>
              </a:r>
              <a:endParaRPr lang="en-US" sz="1200" dirty="0"/>
            </a:p>
            <a:p>
              <a:r>
                <a:rPr lang="ru-RU" sz="1200" dirty="0"/>
                <a:t>Внутренний размер: 680х480х840 мм</a:t>
              </a:r>
            </a:p>
            <a:p>
              <a:r>
                <a:rPr lang="ru-RU" sz="1200" dirty="0"/>
                <a:t>12,7</a:t>
              </a:r>
              <a:r>
                <a:rPr lang="en-US" sz="1200" dirty="0"/>
                <a:t> </a:t>
              </a:r>
              <a:r>
                <a:rPr lang="ru-RU" sz="1200" dirty="0"/>
                <a:t>кВт</a:t>
              </a:r>
            </a:p>
          </p:txBody>
        </p:sp>
      </p:grpSp>
      <p:sp>
        <p:nvSpPr>
          <p:cNvPr id="2" name="Прямоугольник 1"/>
          <p:cNvSpPr/>
          <p:nvPr/>
        </p:nvSpPr>
        <p:spPr>
          <a:xfrm>
            <a:off x="710676" y="1195011"/>
            <a:ext cx="6525620" cy="2677656"/>
          </a:xfrm>
          <a:prstGeom prst="rect">
            <a:avLst/>
          </a:prstGeom>
        </p:spPr>
        <p:txBody>
          <a:bodyPr wrap="square">
            <a:spAutoFit/>
          </a:bodyPr>
          <a:lstStyle/>
          <a:p>
            <a:pPr lvl="0">
              <a:spcBef>
                <a:spcPct val="0"/>
              </a:spcBef>
            </a:pPr>
            <a:r>
              <a:rPr lang="ru-RU" altLang="ru-RU" sz="1200" dirty="0">
                <a:solidFill>
                  <a:prstClr val="black"/>
                </a:solidFill>
                <a:ea typeface="Calibri" pitchFamily="34" charset="0"/>
              </a:rPr>
              <a:t>Тип: инжекторный;</a:t>
            </a:r>
          </a:p>
          <a:p>
            <a:pPr lvl="0">
              <a:spcBef>
                <a:spcPct val="0"/>
              </a:spcBef>
            </a:pPr>
            <a:r>
              <a:rPr lang="ru-RU" altLang="ru-RU" sz="1200" dirty="0">
                <a:solidFill>
                  <a:prstClr val="black"/>
                </a:solidFill>
                <a:ea typeface="Calibri" pitchFamily="34" charset="0"/>
              </a:rPr>
              <a:t>Универсальные направляющие</a:t>
            </a:r>
            <a:r>
              <a:rPr lang="en-US" altLang="ru-RU" sz="1200" dirty="0">
                <a:solidFill>
                  <a:prstClr val="black"/>
                </a:solidFill>
                <a:ea typeface="Calibri" pitchFamily="34" charset="0"/>
              </a:rPr>
              <a:t> </a:t>
            </a:r>
            <a:r>
              <a:rPr lang="ru-RU" altLang="ru-RU" sz="1200" dirty="0">
                <a:solidFill>
                  <a:prstClr val="black"/>
                </a:solidFill>
                <a:ea typeface="Calibri" pitchFamily="34" charset="0"/>
              </a:rPr>
              <a:t>для GN1/1 и 600х400;</a:t>
            </a:r>
          </a:p>
          <a:p>
            <a:pPr lvl="0">
              <a:spcBef>
                <a:spcPct val="0"/>
              </a:spcBef>
            </a:pPr>
            <a:r>
              <a:rPr lang="ru-RU" altLang="ru-RU" sz="1200" dirty="0">
                <a:solidFill>
                  <a:prstClr val="black"/>
                </a:solidFill>
                <a:ea typeface="Calibri" pitchFamily="34" charset="0"/>
              </a:rPr>
              <a:t>Полностью из нержавеющей стали;</a:t>
            </a:r>
          </a:p>
          <a:p>
            <a:pPr lvl="0">
              <a:spcBef>
                <a:spcPct val="0"/>
              </a:spcBef>
            </a:pPr>
            <a:r>
              <a:rPr lang="ru-RU" altLang="ru-RU" sz="1200" dirty="0">
                <a:solidFill>
                  <a:prstClr val="black"/>
                </a:solidFill>
                <a:ea typeface="Calibri" pitchFamily="34" charset="0"/>
              </a:rPr>
              <a:t>Электронная панель управления на 9 программ;</a:t>
            </a:r>
          </a:p>
          <a:p>
            <a:pPr lvl="0">
              <a:spcBef>
                <a:spcPct val="0"/>
              </a:spcBef>
            </a:pPr>
            <a:r>
              <a:rPr lang="ru-RU" altLang="ru-RU" sz="1200" dirty="0">
                <a:solidFill>
                  <a:prstClr val="black"/>
                </a:solidFill>
                <a:ea typeface="Calibri" pitchFamily="34" charset="0"/>
              </a:rPr>
              <a:t>Функция охлаждения;</a:t>
            </a:r>
          </a:p>
          <a:p>
            <a:pPr lvl="0">
              <a:spcBef>
                <a:spcPct val="0"/>
              </a:spcBef>
            </a:pPr>
            <a:r>
              <a:rPr lang="ru-RU" altLang="ru-RU" sz="1200" dirty="0">
                <a:solidFill>
                  <a:prstClr val="black"/>
                </a:solidFill>
                <a:ea typeface="Calibri" pitchFamily="34" charset="0"/>
              </a:rPr>
              <a:t>Система подачи пара ручная или автоматическая;</a:t>
            </a:r>
          </a:p>
          <a:p>
            <a:pPr lvl="0">
              <a:spcBef>
                <a:spcPct val="0"/>
              </a:spcBef>
            </a:pPr>
            <a:r>
              <a:rPr lang="ru-RU" altLang="ru-RU" sz="1200" dirty="0">
                <a:solidFill>
                  <a:prstClr val="black"/>
                </a:solidFill>
                <a:ea typeface="Calibri" pitchFamily="34" charset="0"/>
              </a:rPr>
              <a:t>Термощуп;</a:t>
            </a:r>
          </a:p>
          <a:p>
            <a:pPr lvl="0">
              <a:spcBef>
                <a:spcPct val="0"/>
              </a:spcBef>
            </a:pPr>
            <a:r>
              <a:rPr lang="ru-RU" altLang="ru-RU" sz="1200" dirty="0">
                <a:solidFill>
                  <a:prstClr val="black"/>
                </a:solidFill>
                <a:ea typeface="Calibri" pitchFamily="34" charset="0"/>
              </a:rPr>
              <a:t>Система двойного вентилятора (для моделей на 7 и 10 уровней) </a:t>
            </a:r>
          </a:p>
          <a:p>
            <a:pPr lvl="0">
              <a:spcBef>
                <a:spcPct val="0"/>
              </a:spcBef>
            </a:pPr>
            <a:r>
              <a:rPr lang="ru-RU" altLang="ru-RU" sz="1200" dirty="0">
                <a:solidFill>
                  <a:prstClr val="black"/>
                </a:solidFill>
                <a:ea typeface="Calibri" pitchFamily="34" charset="0"/>
              </a:rPr>
              <a:t>Расстояние между гастроемкостями - 80 мм;</a:t>
            </a:r>
          </a:p>
          <a:p>
            <a:pPr lvl="0">
              <a:spcBef>
                <a:spcPct val="0"/>
              </a:spcBef>
            </a:pPr>
            <a:r>
              <a:rPr lang="ru-RU" altLang="ru-RU" sz="1200" dirty="0">
                <a:solidFill>
                  <a:prstClr val="black"/>
                </a:solidFill>
                <a:ea typeface="Calibri" pitchFamily="34" charset="0"/>
              </a:rPr>
              <a:t>Закругленные углы камеры, обеспечивающие быструю очистку;</a:t>
            </a:r>
          </a:p>
          <a:p>
            <a:pPr lvl="0">
              <a:spcBef>
                <a:spcPct val="0"/>
              </a:spcBef>
            </a:pPr>
            <a:r>
              <a:rPr lang="ru-RU" altLang="ru-RU" sz="1200" dirty="0">
                <a:solidFill>
                  <a:prstClr val="black"/>
                </a:solidFill>
                <a:ea typeface="Calibri" pitchFamily="34" charset="0"/>
              </a:rPr>
              <a:t>Быстрая система охлаждения при открывании двери;</a:t>
            </a:r>
          </a:p>
          <a:p>
            <a:pPr lvl="0">
              <a:spcBef>
                <a:spcPct val="0"/>
              </a:spcBef>
            </a:pPr>
            <a:r>
              <a:rPr lang="ru-RU" altLang="ru-RU" sz="1200" dirty="0">
                <a:solidFill>
                  <a:prstClr val="black"/>
                </a:solidFill>
                <a:ea typeface="Calibri" pitchFamily="34" charset="0"/>
              </a:rPr>
              <a:t>Низкий нагрев двери при приготовлении;</a:t>
            </a:r>
          </a:p>
          <a:p>
            <a:pPr lvl="0">
              <a:spcBef>
                <a:spcPct val="0"/>
              </a:spcBef>
            </a:pPr>
            <a:r>
              <a:rPr lang="ru-RU" altLang="ru-RU" sz="1200" dirty="0">
                <a:solidFill>
                  <a:prstClr val="black"/>
                </a:solidFill>
                <a:ea typeface="Calibri" pitchFamily="34" charset="0"/>
              </a:rPr>
              <a:t>Подсветка;</a:t>
            </a:r>
          </a:p>
          <a:p>
            <a:pPr lvl="0">
              <a:spcBef>
                <a:spcPct val="0"/>
              </a:spcBef>
            </a:pPr>
            <a:r>
              <a:rPr lang="ru-RU" altLang="ru-RU" sz="1200" dirty="0">
                <a:solidFill>
                  <a:prstClr val="black"/>
                </a:solidFill>
                <a:ea typeface="Calibri" pitchFamily="34" charset="0"/>
              </a:rPr>
              <a:t>Напряжение 380 В.</a:t>
            </a:r>
            <a:endParaRPr lang="ru-RU" altLang="ru-RU" dirty="0">
              <a:solidFill>
                <a:prstClr val="black"/>
              </a:solidFill>
              <a:ea typeface="Calibri" pitchFamily="34" charset="0"/>
            </a:endParaRPr>
          </a:p>
        </p:txBody>
      </p:sp>
      <p:pic>
        <p:nvPicPr>
          <p:cNvPr id="17" name="Picture 16" descr="http://cs543108.vk.me/v543108261/77a2/dTMCaATET3c.jpg"/>
          <p:cNvPicPr>
            <a:picLocks noChangeAspect="1" noChangeArrowheads="1"/>
          </p:cNvPicPr>
          <p:nvPr/>
        </p:nvPicPr>
        <p:blipFill rotWithShape="1">
          <a:blip r:embed="rId7" cstate="print">
            <a:clrChange>
              <a:clrFrom>
                <a:srgbClr val="EFF1F0"/>
              </a:clrFrom>
              <a:clrTo>
                <a:srgbClr val="EFF1F0">
                  <a:alpha val="0"/>
                </a:srgbClr>
              </a:clrTo>
            </a:clrChange>
            <a:extLst>
              <a:ext uri="{28A0092B-C50C-407E-A947-70E740481C1C}">
                <a14:useLocalDpi xmlns:a14="http://schemas.microsoft.com/office/drawing/2010/main" val="0"/>
              </a:ext>
            </a:extLst>
          </a:blip>
          <a:srcRect t="18692" b="19963"/>
          <a:stretch/>
        </p:blipFill>
        <p:spPr bwMode="auto">
          <a:xfrm>
            <a:off x="5292079" y="1195011"/>
            <a:ext cx="3166121" cy="2178815"/>
          </a:xfrm>
          <a:prstGeom prst="rect">
            <a:avLst/>
          </a:prstGeom>
          <a:noFill/>
          <a:extLst>
            <a:ext uri="{909E8E84-426E-40DD-AFC4-6F175D3DCCD1}">
              <a14:hiddenFill xmlns:a14="http://schemas.microsoft.com/office/drawing/2010/main">
                <a:solidFill>
                  <a:srgbClr val="FFFFFF"/>
                </a:solidFill>
              </a14:hiddenFill>
            </a:ext>
          </a:extLst>
        </p:spPr>
      </p:pic>
      <p:sp>
        <p:nvSpPr>
          <p:cNvPr id="1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2285060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67619" y="476672"/>
            <a:ext cx="6712693" cy="307777"/>
          </a:xfrm>
          <a:prstGeom prst="rect">
            <a:avLst/>
          </a:prstGeom>
        </p:spPr>
        <p:txBody>
          <a:bodyPr wrap="square">
            <a:spAutoFit/>
          </a:bodyPr>
          <a:lstStyle/>
          <a:p>
            <a:r>
              <a:rPr lang="ru-RU" sz="1400" b="1" dirty="0"/>
              <a:t>НОВИНКИ</a:t>
            </a:r>
            <a:r>
              <a:rPr lang="en-US" sz="1400" b="1" dirty="0"/>
              <a:t> </a:t>
            </a:r>
            <a:r>
              <a:rPr lang="ru-RU" sz="1400" b="1" dirty="0"/>
              <a:t> </a:t>
            </a:r>
            <a:r>
              <a:rPr lang="en-US" sz="1400" b="1" dirty="0"/>
              <a:t>EKSI</a:t>
            </a: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884368" y="6097396"/>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Группа 17"/>
          <p:cNvGrpSpPr/>
          <p:nvPr/>
        </p:nvGrpSpPr>
        <p:grpSpPr>
          <a:xfrm>
            <a:off x="5076056" y="4503495"/>
            <a:ext cx="1440160" cy="1279447"/>
            <a:chOff x="737820" y="2634358"/>
            <a:chExt cx="1056621" cy="1085745"/>
          </a:xfrm>
        </p:grpSpPr>
        <p:pic>
          <p:nvPicPr>
            <p:cNvPr id="19"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20" y="2821524"/>
              <a:ext cx="1056621" cy="89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p:cNvSpPr/>
            <p:nvPr/>
          </p:nvSpPr>
          <p:spPr>
            <a:xfrm>
              <a:off x="761820" y="2634358"/>
              <a:ext cx="133551" cy="244560"/>
            </a:xfrm>
            <a:prstGeom prst="rect">
              <a:avLst/>
            </a:prstGeom>
          </p:spPr>
          <p:txBody>
            <a:bodyPr wrap="none">
              <a:spAutoFit/>
            </a:bodyPr>
            <a:lstStyle/>
            <a:p>
              <a:endParaRPr lang="ru-RU" sz="1200" b="1" dirty="0">
                <a:ea typeface="Calibri"/>
                <a:cs typeface="Times New Roman"/>
              </a:endParaRPr>
            </a:p>
          </p:txBody>
        </p:sp>
      </p:grpSp>
      <p:pic>
        <p:nvPicPr>
          <p:cNvPr id="21"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48353" flipH="1">
            <a:off x="895808" y="4739256"/>
            <a:ext cx="1513106" cy="142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4420" y="2060848"/>
            <a:ext cx="1789828" cy="122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63" y="2028033"/>
            <a:ext cx="1640197" cy="155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2718048" y="1953414"/>
            <a:ext cx="2286000" cy="2123658"/>
          </a:xfrm>
          <a:prstGeom prst="rect">
            <a:avLst/>
          </a:prstGeom>
        </p:spPr>
        <p:txBody>
          <a:bodyPr wrap="square">
            <a:spAutoFit/>
          </a:bodyPr>
          <a:lstStyle/>
          <a:p>
            <a:pPr lvl="0" fontAlgn="base">
              <a:spcBef>
                <a:spcPct val="0"/>
              </a:spcBef>
              <a:spcAft>
                <a:spcPct val="0"/>
              </a:spcAft>
            </a:pPr>
            <a:r>
              <a:rPr lang="ru-RU" altLang="ru-RU" sz="1100" b="1" dirty="0">
                <a:solidFill>
                  <a:srgbClr val="FF0000"/>
                </a:solidFill>
                <a:ea typeface="Calibri" pitchFamily="34" charset="0"/>
                <a:cs typeface="Times New Roman" pitchFamily="18" charset="0"/>
              </a:rPr>
              <a:t>Печь пароконвекционная</a:t>
            </a:r>
          </a:p>
          <a:p>
            <a:r>
              <a:rPr lang="ru-RU" altLang="ru-RU" sz="1100" dirty="0">
                <a:ea typeface="Calibri" pitchFamily="34" charset="0"/>
                <a:cs typeface="Times New Roman" pitchFamily="18" charset="0"/>
              </a:rPr>
              <a:t>Температурный режим 65-260</a:t>
            </a:r>
            <a:r>
              <a:rPr lang="ru-RU" altLang="ru-RU" sz="1100" dirty="0">
                <a:ea typeface="Microsoft YaHei" pitchFamily="34" charset="-122"/>
                <a:cs typeface="Times New Roman" pitchFamily="18" charset="0"/>
              </a:rPr>
              <a:t>°С</a:t>
            </a:r>
            <a:endParaRPr lang="ru-RU" altLang="ru-RU" sz="1100" dirty="0">
              <a:ea typeface="Calibri" pitchFamily="34" charset="0"/>
              <a:cs typeface="Times New Roman" pitchFamily="18" charset="0"/>
            </a:endParaRPr>
          </a:p>
          <a:p>
            <a:pPr lvl="0" eaLnBrk="0" fontAlgn="base" hangingPunct="0">
              <a:spcBef>
                <a:spcPct val="0"/>
              </a:spcBef>
              <a:spcAft>
                <a:spcPct val="0"/>
              </a:spcAft>
            </a:pPr>
            <a:r>
              <a:rPr lang="ru-RU" altLang="ru-RU" sz="1100" dirty="0">
                <a:ea typeface="Calibri" pitchFamily="34" charset="0"/>
                <a:cs typeface="Times New Roman" pitchFamily="18" charset="0"/>
              </a:rPr>
              <a:t>Таймер на 120 мин</a:t>
            </a:r>
            <a:endParaRPr lang="ru-RU" altLang="ru-RU" sz="1100" dirty="0"/>
          </a:p>
          <a:p>
            <a:pPr lvl="0" eaLnBrk="0" fontAlgn="base" hangingPunct="0">
              <a:spcBef>
                <a:spcPct val="0"/>
              </a:spcBef>
              <a:spcAft>
                <a:spcPct val="0"/>
              </a:spcAft>
            </a:pPr>
            <a:r>
              <a:rPr lang="ru-RU" altLang="ru-RU" sz="1100" dirty="0">
                <a:ea typeface="Calibri" pitchFamily="34" charset="0"/>
                <a:cs typeface="Times New Roman" pitchFamily="18" charset="0"/>
              </a:rPr>
              <a:t>Дистанция между уровнями 75мм,</a:t>
            </a:r>
            <a:endParaRPr lang="ru-RU" altLang="ru-RU" sz="1100" dirty="0"/>
          </a:p>
          <a:p>
            <a:pPr lvl="0" eaLnBrk="0" fontAlgn="base" hangingPunct="0">
              <a:spcBef>
                <a:spcPct val="0"/>
              </a:spcBef>
              <a:spcAft>
                <a:spcPct val="0"/>
              </a:spcAft>
            </a:pPr>
            <a:r>
              <a:rPr lang="ru-RU" altLang="ru-RU" sz="1100" dirty="0">
                <a:ea typeface="Calibri" pitchFamily="34" charset="0"/>
                <a:cs typeface="Times New Roman" pitchFamily="18" charset="0"/>
              </a:rPr>
              <a:t>Размеры лотков 460*</a:t>
            </a:r>
            <a:r>
              <a:rPr lang="en-US" altLang="ru-RU" sz="1100" dirty="0">
                <a:ea typeface="Calibri" pitchFamily="34" charset="0"/>
                <a:cs typeface="Times New Roman" pitchFamily="18" charset="0"/>
              </a:rPr>
              <a:t>3</a:t>
            </a:r>
            <a:r>
              <a:rPr lang="ru-RU" altLang="ru-RU" sz="1100" dirty="0">
                <a:ea typeface="Calibri" pitchFamily="34" charset="0"/>
                <a:cs typeface="Times New Roman" pitchFamily="18" charset="0"/>
              </a:rPr>
              <a:t>30мм,</a:t>
            </a:r>
            <a:endParaRPr lang="ru-RU" altLang="ru-RU" sz="1100" dirty="0"/>
          </a:p>
          <a:p>
            <a:pPr lvl="0" eaLnBrk="0" fontAlgn="base" hangingPunct="0">
              <a:spcBef>
                <a:spcPct val="0"/>
              </a:spcBef>
              <a:spcAft>
                <a:spcPct val="0"/>
              </a:spcAft>
            </a:pPr>
            <a:r>
              <a:rPr lang="ru-RU" altLang="ru-RU" sz="1100" dirty="0">
                <a:ea typeface="Calibri" pitchFamily="34" charset="0"/>
                <a:cs typeface="Times New Roman" pitchFamily="18" charset="0"/>
              </a:rPr>
              <a:t>Регулировка влажности</a:t>
            </a:r>
          </a:p>
          <a:p>
            <a:pPr eaLnBrk="0" hangingPunct="0"/>
            <a:r>
              <a:rPr lang="ru-RU" sz="1100" dirty="0"/>
              <a:t>Мощность 3 кВт</a:t>
            </a:r>
          </a:p>
          <a:p>
            <a:pPr eaLnBrk="0" hangingPunct="0"/>
            <a:r>
              <a:rPr lang="ru-RU" sz="1100" dirty="0"/>
              <a:t>Напряжение 220-240 В</a:t>
            </a:r>
          </a:p>
          <a:p>
            <a:pPr eaLnBrk="0" hangingPunct="0"/>
            <a:r>
              <a:rPr lang="ru-RU" sz="1100" dirty="0"/>
              <a:t>Вместимость: </a:t>
            </a:r>
            <a:r>
              <a:rPr lang="en-US" sz="1100" dirty="0"/>
              <a:t>4  </a:t>
            </a:r>
            <a:r>
              <a:rPr lang="ru-RU" sz="1100" dirty="0"/>
              <a:t>уровня</a:t>
            </a:r>
          </a:p>
          <a:p>
            <a:pPr eaLnBrk="0" hangingPunct="0"/>
            <a:r>
              <a:rPr lang="ru-RU" sz="1100" dirty="0"/>
              <a:t>Расстояние между противнями 75 мм</a:t>
            </a:r>
          </a:p>
          <a:p>
            <a:pPr eaLnBrk="0" hangingPunct="0"/>
            <a:r>
              <a:rPr lang="ru-RU" sz="1100" dirty="0"/>
              <a:t>Вес </a:t>
            </a:r>
            <a:r>
              <a:rPr lang="en-US" sz="1100" dirty="0"/>
              <a:t>23,6</a:t>
            </a:r>
            <a:r>
              <a:rPr lang="ru-RU" sz="1100" dirty="0"/>
              <a:t> кг</a:t>
            </a:r>
            <a:endParaRPr lang="ru-RU" altLang="ru-RU" sz="1100" dirty="0"/>
          </a:p>
        </p:txBody>
      </p:sp>
      <p:sp>
        <p:nvSpPr>
          <p:cNvPr id="13" name="Прямоугольник 12"/>
          <p:cNvSpPr/>
          <p:nvPr/>
        </p:nvSpPr>
        <p:spPr>
          <a:xfrm>
            <a:off x="6732240" y="4581128"/>
            <a:ext cx="4572000" cy="1455014"/>
          </a:xfrm>
          <a:prstGeom prst="rect">
            <a:avLst/>
          </a:prstGeom>
        </p:spPr>
        <p:txBody>
          <a:bodyPr>
            <a:spAutoFit/>
          </a:bodyPr>
          <a:lstStyle/>
          <a:p>
            <a:pPr>
              <a:lnSpc>
                <a:spcPct val="115000"/>
              </a:lnSpc>
            </a:pPr>
            <a:r>
              <a:rPr lang="ru-RU" sz="1100" b="1" dirty="0">
                <a:solidFill>
                  <a:srgbClr val="FF0000"/>
                </a:solidFill>
              </a:rPr>
              <a:t>Плита индукционная</a:t>
            </a:r>
          </a:p>
          <a:p>
            <a:pPr>
              <a:lnSpc>
                <a:spcPct val="115000"/>
              </a:lnSpc>
            </a:pPr>
            <a:r>
              <a:rPr lang="ru-RU" sz="1100" dirty="0"/>
              <a:t>Мощность </a:t>
            </a:r>
            <a:r>
              <a:rPr lang="en-US" sz="1100" dirty="0"/>
              <a:t>3,5</a:t>
            </a:r>
            <a:r>
              <a:rPr lang="ru-RU" sz="1100" dirty="0"/>
              <a:t>кВт</a:t>
            </a:r>
            <a:endParaRPr lang="en-US" sz="1100" dirty="0"/>
          </a:p>
          <a:p>
            <a:pPr>
              <a:lnSpc>
                <a:spcPct val="115000"/>
              </a:lnSpc>
            </a:pPr>
            <a:r>
              <a:rPr lang="ru-RU" sz="1100" dirty="0"/>
              <a:t>Количество и тип конфорок: </a:t>
            </a:r>
            <a:r>
              <a:rPr lang="en-US" sz="1100" dirty="0"/>
              <a:t>1</a:t>
            </a:r>
            <a:r>
              <a:rPr lang="ru-RU" sz="1100" dirty="0"/>
              <a:t> плоская</a:t>
            </a:r>
          </a:p>
          <a:p>
            <a:pPr>
              <a:lnSpc>
                <a:spcPct val="115000"/>
              </a:lnSpc>
            </a:pPr>
            <a:r>
              <a:rPr lang="ru-RU" sz="1100" dirty="0"/>
              <a:t>Габариты </a:t>
            </a:r>
            <a:r>
              <a:rPr lang="en-US" sz="1100" dirty="0"/>
              <a:t>330x410x70</a:t>
            </a:r>
            <a:r>
              <a:rPr lang="ru-RU" sz="1100" dirty="0"/>
              <a:t> мм</a:t>
            </a:r>
          </a:p>
          <a:p>
            <a:pPr>
              <a:lnSpc>
                <a:spcPct val="115000"/>
              </a:lnSpc>
            </a:pPr>
            <a:r>
              <a:rPr lang="ru-RU" sz="1100" dirty="0"/>
              <a:t>Количество режимов мощностей: 13</a:t>
            </a:r>
          </a:p>
          <a:p>
            <a:pPr>
              <a:lnSpc>
                <a:spcPct val="115000"/>
              </a:lnSpc>
            </a:pPr>
            <a:r>
              <a:rPr lang="ru-RU" sz="1100" dirty="0"/>
              <a:t>Таймер: 120 мин</a:t>
            </a:r>
          </a:p>
          <a:p>
            <a:pPr>
              <a:lnSpc>
                <a:spcPct val="115000"/>
              </a:lnSpc>
            </a:pPr>
            <a:r>
              <a:rPr lang="ru-RU" sz="1100" dirty="0"/>
              <a:t>Сенсорная</a:t>
            </a:r>
            <a:r>
              <a:rPr lang="en-US" sz="1100" dirty="0"/>
              <a:t> </a:t>
            </a:r>
            <a:r>
              <a:rPr lang="ru-RU" sz="1100" dirty="0"/>
              <a:t>панель с </a:t>
            </a:r>
            <a:r>
              <a:rPr lang="en-US" sz="1100" dirty="0"/>
              <a:t>LED </a:t>
            </a:r>
            <a:r>
              <a:rPr lang="ru-RU" sz="1100" dirty="0"/>
              <a:t>дисплеем</a:t>
            </a:r>
            <a:endParaRPr lang="ru-RU" sz="1100" dirty="0">
              <a:ea typeface="Calibri"/>
              <a:cs typeface="Times New Roman"/>
            </a:endParaRPr>
          </a:p>
        </p:txBody>
      </p:sp>
      <p:sp>
        <p:nvSpPr>
          <p:cNvPr id="14" name="Прямоугольник 13"/>
          <p:cNvSpPr/>
          <p:nvPr/>
        </p:nvSpPr>
        <p:spPr>
          <a:xfrm>
            <a:off x="6732240" y="1952631"/>
            <a:ext cx="4572000" cy="1260345"/>
          </a:xfrm>
          <a:prstGeom prst="rect">
            <a:avLst/>
          </a:prstGeom>
        </p:spPr>
        <p:txBody>
          <a:bodyPr>
            <a:spAutoFit/>
          </a:bodyPr>
          <a:lstStyle/>
          <a:p>
            <a:pPr>
              <a:lnSpc>
                <a:spcPct val="115000"/>
              </a:lnSpc>
            </a:pPr>
            <a:r>
              <a:rPr lang="ru-RU" sz="1100" b="1" dirty="0">
                <a:solidFill>
                  <a:srgbClr val="FF0000"/>
                </a:solidFill>
              </a:rPr>
              <a:t>Плита индукционная</a:t>
            </a:r>
          </a:p>
          <a:p>
            <a:pPr>
              <a:lnSpc>
                <a:spcPct val="115000"/>
              </a:lnSpc>
            </a:pPr>
            <a:r>
              <a:rPr lang="ru-RU" sz="1100" dirty="0"/>
              <a:t>Мощность </a:t>
            </a:r>
            <a:r>
              <a:rPr lang="en-US" sz="1100" dirty="0"/>
              <a:t>3,5</a:t>
            </a:r>
            <a:r>
              <a:rPr lang="ru-RU" sz="1100" dirty="0"/>
              <a:t>кВт</a:t>
            </a:r>
            <a:endParaRPr lang="en-US" sz="1100" dirty="0"/>
          </a:p>
          <a:p>
            <a:pPr>
              <a:lnSpc>
                <a:spcPct val="115000"/>
              </a:lnSpc>
            </a:pPr>
            <a:r>
              <a:rPr lang="ru-RU" sz="1100" dirty="0"/>
              <a:t>Количество и тип конфорок: </a:t>
            </a:r>
            <a:r>
              <a:rPr lang="en-US" sz="1100" dirty="0"/>
              <a:t>1 WOK</a:t>
            </a:r>
            <a:endParaRPr lang="ru-RU" sz="1100" dirty="0">
              <a:ea typeface="Calibri"/>
              <a:cs typeface="Times New Roman"/>
            </a:endParaRPr>
          </a:p>
          <a:p>
            <a:pPr>
              <a:lnSpc>
                <a:spcPct val="115000"/>
              </a:lnSpc>
            </a:pPr>
            <a:r>
              <a:rPr lang="ru-RU" sz="1100" dirty="0"/>
              <a:t>Габариты </a:t>
            </a:r>
            <a:r>
              <a:rPr lang="en-US" sz="1100" dirty="0"/>
              <a:t>370x434x140</a:t>
            </a:r>
            <a:endParaRPr lang="ru-RU" sz="1100" dirty="0"/>
          </a:p>
          <a:p>
            <a:pPr>
              <a:lnSpc>
                <a:spcPct val="115000"/>
              </a:lnSpc>
            </a:pPr>
            <a:r>
              <a:rPr lang="ru-RU" sz="1100" dirty="0"/>
              <a:t>Количество режимов мощностей: 13</a:t>
            </a:r>
          </a:p>
          <a:p>
            <a:pPr>
              <a:lnSpc>
                <a:spcPct val="115000"/>
              </a:lnSpc>
            </a:pPr>
            <a:r>
              <a:rPr lang="ru-RU" sz="1100" dirty="0"/>
              <a:t>Сенсорная панель с </a:t>
            </a:r>
            <a:r>
              <a:rPr lang="en-US" sz="1100" dirty="0"/>
              <a:t>LED </a:t>
            </a:r>
            <a:r>
              <a:rPr lang="ru-RU" sz="1100" dirty="0"/>
              <a:t>дисплеем</a:t>
            </a:r>
            <a:endParaRPr lang="ru-RU" sz="1100" dirty="0">
              <a:ea typeface="Calibri"/>
              <a:cs typeface="Times New Roman"/>
            </a:endParaRPr>
          </a:p>
        </p:txBody>
      </p:sp>
      <p:sp>
        <p:nvSpPr>
          <p:cNvPr id="15" name="Прямоугольник 14"/>
          <p:cNvSpPr/>
          <p:nvPr/>
        </p:nvSpPr>
        <p:spPr>
          <a:xfrm>
            <a:off x="2699792" y="4581128"/>
            <a:ext cx="4572000" cy="1260345"/>
          </a:xfrm>
          <a:prstGeom prst="rect">
            <a:avLst/>
          </a:prstGeom>
        </p:spPr>
        <p:txBody>
          <a:bodyPr>
            <a:spAutoFit/>
          </a:bodyPr>
          <a:lstStyle/>
          <a:p>
            <a:pPr>
              <a:lnSpc>
                <a:spcPct val="115000"/>
              </a:lnSpc>
            </a:pPr>
            <a:r>
              <a:rPr lang="ru-RU" sz="1100" b="1" dirty="0">
                <a:solidFill>
                  <a:srgbClr val="FF0000"/>
                </a:solidFill>
              </a:rPr>
              <a:t>Плита индукционная</a:t>
            </a:r>
          </a:p>
          <a:p>
            <a:pPr>
              <a:lnSpc>
                <a:spcPct val="115000"/>
              </a:lnSpc>
            </a:pPr>
            <a:r>
              <a:rPr lang="ru-RU" sz="1100" dirty="0"/>
              <a:t>Мощность 5кВт</a:t>
            </a:r>
            <a:endParaRPr lang="en-US" sz="1100" dirty="0"/>
          </a:p>
          <a:p>
            <a:pPr>
              <a:lnSpc>
                <a:spcPct val="115000"/>
              </a:lnSpc>
            </a:pPr>
            <a:r>
              <a:rPr lang="ru-RU" sz="1100" dirty="0"/>
              <a:t>Количество и тип конфорок:</a:t>
            </a:r>
            <a:r>
              <a:rPr lang="en-US" sz="1100" dirty="0"/>
              <a:t>1 </a:t>
            </a:r>
            <a:r>
              <a:rPr lang="ru-RU" sz="1100" dirty="0"/>
              <a:t>плоская</a:t>
            </a:r>
            <a:endParaRPr lang="ru-RU" sz="1100" dirty="0">
              <a:cs typeface="Times New Roman"/>
            </a:endParaRPr>
          </a:p>
          <a:p>
            <a:pPr>
              <a:lnSpc>
                <a:spcPct val="115000"/>
              </a:lnSpc>
            </a:pPr>
            <a:r>
              <a:rPr lang="ru-RU" sz="1100" dirty="0"/>
              <a:t>Габаритны </a:t>
            </a:r>
            <a:r>
              <a:rPr lang="en-US" sz="1100" dirty="0"/>
              <a:t>405x470x185</a:t>
            </a:r>
            <a:endParaRPr lang="ru-RU" sz="1100" dirty="0">
              <a:ea typeface="Calibri"/>
              <a:cs typeface="Times New Roman"/>
            </a:endParaRPr>
          </a:p>
          <a:p>
            <a:pPr>
              <a:lnSpc>
                <a:spcPct val="115000"/>
              </a:lnSpc>
            </a:pPr>
            <a:r>
              <a:rPr lang="ru-RU" sz="1100" dirty="0"/>
              <a:t>Количество режимов мощностей: 5</a:t>
            </a:r>
          </a:p>
          <a:p>
            <a:pPr>
              <a:lnSpc>
                <a:spcPct val="115000"/>
              </a:lnSpc>
            </a:pPr>
            <a:r>
              <a:rPr lang="ru-RU" sz="1100" dirty="0"/>
              <a:t>Электро-механическая панель</a:t>
            </a:r>
            <a:endParaRPr lang="ru-RU" sz="1100" dirty="0">
              <a:ea typeface="Calibri"/>
              <a:cs typeface="Times New Roman"/>
            </a:endParaRPr>
          </a:p>
        </p:txBody>
      </p:sp>
      <p:sp>
        <p:nvSpPr>
          <p:cNvPr id="16" name="Прямоугольник 15"/>
          <p:cNvSpPr/>
          <p:nvPr/>
        </p:nvSpPr>
        <p:spPr>
          <a:xfrm>
            <a:off x="4932040" y="4293096"/>
            <a:ext cx="763351" cy="307777"/>
          </a:xfrm>
          <a:prstGeom prst="rect">
            <a:avLst/>
          </a:prstGeom>
        </p:spPr>
        <p:txBody>
          <a:bodyPr wrap="none">
            <a:spAutoFit/>
          </a:bodyPr>
          <a:lstStyle/>
          <a:p>
            <a:r>
              <a:rPr lang="en-US" sz="1400" b="1" dirty="0"/>
              <a:t>IPD 3,5</a:t>
            </a:r>
            <a:endParaRPr lang="ru-RU" sz="1400" b="1" dirty="0">
              <a:ea typeface="Calibri"/>
              <a:cs typeface="Times New Roman"/>
            </a:endParaRPr>
          </a:p>
        </p:txBody>
      </p:sp>
      <p:sp>
        <p:nvSpPr>
          <p:cNvPr id="24" name="Прямоугольник 23"/>
          <p:cNvSpPr/>
          <p:nvPr/>
        </p:nvSpPr>
        <p:spPr>
          <a:xfrm>
            <a:off x="686224" y="4298189"/>
            <a:ext cx="628698" cy="340093"/>
          </a:xfrm>
          <a:prstGeom prst="rect">
            <a:avLst/>
          </a:prstGeom>
        </p:spPr>
        <p:txBody>
          <a:bodyPr wrap="none">
            <a:spAutoFit/>
          </a:bodyPr>
          <a:lstStyle/>
          <a:p>
            <a:pPr>
              <a:lnSpc>
                <a:spcPct val="115000"/>
              </a:lnSpc>
              <a:spcAft>
                <a:spcPts val="0"/>
              </a:spcAft>
            </a:pPr>
            <a:r>
              <a:rPr lang="en-US" sz="1400" b="1" dirty="0"/>
              <a:t>IPD 5</a:t>
            </a:r>
            <a:endParaRPr lang="ru-RU" sz="1400" b="1" dirty="0">
              <a:ea typeface="Calibri"/>
              <a:cs typeface="Times New Roman"/>
            </a:endParaRPr>
          </a:p>
        </p:txBody>
      </p:sp>
      <p:sp>
        <p:nvSpPr>
          <p:cNvPr id="25" name="Прямоугольник 24"/>
          <p:cNvSpPr/>
          <p:nvPr/>
        </p:nvSpPr>
        <p:spPr>
          <a:xfrm>
            <a:off x="4932040" y="1556792"/>
            <a:ext cx="854658" cy="340093"/>
          </a:xfrm>
          <a:prstGeom prst="rect">
            <a:avLst/>
          </a:prstGeom>
        </p:spPr>
        <p:txBody>
          <a:bodyPr wrap="none">
            <a:spAutoFit/>
          </a:bodyPr>
          <a:lstStyle/>
          <a:p>
            <a:pPr>
              <a:lnSpc>
                <a:spcPct val="115000"/>
              </a:lnSpc>
              <a:spcAft>
                <a:spcPts val="0"/>
              </a:spcAft>
            </a:pPr>
            <a:r>
              <a:rPr lang="en-US" sz="1400" b="1" dirty="0"/>
              <a:t>IPW 3,5 </a:t>
            </a:r>
            <a:endParaRPr lang="ru-RU" sz="1400" b="1" dirty="0">
              <a:ea typeface="Calibri"/>
              <a:cs typeface="Times New Roman"/>
            </a:endParaRPr>
          </a:p>
        </p:txBody>
      </p:sp>
      <p:sp>
        <p:nvSpPr>
          <p:cNvPr id="26" name="Прямоугольник 25"/>
          <p:cNvSpPr/>
          <p:nvPr/>
        </p:nvSpPr>
        <p:spPr>
          <a:xfrm>
            <a:off x="685800" y="1541105"/>
            <a:ext cx="1227964" cy="307777"/>
          </a:xfrm>
          <a:prstGeom prst="rect">
            <a:avLst/>
          </a:prstGeom>
        </p:spPr>
        <p:txBody>
          <a:bodyPr wrap="none">
            <a:spAutoFit/>
          </a:bodyPr>
          <a:lstStyle/>
          <a:p>
            <a:pPr lvl="0" algn="ctr" fontAlgn="base">
              <a:spcBef>
                <a:spcPct val="0"/>
              </a:spcBef>
              <a:spcAft>
                <a:spcPct val="0"/>
              </a:spcAft>
            </a:pPr>
            <a:r>
              <a:rPr lang="ru-RU" altLang="ru-RU" sz="1400" b="1" dirty="0">
                <a:ea typeface="Times New Roman" pitchFamily="18" charset="0"/>
                <a:cs typeface="Times New Roman" pitchFamily="18" charset="0"/>
              </a:rPr>
              <a:t>ESL 0412GM</a:t>
            </a:r>
            <a:endParaRPr lang="ru-RU" altLang="ru-RU" sz="1400" b="1" dirty="0">
              <a:latin typeface="Arial" pitchFamily="34" charset="0"/>
              <a:cs typeface="Arial" pitchFamily="34" charset="0"/>
            </a:endParaRPr>
          </a:p>
        </p:txBody>
      </p:sp>
      <p:sp>
        <p:nvSpPr>
          <p:cNvPr id="4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3879797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5800" y="1988840"/>
            <a:ext cx="9245982"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5400" b="1" cap="all" dirty="0">
                <a:ln w="0"/>
                <a:solidFill>
                  <a:schemeClr val="accent1"/>
                </a:solidFill>
                <a:effectLst>
                  <a:reflection blurRad="12700" stA="50000" endPos="50000" dist="5000" dir="5400000" sy="-100000" rotWithShape="0"/>
                </a:effectLst>
              </a:rPr>
              <a:t>Посудомоечное</a:t>
            </a:r>
          </a:p>
          <a:p>
            <a:r>
              <a:rPr lang="ru-RU" sz="5400" b="1" cap="all" dirty="0">
                <a:ln w="0"/>
                <a:solidFill>
                  <a:schemeClr val="accent1"/>
                </a:solidFill>
                <a:effectLst>
                  <a:reflection blurRad="12700" stA="50000" endPos="50000" dist="5000" dir="5400000" sy="-100000" rotWithShape="0"/>
                </a:effectLst>
              </a:rPr>
              <a:t>ОБОРУДОВАНИЕ</a:t>
            </a:r>
            <a:endParaRPr lang="ru-RU" sz="5400" b="1" cap="all" spc="0" dirty="0">
              <a:ln w="0"/>
              <a:solidFill>
                <a:schemeClr val="accent1"/>
              </a:solidFill>
              <a:effectLst>
                <a:reflection blurRad="12700" stA="50000" endPos="50000" dist="5000" dir="5400000" sy="-100000" rotWithShape="0"/>
              </a:effectLst>
            </a:endParaRPr>
          </a:p>
        </p:txBody>
      </p:sp>
      <p:sp>
        <p:nvSpPr>
          <p:cNvPr id="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Группа 8"/>
          <p:cNvGrpSpPr/>
          <p:nvPr/>
        </p:nvGrpSpPr>
        <p:grpSpPr>
          <a:xfrm>
            <a:off x="4048120" y="3212976"/>
            <a:ext cx="5137540" cy="2959223"/>
            <a:chOff x="4048120" y="2993706"/>
            <a:chExt cx="5137540" cy="2959223"/>
          </a:xfrm>
        </p:grpSpPr>
        <p:pic>
          <p:nvPicPr>
            <p:cNvPr id="7" name="Рисунок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8120" y="2993706"/>
              <a:ext cx="5137540" cy="2959223"/>
            </a:xfrm>
            <a:prstGeom prst="rect">
              <a:avLst/>
            </a:prstGeom>
          </p:spPr>
        </p:pic>
        <p:sp>
          <p:nvSpPr>
            <p:cNvPr id="8" name="Прямоугольник 7"/>
            <p:cNvSpPr/>
            <p:nvPr/>
          </p:nvSpPr>
          <p:spPr>
            <a:xfrm>
              <a:off x="6544882" y="3140968"/>
              <a:ext cx="475390" cy="602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4217597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a:fillRect/>
          </a:stretch>
        </p:blipFill>
        <p:spPr bwMode="auto">
          <a:xfrm>
            <a:off x="6817453" y="1988840"/>
            <a:ext cx="234315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3" name="Rectangle 5"/>
          <p:cNvSpPr>
            <a:spLocks noChangeArrowheads="1"/>
          </p:cNvSpPr>
          <p:nvPr/>
        </p:nvSpPr>
        <p:spPr bwMode="auto">
          <a:xfrm>
            <a:off x="0" y="-1321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dirty="0"/>
          </a:p>
        </p:txBody>
      </p:sp>
      <p:sp>
        <p:nvSpPr>
          <p:cNvPr id="5" name="Rectangle 6"/>
          <p:cNvSpPr>
            <a:spLocks noChangeArrowheads="1"/>
          </p:cNvSpPr>
          <p:nvPr/>
        </p:nvSpPr>
        <p:spPr bwMode="auto">
          <a:xfrm>
            <a:off x="0" y="3429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2059" name="Rectangle 11"/>
          <p:cNvSpPr>
            <a:spLocks noChangeArrowheads="1"/>
          </p:cNvSpPr>
          <p:nvPr/>
        </p:nvSpPr>
        <p:spPr bwMode="auto">
          <a:xfrm>
            <a:off x="609600" y="3429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48" name="Прямоугольник 47"/>
          <p:cNvSpPr/>
          <p:nvPr/>
        </p:nvSpPr>
        <p:spPr>
          <a:xfrm>
            <a:off x="395536" y="1198493"/>
            <a:ext cx="7987228" cy="646331"/>
          </a:xfrm>
          <a:prstGeom prst="rect">
            <a:avLst/>
          </a:prstGeom>
        </p:spPr>
        <p:txBody>
          <a:bodyPr wrap="square">
            <a:spAutoFit/>
          </a:bodyPr>
          <a:lstStyle/>
          <a:p>
            <a:pPr marL="285750" indent="-285750">
              <a:buFont typeface="Arial" panose="020B0604020202020204" pitchFamily="34" charset="0"/>
              <a:buChar char="•"/>
            </a:pPr>
            <a:r>
              <a:rPr lang="ru-RU" sz="1200" b="1" dirty="0"/>
              <a:t>Купольная машина </a:t>
            </a:r>
            <a:r>
              <a:rPr lang="en-US" sz="1200" b="1" dirty="0"/>
              <a:t>E 1050WDD</a:t>
            </a:r>
            <a:endParaRPr lang="ru-RU" sz="1200" b="1" dirty="0"/>
          </a:p>
          <a:p>
            <a:pPr marL="285750" indent="-285750">
              <a:buFont typeface="Arial" panose="020B0604020202020204" pitchFamily="34" charset="0"/>
              <a:buChar char="•"/>
            </a:pPr>
            <a:r>
              <a:rPr lang="ru-RU" sz="1200" b="1" dirty="0"/>
              <a:t>Фронтальная машина </a:t>
            </a:r>
            <a:r>
              <a:rPr lang="en-US" sz="1200" b="1" dirty="0"/>
              <a:t>N 750WDD</a:t>
            </a:r>
            <a:endParaRPr lang="ru-RU" sz="1200" b="1" dirty="0"/>
          </a:p>
          <a:p>
            <a:pPr marL="285750" indent="-285750">
              <a:buFont typeface="Arial" panose="020B0604020202020204" pitchFamily="34" charset="0"/>
              <a:buChar char="•"/>
            </a:pPr>
            <a:r>
              <a:rPr lang="ru-RU" sz="1200" b="1" dirty="0"/>
              <a:t>Стаканомоечная машина </a:t>
            </a:r>
            <a:r>
              <a:rPr lang="en-US" sz="1200" b="1" dirty="0"/>
              <a:t>S 35-26WDD</a:t>
            </a:r>
            <a:endParaRPr lang="ru-RU" sz="1200" b="1" dirty="0"/>
          </a:p>
        </p:txBody>
      </p:sp>
      <p:sp>
        <p:nvSpPr>
          <p:cNvPr id="2" name="Прямоугольник 1"/>
          <p:cNvSpPr/>
          <p:nvPr/>
        </p:nvSpPr>
        <p:spPr>
          <a:xfrm>
            <a:off x="3563888" y="1367961"/>
            <a:ext cx="5092778" cy="2123658"/>
          </a:xfrm>
          <a:prstGeom prst="rect">
            <a:avLst/>
          </a:prstGeom>
        </p:spPr>
        <p:txBody>
          <a:bodyPr wrap="square">
            <a:spAutoFit/>
          </a:bodyPr>
          <a:lstStyle/>
          <a:p>
            <a:pPr marL="474663" lvl="0" indent="-285750">
              <a:buFont typeface="Arial" panose="020B0604020202020204" pitchFamily="34" charset="0"/>
              <a:buChar char="•"/>
              <a:defRPr/>
            </a:pPr>
            <a:r>
              <a:rPr lang="ru-RU" sz="1200" dirty="0">
                <a:solidFill>
                  <a:schemeClr val="tx2">
                    <a:lumMod val="75000"/>
                  </a:schemeClr>
                </a:solidFill>
              </a:rPr>
              <a:t>Корпус из нержавеющей стали;</a:t>
            </a:r>
          </a:p>
          <a:p>
            <a:pPr marL="474663" lvl="0" indent="-285750">
              <a:buFont typeface="Arial" panose="020B0604020202020204" pitchFamily="34" charset="0"/>
              <a:buChar char="•"/>
              <a:defRPr/>
            </a:pPr>
            <a:r>
              <a:rPr lang="ru-RU" sz="1200" dirty="0">
                <a:solidFill>
                  <a:schemeClr val="tx2">
                    <a:lumMod val="75000"/>
                  </a:schemeClr>
                </a:solidFill>
              </a:rPr>
              <a:t>Все модели имеют цельнотянутую ванну, одинарные стенки и пластиковые моющие рукава;</a:t>
            </a:r>
          </a:p>
          <a:p>
            <a:pPr marL="474663" lvl="0" indent="-285750">
              <a:buFont typeface="Arial" panose="020B0604020202020204" pitchFamily="34" charset="0"/>
              <a:buChar char="•"/>
              <a:defRPr/>
            </a:pPr>
            <a:r>
              <a:rPr lang="ru-RU" sz="1200" dirty="0">
                <a:solidFill>
                  <a:schemeClr val="tx2">
                    <a:lumMod val="75000"/>
                  </a:schemeClr>
                </a:solidFill>
              </a:rPr>
              <a:t>В базовой комплектации предусмотрена  функция  «Термостоп», которая гарантирует ополаскивание при температуре +85 °С; </a:t>
            </a:r>
          </a:p>
          <a:p>
            <a:pPr marL="474663" lvl="0" indent="-285750">
              <a:buFont typeface="Arial" panose="020B0604020202020204" pitchFamily="34" charset="0"/>
              <a:buChar char="•"/>
              <a:defRPr/>
            </a:pPr>
            <a:r>
              <a:rPr lang="ru-RU" sz="1200" dirty="0">
                <a:solidFill>
                  <a:schemeClr val="tx2">
                    <a:lumMod val="75000"/>
                  </a:schemeClr>
                </a:solidFill>
              </a:rPr>
              <a:t>Подключение к горячей воде; </a:t>
            </a:r>
          </a:p>
          <a:p>
            <a:pPr marL="474663" lvl="0" indent="-285750">
              <a:buFont typeface="Arial" panose="020B0604020202020204" pitchFamily="34" charset="0"/>
              <a:buChar char="•"/>
              <a:defRPr/>
            </a:pPr>
            <a:r>
              <a:rPr lang="ru-RU" sz="1200" dirty="0">
                <a:solidFill>
                  <a:schemeClr val="tx2">
                    <a:lumMod val="75000"/>
                  </a:schemeClr>
                </a:solidFill>
              </a:rPr>
              <a:t>Понятная и надежная электромеханическая панель управления;</a:t>
            </a:r>
          </a:p>
          <a:p>
            <a:pPr marL="474663" lvl="0" indent="-285750">
              <a:buFont typeface="Arial" panose="020B0604020202020204" pitchFamily="34" charset="0"/>
              <a:buChar char="•"/>
              <a:defRPr/>
            </a:pPr>
            <a:r>
              <a:rPr lang="ru-RU" sz="1200" dirty="0">
                <a:solidFill>
                  <a:schemeClr val="tx2">
                    <a:lumMod val="75000"/>
                  </a:schemeClr>
                </a:solidFill>
              </a:rPr>
              <a:t>В комплекте дозаторы моющего и ополаскивающего средств, кассета для </a:t>
            </a:r>
            <a:br>
              <a:rPr lang="ru-RU" sz="1200" dirty="0">
                <a:solidFill>
                  <a:schemeClr val="tx2">
                    <a:lumMod val="75000"/>
                  </a:schemeClr>
                </a:solidFill>
              </a:rPr>
            </a:br>
            <a:r>
              <a:rPr lang="ru-RU" sz="1200" dirty="0">
                <a:solidFill>
                  <a:schemeClr val="tx2">
                    <a:lumMod val="75000"/>
                  </a:schemeClr>
                </a:solidFill>
              </a:rPr>
              <a:t>посуды и держатель для приборов;</a:t>
            </a:r>
          </a:p>
          <a:p>
            <a:pPr marL="474663" lvl="0" indent="-285750">
              <a:buFont typeface="Arial" panose="020B0604020202020204" pitchFamily="34" charset="0"/>
              <a:buChar char="•"/>
              <a:defRPr/>
            </a:pPr>
            <a:r>
              <a:rPr lang="ru-RU" sz="1200" dirty="0">
                <a:solidFill>
                  <a:schemeClr val="tx2">
                    <a:lumMod val="75000"/>
                  </a:schemeClr>
                </a:solidFill>
              </a:rPr>
              <a:t>Бюджетные цены. </a:t>
            </a:r>
          </a:p>
        </p:txBody>
      </p:sp>
      <p:grpSp>
        <p:nvGrpSpPr>
          <p:cNvPr id="6" name="Группа 5"/>
          <p:cNvGrpSpPr/>
          <p:nvPr/>
        </p:nvGrpSpPr>
        <p:grpSpPr>
          <a:xfrm>
            <a:off x="609600" y="2203598"/>
            <a:ext cx="6064432" cy="4105556"/>
            <a:chOff x="486671" y="3984798"/>
            <a:chExt cx="5909532" cy="2485510"/>
          </a:xfrm>
        </p:grpSpPr>
        <p:sp>
          <p:nvSpPr>
            <p:cNvPr id="9" name="Прямоугольник 8"/>
            <p:cNvSpPr/>
            <p:nvPr/>
          </p:nvSpPr>
          <p:spPr>
            <a:xfrm>
              <a:off x="499918" y="6152045"/>
              <a:ext cx="1008609" cy="304699"/>
            </a:xfrm>
            <a:prstGeom prst="rect">
              <a:avLst/>
            </a:prstGeom>
          </p:spPr>
          <p:txBody>
            <a:bodyPr wrap="none">
              <a:spAutoFit/>
            </a:bodyPr>
            <a:lstStyle/>
            <a:p>
              <a:pPr>
                <a:lnSpc>
                  <a:spcPct val="115000"/>
                </a:lnSpc>
                <a:spcAft>
                  <a:spcPts val="1000"/>
                </a:spcAft>
              </a:pPr>
              <a:r>
                <a:rPr lang="ru-RU" sz="1200" b="1" dirty="0">
                  <a:solidFill>
                    <a:schemeClr val="tx1">
                      <a:lumMod val="65000"/>
                      <a:lumOff val="35000"/>
                    </a:schemeClr>
                  </a:solidFill>
                  <a:ea typeface="Calibri"/>
                  <a:cs typeface="Times New Roman"/>
                </a:rPr>
                <a:t>E 1050WDD</a:t>
              </a:r>
              <a:endParaRPr lang="ru-RU" sz="1200" dirty="0">
                <a:solidFill>
                  <a:schemeClr val="tx1">
                    <a:lumMod val="65000"/>
                    <a:lumOff val="35000"/>
                  </a:schemeClr>
                </a:solidFill>
                <a:ea typeface="Calibri"/>
                <a:cs typeface="Times New Roman"/>
              </a:endParaRPr>
            </a:p>
          </p:txBody>
        </p:sp>
        <p:sp>
          <p:nvSpPr>
            <p:cNvPr id="10" name="Прямоугольник 9"/>
            <p:cNvSpPr/>
            <p:nvPr/>
          </p:nvSpPr>
          <p:spPr>
            <a:xfrm>
              <a:off x="4906262" y="6157659"/>
              <a:ext cx="973343" cy="287002"/>
            </a:xfrm>
            <a:prstGeom prst="rect">
              <a:avLst/>
            </a:prstGeom>
          </p:spPr>
          <p:txBody>
            <a:bodyPr wrap="none">
              <a:spAutoFit/>
            </a:bodyPr>
            <a:lstStyle/>
            <a:p>
              <a:pPr>
                <a:lnSpc>
                  <a:spcPct val="115000"/>
                </a:lnSpc>
                <a:spcAft>
                  <a:spcPts val="1000"/>
                </a:spcAft>
              </a:pPr>
              <a:r>
                <a:rPr lang="ru-RU" sz="1100" b="1" dirty="0">
                  <a:solidFill>
                    <a:schemeClr val="tx1">
                      <a:lumMod val="65000"/>
                      <a:lumOff val="35000"/>
                    </a:schemeClr>
                  </a:solidFill>
                  <a:ea typeface="Calibri"/>
                  <a:cs typeface="Times New Roman"/>
                </a:rPr>
                <a:t>S 35-26WDD</a:t>
              </a:r>
              <a:endParaRPr lang="ru-RU" sz="1600" dirty="0">
                <a:solidFill>
                  <a:schemeClr val="tx1">
                    <a:lumMod val="65000"/>
                    <a:lumOff val="35000"/>
                  </a:schemeClr>
                </a:solidFill>
                <a:ea typeface="Calibri"/>
                <a:cs typeface="Times New Roman"/>
              </a:endParaRPr>
            </a:p>
          </p:txBody>
        </p:sp>
        <p:sp>
          <p:nvSpPr>
            <p:cNvPr id="8" name="Прямоугольник 7"/>
            <p:cNvSpPr/>
            <p:nvPr/>
          </p:nvSpPr>
          <p:spPr>
            <a:xfrm>
              <a:off x="2742179" y="6193309"/>
              <a:ext cx="939681" cy="276999"/>
            </a:xfrm>
            <a:prstGeom prst="rect">
              <a:avLst/>
            </a:prstGeom>
          </p:spPr>
          <p:txBody>
            <a:bodyPr wrap="none">
              <a:spAutoFit/>
            </a:bodyPr>
            <a:lstStyle/>
            <a:p>
              <a:pPr>
                <a:spcAft>
                  <a:spcPts val="0"/>
                </a:spcAft>
              </a:pPr>
              <a:r>
                <a:rPr lang="ru-RU" sz="1200" b="1" dirty="0">
                  <a:solidFill>
                    <a:schemeClr val="tx1">
                      <a:lumMod val="65000"/>
                      <a:lumOff val="35000"/>
                    </a:schemeClr>
                  </a:solidFill>
                  <a:ea typeface="Times New Roman"/>
                </a:rPr>
                <a:t>N 750WDD</a:t>
              </a:r>
            </a:p>
          </p:txBody>
        </p:sp>
        <p:pic>
          <p:nvPicPr>
            <p:cNvPr id="3" name="Picture 2" descr="R:\Departments\Dealer\Департамент Дилерских Продаж\Информация для дилеров\Info dlya razmeshenia na saite\EKSI\Посудомоечое оборудование\E 1050WDD.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903" b="100000" l="14414" r="78774">
                          <a14:backgroundMark x1="55540" y1="92143" x2="52098" y2="97811"/>
                          <a14:backgroundMark x1="27240" y1="92157" x2="27240" y2="95732"/>
                        </a14:backgroundRemoval>
                      </a14:imgEffect>
                    </a14:imgLayer>
                  </a14:imgProps>
                </a:ext>
                <a:ext uri="{28A0092B-C50C-407E-A947-70E740481C1C}">
                  <a14:useLocalDpi xmlns:a14="http://schemas.microsoft.com/office/drawing/2010/main" val="0"/>
                </a:ext>
              </a:extLst>
            </a:blip>
            <a:srcRect l="13975" t="22187" r="21503"/>
            <a:stretch/>
          </p:blipFill>
          <p:spPr bwMode="auto">
            <a:xfrm>
              <a:off x="486671" y="3984798"/>
              <a:ext cx="2116575" cy="22343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Departments\Dealer\Департамент Дилерских Продаж\Информация для дилеров\Info dlya razmeshenia na saite\EKSI\Посудомоечое оборудование\N 750WDD.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2194" b="95915" l="18262" r="86597"/>
                      </a14:imgEffect>
                    </a14:imgLayer>
                  </a14:imgProps>
                </a:ext>
                <a:ext uri="{28A0092B-C50C-407E-A947-70E740481C1C}">
                  <a14:useLocalDpi xmlns:a14="http://schemas.microsoft.com/office/drawing/2010/main" val="0"/>
                </a:ext>
              </a:extLst>
            </a:blip>
            <a:srcRect l="17671" t="33816" r="15861" b="7914"/>
            <a:stretch/>
          </p:blipFill>
          <p:spPr bwMode="auto">
            <a:xfrm>
              <a:off x="2824045" y="4873348"/>
              <a:ext cx="1843967" cy="13639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Departments\Dealer\Департамент Дилерских Продаж\Информация для дилеров\Info dlya razmeshenia na saite\EKSI\Посудомоечое оборудование\S 35-26WDD.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7871" t="42125" r="27923" b="6493"/>
            <a:stretch/>
          </p:blipFill>
          <p:spPr bwMode="auto">
            <a:xfrm>
              <a:off x="4906262" y="5045667"/>
              <a:ext cx="1489941" cy="119164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Прямоугольник 3"/>
          <p:cNvSpPr/>
          <p:nvPr/>
        </p:nvSpPr>
        <p:spPr>
          <a:xfrm>
            <a:off x="761237" y="662483"/>
            <a:ext cx="3906775" cy="338554"/>
          </a:xfrm>
          <a:prstGeom prst="rect">
            <a:avLst/>
          </a:prstGeom>
        </p:spPr>
        <p:txBody>
          <a:bodyPr wrap="none">
            <a:spAutoFit/>
          </a:bodyPr>
          <a:lstStyle/>
          <a:p>
            <a:r>
              <a:rPr lang="ru-RU" sz="1600" b="1" dirty="0"/>
              <a:t>ПОСУДОМОЕЧНЫЕ МАШИНЫ </a:t>
            </a:r>
            <a:r>
              <a:rPr lang="en-US" sz="1600" b="1" dirty="0"/>
              <a:t>EKSI</a:t>
            </a: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Прямоугольник 22"/>
          <p:cNvSpPr/>
          <p:nvPr/>
        </p:nvSpPr>
        <p:spPr>
          <a:xfrm>
            <a:off x="3900175" y="-108103"/>
            <a:ext cx="1095172" cy="584775"/>
          </a:xfrm>
          <a:prstGeom prst="rect">
            <a:avLst/>
          </a:prstGeom>
        </p:spPr>
        <p:txBody>
          <a:bodyPr wrap="none">
            <a:spAutoFit/>
          </a:bodyPr>
          <a:lstStyle/>
          <a:p>
            <a:pPr lvl="0" algn="ctr"/>
            <a:r>
              <a:rPr lang="en-US" sz="3200" dirty="0">
                <a:solidFill>
                  <a:srgbClr val="726056">
                    <a:lumMod val="40000"/>
                    <a:lumOff val="60000"/>
                  </a:srgbClr>
                </a:solidFill>
              </a:rPr>
              <a:t>EKSI</a:t>
            </a:r>
            <a:endParaRPr lang="ru-RU" sz="3200" dirty="0">
              <a:solidFill>
                <a:srgbClr val="726056">
                  <a:lumMod val="40000"/>
                  <a:lumOff val="60000"/>
                </a:srgbClr>
              </a:solidFill>
            </a:endParaRPr>
          </a:p>
        </p:txBody>
      </p:sp>
    </p:spTree>
    <p:extLst>
      <p:ext uri="{BB962C8B-B14F-4D97-AF65-F5344CB8AC3E}">
        <p14:creationId xmlns:p14="http://schemas.microsoft.com/office/powerpoint/2010/main" val="1016049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15616" y="1772816"/>
            <a:ext cx="9245982"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4800" b="1" cap="all" spc="0" dirty="0">
                <a:ln w="0"/>
                <a:solidFill>
                  <a:srgbClr val="C00000"/>
                </a:solidFill>
                <a:effectLst>
                  <a:reflection blurRad="12700" stA="50000" endPos="50000" dist="5000" dir="5400000" sy="-100000" rotWithShape="0"/>
                </a:effectLst>
              </a:rPr>
              <a:t>ХЛЕБОПЕКАРНОЕ</a:t>
            </a:r>
          </a:p>
          <a:p>
            <a:r>
              <a:rPr lang="ru-RU" sz="4800" b="1" cap="all" spc="0" dirty="0">
                <a:ln w="0"/>
                <a:solidFill>
                  <a:srgbClr val="C00000"/>
                </a:solidFill>
                <a:effectLst>
                  <a:reflection blurRad="12700" stA="50000" endPos="50000" dist="5000" dir="5400000" sy="-100000" rotWithShape="0"/>
                </a:effectLst>
              </a:rPr>
              <a:t>Оборудование</a:t>
            </a:r>
          </a:p>
        </p:txBody>
      </p:sp>
      <p:sp>
        <p:nvSpPr>
          <p:cNvPr id="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Users\Vinogradova.DA\Desktop\СТМ\Аланта\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556" l="4167" r="93333"/>
                    </a14:imgEffect>
                  </a14:imgLayer>
                </a14:imgProps>
              </a:ext>
              <a:ext uri="{28A0092B-C50C-407E-A947-70E740481C1C}">
                <a14:useLocalDpi xmlns:a14="http://schemas.microsoft.com/office/drawing/2010/main" val="0"/>
              </a:ext>
            </a:extLst>
          </a:blip>
          <a:srcRect/>
          <a:stretch>
            <a:fillRect/>
          </a:stretch>
        </p:blipFill>
        <p:spPr bwMode="auto">
          <a:xfrm>
            <a:off x="4906841" y="3566265"/>
            <a:ext cx="3433564" cy="2575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61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08384" y="133199"/>
            <a:ext cx="7620000" cy="3888432"/>
          </a:xfrm>
        </p:spPr>
        <p:txBody>
          <a:bodyPr>
            <a:normAutofit/>
          </a:bodyPr>
          <a:lstStyle/>
          <a:p>
            <a:pPr>
              <a:buNone/>
            </a:pPr>
            <a:r>
              <a:rPr lang="ru-RU" sz="1400" b="1" dirty="0">
                <a:solidFill>
                  <a:srgbClr val="000000"/>
                </a:solidFill>
                <a:latin typeface="Times New Roman" panose="02020603050405020304" pitchFamily="18" charset="0"/>
                <a:cs typeface="Times New Roman" panose="02020603050405020304" pitchFamily="18" charset="0"/>
              </a:rPr>
              <a:t>        </a:t>
            </a:r>
          </a:p>
          <a:p>
            <a:pPr>
              <a:buNone/>
            </a:pPr>
            <a:r>
              <a:rPr lang="ru-RU" sz="1600" b="1" dirty="0">
                <a:solidFill>
                  <a:srgbClr val="000000"/>
                </a:solidFill>
                <a:latin typeface="Times New Roman" panose="02020603050405020304" pitchFamily="18" charset="0"/>
                <a:cs typeface="Times New Roman" panose="02020603050405020304" pitchFamily="18" charset="0"/>
              </a:rPr>
              <a:t>	МИКСЕРЫ ПЛАНЕТАРНЫЕ</a:t>
            </a:r>
          </a:p>
          <a:p>
            <a:pPr>
              <a:buNone/>
            </a:pPr>
            <a:endParaRPr lang="ru-RU" sz="1400" dirty="0">
              <a:solidFill>
                <a:srgbClr val="000000"/>
              </a:solidFill>
              <a:latin typeface="Times New Roman" panose="02020603050405020304" pitchFamily="18" charset="0"/>
              <a:cs typeface="Times New Roman" panose="02020603050405020304" pitchFamily="18" charset="0"/>
            </a:endParaRPr>
          </a:p>
          <a:p>
            <a:pPr>
              <a:buNone/>
            </a:pPr>
            <a:r>
              <a:rPr lang="ru-RU" sz="1400" b="0" dirty="0">
                <a:solidFill>
                  <a:srgbClr val="000000"/>
                </a:solidFill>
                <a:latin typeface="Times New Roman" panose="02020603050405020304" pitchFamily="18" charset="0"/>
                <a:cs typeface="Times New Roman" panose="02020603050405020304" pitchFamily="18" charset="0"/>
              </a:rPr>
              <a:t>      </a:t>
            </a:r>
            <a:r>
              <a:rPr lang="ru-RU" sz="1200" b="0" dirty="0">
                <a:solidFill>
                  <a:srgbClr val="000000"/>
                </a:solidFill>
                <a:latin typeface="Times New Roman" panose="02020603050405020304" pitchFamily="18" charset="0"/>
                <a:cs typeface="Times New Roman" panose="02020603050405020304" pitchFamily="18" charset="0"/>
              </a:rPr>
              <a:t>Используются для замеса различных видов теста (бисквитное, песочное, дрожжевое и т.д.),</a:t>
            </a:r>
            <a:r>
              <a:rPr lang="ru-RU" sz="1200" dirty="0">
                <a:solidFill>
                  <a:srgbClr val="000000"/>
                </a:solidFill>
                <a:latin typeface="Times New Roman" panose="02020603050405020304" pitchFamily="18" charset="0"/>
                <a:cs typeface="Times New Roman" panose="02020603050405020304" pitchFamily="18" charset="0"/>
              </a:rPr>
              <a:t> для </a:t>
            </a:r>
            <a:r>
              <a:rPr lang="ru-RU" sz="1200" b="0" dirty="0">
                <a:solidFill>
                  <a:srgbClr val="000000"/>
                </a:solidFill>
                <a:latin typeface="Times New Roman" panose="02020603050405020304" pitchFamily="18" charset="0"/>
                <a:cs typeface="Times New Roman" panose="02020603050405020304" pitchFamily="18" charset="0"/>
              </a:rPr>
              <a:t>приготовления кремов и других кондитерских масс. Планетарное вращение месильного органа (вращение как вокруг своей оси, так и вокруг оси дежи) позволяет осуществлять более равномерный промес замешиваемой массы по всему объему дежи. </a:t>
            </a:r>
          </a:p>
          <a:p>
            <a:pPr>
              <a:buNone/>
            </a:pPr>
            <a:r>
              <a:rPr lang="ru-RU" sz="1200" b="0" dirty="0">
                <a:solidFill>
                  <a:srgbClr val="000000"/>
                </a:solidFill>
                <a:latin typeface="Times New Roman" panose="02020603050405020304" pitchFamily="18" charset="0"/>
                <a:cs typeface="Times New Roman" panose="02020603050405020304" pitchFamily="18" charset="0"/>
              </a:rPr>
              <a:t>	• 3 скорости вращения месильного органа.</a:t>
            </a:r>
          </a:p>
          <a:p>
            <a:pPr>
              <a:buNone/>
            </a:pPr>
            <a:r>
              <a:rPr lang="ru-RU" sz="1200" b="0" dirty="0">
                <a:solidFill>
                  <a:srgbClr val="000000"/>
                </a:solidFill>
                <a:latin typeface="Times New Roman" panose="02020603050405020304" pitchFamily="18" charset="0"/>
                <a:cs typeface="Times New Roman" panose="02020603050405020304" pitchFamily="18" charset="0"/>
              </a:rPr>
              <a:t>	• Тип трансмиссии – зубчатая.</a:t>
            </a:r>
          </a:p>
          <a:p>
            <a:pPr>
              <a:buNone/>
            </a:pPr>
            <a:r>
              <a:rPr lang="ru-RU" sz="1200" b="0" dirty="0">
                <a:solidFill>
                  <a:srgbClr val="000000"/>
                </a:solidFill>
                <a:latin typeface="Times New Roman" panose="02020603050405020304" pitchFamily="18" charset="0"/>
                <a:cs typeface="Times New Roman" panose="02020603050405020304" pitchFamily="18" charset="0"/>
              </a:rPr>
              <a:t>	• Комплектуются:</a:t>
            </a:r>
          </a:p>
          <a:p>
            <a:pPr>
              <a:buNone/>
            </a:pPr>
            <a:r>
              <a:rPr lang="ru-RU" sz="1200" b="0" dirty="0">
                <a:solidFill>
                  <a:srgbClr val="000000"/>
                </a:solidFill>
                <a:latin typeface="Times New Roman" panose="02020603050405020304" pitchFamily="18" charset="0"/>
                <a:cs typeface="Times New Roman" panose="02020603050405020304" pitchFamily="18" charset="0"/>
              </a:rPr>
              <a:t>	- дежой из нержавеющей стали;</a:t>
            </a:r>
          </a:p>
          <a:p>
            <a:pPr>
              <a:buNone/>
            </a:pPr>
            <a:r>
              <a:rPr lang="ru-RU" sz="1200" b="0" dirty="0">
                <a:solidFill>
                  <a:srgbClr val="000000"/>
                </a:solidFill>
                <a:latin typeface="Times New Roman" panose="02020603050405020304" pitchFamily="18" charset="0"/>
                <a:cs typeface="Times New Roman" panose="02020603050405020304" pitchFamily="18" charset="0"/>
              </a:rPr>
              <a:t>	- венчиком для белково- и бисквитно-взбивных сортов теста, </a:t>
            </a:r>
          </a:p>
          <a:p>
            <a:pPr>
              <a:buNone/>
            </a:pPr>
            <a:r>
              <a:rPr lang="ru-RU" sz="1200" b="0" dirty="0">
                <a:solidFill>
                  <a:srgbClr val="000000"/>
                </a:solidFill>
                <a:latin typeface="Times New Roman" panose="02020603050405020304" pitchFamily="18" charset="0"/>
                <a:cs typeface="Times New Roman" panose="02020603050405020304" pitchFamily="18" charset="0"/>
              </a:rPr>
              <a:t>	а также различных видов крема;</a:t>
            </a:r>
          </a:p>
          <a:p>
            <a:pPr>
              <a:buNone/>
            </a:pPr>
            <a:r>
              <a:rPr lang="ru-RU" sz="1200" b="0" dirty="0">
                <a:solidFill>
                  <a:srgbClr val="000000"/>
                </a:solidFill>
                <a:latin typeface="Times New Roman" panose="02020603050405020304" pitchFamily="18" charset="0"/>
                <a:cs typeface="Times New Roman" panose="02020603050405020304" pitchFamily="18" charset="0"/>
              </a:rPr>
              <a:t>	- лопаткой для песочных сортов теста и различных видов крема;</a:t>
            </a:r>
          </a:p>
          <a:p>
            <a:pPr>
              <a:buNone/>
            </a:pPr>
            <a:r>
              <a:rPr lang="ru-RU" sz="1200" b="0" dirty="0">
                <a:solidFill>
                  <a:srgbClr val="000000"/>
                </a:solidFill>
                <a:latin typeface="Times New Roman" panose="02020603050405020304" pitchFamily="18" charset="0"/>
                <a:cs typeface="Times New Roman" panose="02020603050405020304" pitchFamily="18" charset="0"/>
              </a:rPr>
              <a:t>	- крюком для замеса некрутого дрожжевого теста.</a:t>
            </a:r>
            <a:endParaRPr lang="ru-RU" sz="12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127543916"/>
              </p:ext>
            </p:extLst>
          </p:nvPr>
        </p:nvGraphicFramePr>
        <p:xfrm>
          <a:off x="761238" y="4581128"/>
          <a:ext cx="8077270" cy="1440161"/>
        </p:xfrm>
        <a:graphic>
          <a:graphicData uri="http://schemas.openxmlformats.org/drawingml/2006/table">
            <a:tbl>
              <a:tblPr>
                <a:tableStyleId>{3B4B98B0-60AC-42C2-AFA5-B58CD77FA1E5}</a:tableStyleId>
              </a:tblPr>
              <a:tblGrid>
                <a:gridCol w="936242">
                  <a:extLst>
                    <a:ext uri="{9D8B030D-6E8A-4147-A177-3AD203B41FA5}">
                      <a16:colId xmlns:a16="http://schemas.microsoft.com/office/drawing/2014/main" val="20000"/>
                    </a:ext>
                  </a:extLst>
                </a:gridCol>
                <a:gridCol w="843552">
                  <a:extLst>
                    <a:ext uri="{9D8B030D-6E8A-4147-A177-3AD203B41FA5}">
                      <a16:colId xmlns:a16="http://schemas.microsoft.com/office/drawing/2014/main" val="20001"/>
                    </a:ext>
                  </a:extLst>
                </a:gridCol>
                <a:gridCol w="1687106">
                  <a:extLst>
                    <a:ext uri="{9D8B030D-6E8A-4147-A177-3AD203B41FA5}">
                      <a16:colId xmlns:a16="http://schemas.microsoft.com/office/drawing/2014/main" val="20002"/>
                    </a:ext>
                  </a:extLst>
                </a:gridCol>
                <a:gridCol w="1085054">
                  <a:extLst>
                    <a:ext uri="{9D8B030D-6E8A-4147-A177-3AD203B41FA5}">
                      <a16:colId xmlns:a16="http://schemas.microsoft.com/office/drawing/2014/main" val="20003"/>
                    </a:ext>
                  </a:extLst>
                </a:gridCol>
                <a:gridCol w="1205804">
                  <a:extLst>
                    <a:ext uri="{9D8B030D-6E8A-4147-A177-3AD203B41FA5}">
                      <a16:colId xmlns:a16="http://schemas.microsoft.com/office/drawing/2014/main" val="20004"/>
                    </a:ext>
                  </a:extLst>
                </a:gridCol>
                <a:gridCol w="1566355">
                  <a:extLst>
                    <a:ext uri="{9D8B030D-6E8A-4147-A177-3AD203B41FA5}">
                      <a16:colId xmlns:a16="http://schemas.microsoft.com/office/drawing/2014/main" val="20005"/>
                    </a:ext>
                  </a:extLst>
                </a:gridCol>
                <a:gridCol w="753157">
                  <a:extLst>
                    <a:ext uri="{9D8B030D-6E8A-4147-A177-3AD203B41FA5}">
                      <a16:colId xmlns:a16="http://schemas.microsoft.com/office/drawing/2014/main" val="20006"/>
                    </a:ext>
                  </a:extLst>
                </a:gridCol>
              </a:tblGrid>
              <a:tr h="471325">
                <a:tc>
                  <a:txBody>
                    <a:bodyPr/>
                    <a:lstStyle/>
                    <a:p>
                      <a:pPr>
                        <a:spcAft>
                          <a:spcPts val="0"/>
                        </a:spcAft>
                      </a:pPr>
                      <a:r>
                        <a:rPr lang="ru-RU" sz="1000" b="1" kern="0" dirty="0">
                          <a:effectLst/>
                        </a:rPr>
                        <a:t>Модель</a:t>
                      </a:r>
                      <a:endParaRPr lang="ru-RU" sz="1000" b="1" kern="0" dirty="0">
                        <a:solidFill>
                          <a:srgbClr val="000000"/>
                        </a:solidFill>
                        <a:effectLst/>
                        <a:latin typeface="Times New Roman"/>
                      </a:endParaRPr>
                    </a:p>
                  </a:txBody>
                  <a:tcPr marL="68580" marR="68580" marT="0" marB="0" anchor="ctr"/>
                </a:tc>
                <a:tc>
                  <a:txBody>
                    <a:bodyPr/>
                    <a:lstStyle/>
                    <a:p>
                      <a:pPr algn="ctr">
                        <a:spcAft>
                          <a:spcPts val="0"/>
                        </a:spcAft>
                      </a:pPr>
                      <a:r>
                        <a:rPr lang="ru-RU" sz="1000" b="1" dirty="0">
                          <a:effectLst/>
                        </a:rPr>
                        <a:t>Объем дежи, л</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Частота вращения, об./мин.</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Мощность, кВт</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Напряжение, В</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Вес, кг</a:t>
                      </a:r>
                      <a:endParaRPr lang="ru-RU" sz="1000" b="1"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0"/>
                  </a:ext>
                </a:extLst>
              </a:tr>
              <a:tr h="261847">
                <a:tc>
                  <a:txBody>
                    <a:bodyPr/>
                    <a:lstStyle/>
                    <a:p>
                      <a:pPr>
                        <a:spcAft>
                          <a:spcPts val="0"/>
                        </a:spcAft>
                      </a:pPr>
                      <a:r>
                        <a:rPr lang="en-US" sz="1000" kern="0" dirty="0">
                          <a:effectLst/>
                        </a:rPr>
                        <a:t>EJ-10 BF</a:t>
                      </a:r>
                      <a:endParaRPr lang="ru-RU" sz="1000" b="1" kern="0" dirty="0">
                        <a:solidFill>
                          <a:srgbClr val="000000"/>
                        </a:solidFill>
                        <a:effectLst/>
                        <a:latin typeface="Times New Roman"/>
                      </a:endParaRPr>
                    </a:p>
                  </a:txBody>
                  <a:tcPr marL="68580" marR="68580" marT="0" marB="0" anchor="ctr"/>
                </a:tc>
                <a:tc>
                  <a:txBody>
                    <a:bodyPr/>
                    <a:lstStyle/>
                    <a:p>
                      <a:pPr algn="ctr">
                        <a:spcAft>
                          <a:spcPts val="0"/>
                        </a:spcAft>
                      </a:pPr>
                      <a:r>
                        <a:rPr lang="ru-RU" sz="1000" dirty="0">
                          <a:effectLst/>
                        </a:rPr>
                        <a:t>10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148 / 244 / 480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0,6</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220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485х370х590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58</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1"/>
                  </a:ext>
                </a:extLst>
              </a:tr>
              <a:tr h="235663">
                <a:tc>
                  <a:txBody>
                    <a:bodyPr/>
                    <a:lstStyle/>
                    <a:p>
                      <a:pPr>
                        <a:spcAft>
                          <a:spcPts val="0"/>
                        </a:spcAft>
                      </a:pPr>
                      <a:r>
                        <a:rPr lang="en-US" sz="1000" dirty="0">
                          <a:effectLst/>
                        </a:rPr>
                        <a:t>EJ</a:t>
                      </a:r>
                      <a:r>
                        <a:rPr lang="ru-RU" sz="1000" dirty="0">
                          <a:effectLst/>
                        </a:rPr>
                        <a:t>-20</a:t>
                      </a:r>
                      <a:r>
                        <a:rPr lang="en-US" sz="1000" dirty="0">
                          <a:effectLst/>
                        </a:rPr>
                        <a:t> BF</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172 / 279 / 538</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1,1</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220/380*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550х420х780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83</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2"/>
                  </a:ext>
                </a:extLst>
              </a:tr>
              <a:tr h="235663">
                <a:tc>
                  <a:txBody>
                    <a:bodyPr/>
                    <a:lstStyle/>
                    <a:p>
                      <a:pPr>
                        <a:spcAft>
                          <a:spcPts val="0"/>
                        </a:spcAft>
                      </a:pPr>
                      <a:r>
                        <a:rPr lang="en-US" sz="1000" dirty="0">
                          <a:effectLst/>
                        </a:rPr>
                        <a:t>EJ</a:t>
                      </a:r>
                      <a:r>
                        <a:rPr lang="ru-RU" sz="1000" dirty="0">
                          <a:effectLst/>
                        </a:rPr>
                        <a:t>-30</a:t>
                      </a:r>
                      <a:r>
                        <a:rPr lang="en-US" sz="1000" dirty="0">
                          <a:effectLst/>
                        </a:rPr>
                        <a:t> BF</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25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172 / 279 / 538</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220</a:t>
                      </a:r>
                      <a:r>
                        <a:rPr lang="en-US" sz="1000" dirty="0">
                          <a:effectLst/>
                        </a:rPr>
                        <a:t>*</a:t>
                      </a:r>
                      <a:r>
                        <a:rPr lang="ru-RU" sz="1000" dirty="0">
                          <a:effectLst/>
                        </a:rPr>
                        <a:t>/380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550х440х810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94</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3"/>
                  </a:ext>
                </a:extLst>
              </a:tr>
              <a:tr h="235663">
                <a:tc>
                  <a:txBody>
                    <a:bodyPr/>
                    <a:lstStyle/>
                    <a:p>
                      <a:pPr>
                        <a:spcAft>
                          <a:spcPts val="0"/>
                        </a:spcAft>
                      </a:pPr>
                      <a:r>
                        <a:rPr lang="en-US" sz="1000" dirty="0">
                          <a:effectLst/>
                        </a:rPr>
                        <a:t>EJ</a:t>
                      </a:r>
                      <a:r>
                        <a:rPr lang="ru-RU" sz="1000" dirty="0">
                          <a:effectLst/>
                        </a:rPr>
                        <a:t>-40</a:t>
                      </a:r>
                      <a:r>
                        <a:rPr lang="en-US" sz="1000" dirty="0">
                          <a:effectLst/>
                        </a:rPr>
                        <a:t> B</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40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120 / 187 / 520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220</a:t>
                      </a:r>
                      <a:r>
                        <a:rPr lang="en-US" sz="1000" dirty="0">
                          <a:effectLst/>
                        </a:rPr>
                        <a:t>*</a:t>
                      </a:r>
                      <a:r>
                        <a:rPr lang="ru-RU" sz="1000" dirty="0">
                          <a:effectLst/>
                        </a:rPr>
                        <a:t>/380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620х550х1100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180</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pic>
        <p:nvPicPr>
          <p:cNvPr id="8194"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3281" r="4919" b="2604"/>
          <a:stretch/>
        </p:blipFill>
        <p:spPr bwMode="auto">
          <a:xfrm>
            <a:off x="5508104" y="2132856"/>
            <a:ext cx="123868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j-10bf"/>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236296" y="2132857"/>
            <a:ext cx="1255436" cy="189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оле 16"/>
          <p:cNvSpPr txBox="1">
            <a:spLocks noChangeArrowheads="1"/>
          </p:cNvSpPr>
          <p:nvPr/>
        </p:nvSpPr>
        <p:spPr bwMode="auto">
          <a:xfrm>
            <a:off x="5220072" y="4027149"/>
            <a:ext cx="1196340" cy="23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15000"/>
              </a:lnSpc>
              <a:spcAft>
                <a:spcPts val="1000"/>
              </a:spcAft>
            </a:pPr>
            <a:r>
              <a:rPr lang="en-US" sz="1050" b="1" kern="0" dirty="0">
                <a:solidFill>
                  <a:srgbClr val="000000"/>
                </a:solidFill>
              </a:rPr>
              <a:t>EJ-10 BF</a:t>
            </a:r>
            <a:endParaRPr lang="ru-RU" sz="1050" b="1" kern="0" dirty="0">
              <a:solidFill>
                <a:srgbClr val="000000"/>
              </a:solidFill>
              <a:latin typeface="Times New Roman"/>
            </a:endParaRPr>
          </a:p>
          <a:p>
            <a:pPr algn="ctr">
              <a:lnSpc>
                <a:spcPct val="115000"/>
              </a:lnSpc>
              <a:spcAft>
                <a:spcPts val="1000"/>
              </a:spcAft>
            </a:pPr>
            <a:endParaRPr lang="ru-RU" sz="1200" dirty="0">
              <a:solidFill>
                <a:srgbClr val="000000"/>
              </a:solidFill>
              <a:effectLst/>
              <a:latin typeface="Calibri"/>
              <a:ea typeface="Calibri"/>
              <a:cs typeface="Times New Roman"/>
            </a:endParaRPr>
          </a:p>
        </p:txBody>
      </p:sp>
      <p:sp>
        <p:nvSpPr>
          <p:cNvPr id="10" name="Поле 16"/>
          <p:cNvSpPr txBox="1">
            <a:spLocks noChangeArrowheads="1"/>
          </p:cNvSpPr>
          <p:nvPr/>
        </p:nvSpPr>
        <p:spPr bwMode="auto">
          <a:xfrm>
            <a:off x="7236296" y="4028576"/>
            <a:ext cx="1196340" cy="23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050" b="1" dirty="0">
                <a:solidFill>
                  <a:srgbClr val="000000"/>
                </a:solidFill>
              </a:rPr>
              <a:t>EJ</a:t>
            </a:r>
            <a:r>
              <a:rPr lang="ru-RU" sz="1050" b="1" dirty="0">
                <a:solidFill>
                  <a:srgbClr val="000000"/>
                </a:solidFill>
              </a:rPr>
              <a:t>-30</a:t>
            </a:r>
            <a:r>
              <a:rPr lang="en-US" sz="1050" b="1" dirty="0">
                <a:solidFill>
                  <a:srgbClr val="000000"/>
                </a:solidFill>
              </a:rPr>
              <a:t> BF</a:t>
            </a:r>
            <a:endParaRPr lang="ru-RU" sz="1050" b="1" dirty="0">
              <a:solidFill>
                <a:srgbClr val="000000"/>
              </a:solidFill>
              <a:ea typeface="Times New Roman"/>
            </a:endParaRPr>
          </a:p>
          <a:p>
            <a:pPr algn="ctr">
              <a:lnSpc>
                <a:spcPct val="115000"/>
              </a:lnSpc>
              <a:spcAft>
                <a:spcPts val="1000"/>
              </a:spcAft>
            </a:pPr>
            <a:endParaRPr lang="ru-RU" sz="1050" dirty="0">
              <a:solidFill>
                <a:srgbClr val="000000"/>
              </a:solidFill>
              <a:effectLst/>
              <a:latin typeface="Calibri"/>
              <a:ea typeface="Calibri"/>
              <a:cs typeface="Times New Roman"/>
            </a:endParaRPr>
          </a:p>
        </p:txBody>
      </p:sp>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374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1336" y="247085"/>
            <a:ext cx="7776864" cy="3447098"/>
          </a:xfrm>
          <a:prstGeom prst="rect">
            <a:avLst/>
          </a:prstGeom>
        </p:spPr>
        <p:txBody>
          <a:bodyPr wrap="square">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a:p>
            <a:endParaRPr lang="ru-RU" sz="1400" b="1" dirty="0">
              <a:solidFill>
                <a:srgbClr val="000000"/>
              </a:solidFill>
              <a:latin typeface="Times New Roman" panose="02020603050405020304" pitchFamily="18" charset="0"/>
              <a:cs typeface="Times New Roman" panose="02020603050405020304" pitchFamily="18" charset="0"/>
            </a:endParaRPr>
          </a:p>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ТЕСТОМЕСЫ СПИРАЛЬНЫЕ</a:t>
            </a:r>
          </a:p>
          <a:p>
            <a:endParaRPr lang="ru-RU" sz="1400" dirty="0">
              <a:solidFill>
                <a:srgbClr val="000000"/>
              </a:solidFill>
              <a:latin typeface="Times New Roman" panose="02020603050405020304" pitchFamily="18" charset="0"/>
              <a:cs typeface="Times New Roman" panose="02020603050405020304" pitchFamily="18" charset="0"/>
            </a:endParaRPr>
          </a:p>
          <a:p>
            <a:endParaRPr lang="ru-RU" sz="14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Используются для интенсивного замеса теста (влажностью 39-54 %)</a:t>
            </a:r>
          </a:p>
          <a:p>
            <a:r>
              <a:rPr lang="ru-RU" sz="1200" dirty="0">
                <a:solidFill>
                  <a:srgbClr val="000000"/>
                </a:solidFill>
                <a:latin typeface="Times New Roman" panose="02020603050405020304" pitchFamily="18" charset="0"/>
                <a:cs typeface="Times New Roman" panose="02020603050405020304" pitchFamily="18" charset="0"/>
              </a:rPr>
              <a:t>из пшеничной и ржаной муки.</a:t>
            </a:r>
          </a:p>
          <a:p>
            <a:r>
              <a:rPr lang="ru-RU" sz="1200" dirty="0">
                <a:solidFill>
                  <a:srgbClr val="000000"/>
                </a:solidFill>
                <a:latin typeface="Times New Roman" panose="02020603050405020304" pitchFamily="18" charset="0"/>
                <a:cs typeface="Times New Roman" panose="02020603050405020304" pitchFamily="18" charset="0"/>
              </a:rPr>
              <a:t>• Одна или две скорости вращения месильного органа: первая</a:t>
            </a:r>
          </a:p>
          <a:p>
            <a:r>
              <a:rPr lang="ru-RU" sz="1200" dirty="0">
                <a:solidFill>
                  <a:srgbClr val="000000"/>
                </a:solidFill>
                <a:latin typeface="Times New Roman" panose="02020603050405020304" pitchFamily="18" charset="0"/>
                <a:cs typeface="Times New Roman" panose="02020603050405020304" pitchFamily="18" charset="0"/>
              </a:rPr>
              <a:t>скорость предназначена для перемешивания сырья, вторая – для</a:t>
            </a:r>
          </a:p>
          <a:p>
            <a:r>
              <a:rPr lang="ru-RU" sz="1200" dirty="0">
                <a:solidFill>
                  <a:srgbClr val="000000"/>
                </a:solidFill>
                <a:latin typeface="Times New Roman" panose="02020603050405020304" pitchFamily="18" charset="0"/>
                <a:cs typeface="Times New Roman" panose="02020603050405020304" pitchFamily="18" charset="0"/>
              </a:rPr>
              <a:t>замеса теста.</a:t>
            </a:r>
          </a:p>
          <a:p>
            <a:r>
              <a:rPr lang="ru-RU" sz="1200" dirty="0">
                <a:solidFill>
                  <a:srgbClr val="000000"/>
                </a:solidFill>
                <a:latin typeface="Times New Roman" panose="02020603050405020304" pitchFamily="18" charset="0"/>
                <a:cs typeface="Times New Roman" panose="02020603050405020304" pitchFamily="18" charset="0"/>
              </a:rPr>
              <a:t>• Механическая панель управления.</a:t>
            </a:r>
          </a:p>
          <a:p>
            <a:r>
              <a:rPr lang="ru-RU" sz="1200" dirty="0">
                <a:solidFill>
                  <a:srgbClr val="000000"/>
                </a:solidFill>
                <a:latin typeface="Times New Roman" panose="02020603050405020304" pitchFamily="18" charset="0"/>
                <a:cs typeface="Times New Roman" panose="02020603050405020304" pitchFamily="18" charset="0"/>
              </a:rPr>
              <a:t>• Вращающаяся дежа и все соприкасающиеся с тестом детали</a:t>
            </a:r>
          </a:p>
          <a:p>
            <a:r>
              <a:rPr lang="ru-RU" sz="1200" dirty="0">
                <a:solidFill>
                  <a:srgbClr val="000000"/>
                </a:solidFill>
                <a:latin typeface="Times New Roman" panose="02020603050405020304" pitchFamily="18" charset="0"/>
                <a:cs typeface="Times New Roman" panose="02020603050405020304" pitchFamily="18" charset="0"/>
              </a:rPr>
              <a:t>выполнены из нержавеющей стали.</a:t>
            </a:r>
          </a:p>
          <a:p>
            <a:r>
              <a:rPr lang="ru-RU" sz="1200" dirty="0">
                <a:solidFill>
                  <a:srgbClr val="000000"/>
                </a:solidFill>
                <a:latin typeface="Times New Roman" panose="02020603050405020304" pitchFamily="18" charset="0"/>
                <a:cs typeface="Times New Roman" panose="02020603050405020304" pitchFamily="18" charset="0"/>
              </a:rPr>
              <a:t>• Защитная решетка из нержавеющей стали с окошком</a:t>
            </a:r>
          </a:p>
          <a:p>
            <a:r>
              <a:rPr lang="ru-RU" sz="1200" dirty="0">
                <a:solidFill>
                  <a:srgbClr val="000000"/>
                </a:solidFill>
                <a:latin typeface="Times New Roman" panose="02020603050405020304" pitchFamily="18" charset="0"/>
                <a:cs typeface="Times New Roman" panose="02020603050405020304" pitchFamily="18" charset="0"/>
              </a:rPr>
              <a:t>для внесения ингредиентов.</a:t>
            </a:r>
          </a:p>
          <a:p>
            <a:r>
              <a:rPr lang="ru-RU" sz="1200" dirty="0">
                <a:solidFill>
                  <a:srgbClr val="000000"/>
                </a:solidFill>
                <a:latin typeface="Times New Roman" panose="02020603050405020304" pitchFamily="18" charset="0"/>
                <a:cs typeface="Times New Roman" panose="02020603050405020304" pitchFamily="18" charset="0"/>
              </a:rPr>
              <a:t>• Материал корпуса – окрашенная сталь.</a:t>
            </a:r>
          </a:p>
        </p:txBody>
      </p:sp>
      <p:graphicFrame>
        <p:nvGraphicFramePr>
          <p:cNvPr id="3" name="Таблица 2"/>
          <p:cNvGraphicFramePr>
            <a:graphicFrameLocks noGrp="1"/>
          </p:cNvGraphicFramePr>
          <p:nvPr>
            <p:extLst>
              <p:ext uri="{D42A27DB-BD31-4B8C-83A1-F6EECF244321}">
                <p14:modId xmlns:p14="http://schemas.microsoft.com/office/powerpoint/2010/main" val="1944780116"/>
              </p:ext>
            </p:extLst>
          </p:nvPr>
        </p:nvGraphicFramePr>
        <p:xfrm>
          <a:off x="683568" y="4365104"/>
          <a:ext cx="7571074" cy="1482906"/>
        </p:xfrm>
        <a:graphic>
          <a:graphicData uri="http://schemas.openxmlformats.org/drawingml/2006/table">
            <a:tbl>
              <a:tblPr>
                <a:tableStyleId>{3B4B98B0-60AC-42C2-AFA5-B58CD77FA1E5}</a:tableStyleId>
              </a:tblPr>
              <a:tblGrid>
                <a:gridCol w="978895">
                  <a:extLst>
                    <a:ext uri="{9D8B030D-6E8A-4147-A177-3AD203B41FA5}">
                      <a16:colId xmlns:a16="http://schemas.microsoft.com/office/drawing/2014/main" val="20000"/>
                    </a:ext>
                  </a:extLst>
                </a:gridCol>
                <a:gridCol w="670725">
                  <a:extLst>
                    <a:ext uri="{9D8B030D-6E8A-4147-A177-3AD203B41FA5}">
                      <a16:colId xmlns:a16="http://schemas.microsoft.com/office/drawing/2014/main" val="20001"/>
                    </a:ext>
                  </a:extLst>
                </a:gridCol>
                <a:gridCol w="781856">
                  <a:extLst>
                    <a:ext uri="{9D8B030D-6E8A-4147-A177-3AD203B41FA5}">
                      <a16:colId xmlns:a16="http://schemas.microsoft.com/office/drawing/2014/main" val="20002"/>
                    </a:ext>
                  </a:extLst>
                </a:gridCol>
                <a:gridCol w="781856">
                  <a:extLst>
                    <a:ext uri="{9D8B030D-6E8A-4147-A177-3AD203B41FA5}">
                      <a16:colId xmlns:a16="http://schemas.microsoft.com/office/drawing/2014/main" val="20003"/>
                    </a:ext>
                  </a:extLst>
                </a:gridCol>
                <a:gridCol w="1005693">
                  <a:extLst>
                    <a:ext uri="{9D8B030D-6E8A-4147-A177-3AD203B41FA5}">
                      <a16:colId xmlns:a16="http://schemas.microsoft.com/office/drawing/2014/main" val="20004"/>
                    </a:ext>
                  </a:extLst>
                </a:gridCol>
                <a:gridCol w="1117613">
                  <a:extLst>
                    <a:ext uri="{9D8B030D-6E8A-4147-A177-3AD203B41FA5}">
                      <a16:colId xmlns:a16="http://schemas.microsoft.com/office/drawing/2014/main" val="20005"/>
                    </a:ext>
                  </a:extLst>
                </a:gridCol>
                <a:gridCol w="1451793">
                  <a:extLst>
                    <a:ext uri="{9D8B030D-6E8A-4147-A177-3AD203B41FA5}">
                      <a16:colId xmlns:a16="http://schemas.microsoft.com/office/drawing/2014/main" val="20006"/>
                    </a:ext>
                  </a:extLst>
                </a:gridCol>
                <a:gridCol w="782643">
                  <a:extLst>
                    <a:ext uri="{9D8B030D-6E8A-4147-A177-3AD203B41FA5}">
                      <a16:colId xmlns:a16="http://schemas.microsoft.com/office/drawing/2014/main" val="20007"/>
                    </a:ext>
                  </a:extLst>
                </a:gridCol>
              </a:tblGrid>
              <a:tr h="392702">
                <a:tc rowSpan="2">
                  <a:txBody>
                    <a:bodyPr/>
                    <a:lstStyle/>
                    <a:p>
                      <a:pPr algn="ctr">
                        <a:spcAft>
                          <a:spcPts val="0"/>
                        </a:spcAft>
                      </a:pPr>
                      <a:r>
                        <a:rPr lang="ru-RU" sz="1000" b="1" kern="0" dirty="0">
                          <a:effectLst/>
                        </a:rPr>
                        <a:t>Модель</a:t>
                      </a:r>
                      <a:endParaRPr lang="ru-RU" sz="1000" b="1" kern="0" dirty="0">
                        <a:solidFill>
                          <a:srgbClr val="000000"/>
                        </a:solidFill>
                        <a:effectLst/>
                        <a:latin typeface="Times New Roman"/>
                      </a:endParaRPr>
                    </a:p>
                  </a:txBody>
                  <a:tcPr marL="68580" marR="68580" marT="0" marB="0" anchor="ctr"/>
                </a:tc>
                <a:tc rowSpan="2">
                  <a:txBody>
                    <a:bodyPr/>
                    <a:lstStyle/>
                    <a:p>
                      <a:pPr algn="ctr">
                        <a:spcAft>
                          <a:spcPts val="0"/>
                        </a:spcAft>
                      </a:pPr>
                      <a:r>
                        <a:rPr lang="ru-RU" sz="1000" b="1" dirty="0">
                          <a:effectLst/>
                        </a:rPr>
                        <a:t>Объем дежи, л</a:t>
                      </a:r>
                      <a:endParaRPr lang="ru-RU" sz="1000" b="1" dirty="0">
                        <a:solidFill>
                          <a:srgbClr val="000000"/>
                        </a:solidFill>
                        <a:effectLst/>
                        <a:latin typeface="Arial"/>
                        <a:ea typeface="Times New Roman"/>
                      </a:endParaRPr>
                    </a:p>
                  </a:txBody>
                  <a:tcPr marL="68580" marR="68580" marT="0" marB="0" anchor="ctr"/>
                </a:tc>
                <a:tc gridSpan="2">
                  <a:txBody>
                    <a:bodyPr/>
                    <a:lstStyle/>
                    <a:p>
                      <a:pPr algn="ctr">
                        <a:spcAft>
                          <a:spcPts val="0"/>
                        </a:spcAft>
                      </a:pPr>
                      <a:r>
                        <a:rPr lang="ru-RU" sz="1000" b="1" dirty="0">
                          <a:effectLst/>
                        </a:rPr>
                        <a:t>Частота вращения, об/мин.</a:t>
                      </a:r>
                      <a:endParaRPr lang="ru-RU" sz="1000" b="1" dirty="0">
                        <a:solidFill>
                          <a:srgbClr val="000000"/>
                        </a:solidFill>
                        <a:effectLst/>
                        <a:latin typeface="Arial"/>
                        <a:ea typeface="Times New Roman"/>
                      </a:endParaRPr>
                    </a:p>
                  </a:txBody>
                  <a:tcPr marL="68580" marR="68580" marT="0" marB="0" anchor="ctr"/>
                </a:tc>
                <a:tc hMerge="1">
                  <a:txBody>
                    <a:bodyPr/>
                    <a:lstStyle/>
                    <a:p>
                      <a:endParaRPr lang="ru-RU"/>
                    </a:p>
                  </a:txBody>
                  <a:tcPr/>
                </a:tc>
                <a:tc rowSpan="2">
                  <a:txBody>
                    <a:bodyPr/>
                    <a:lstStyle/>
                    <a:p>
                      <a:pPr algn="ctr">
                        <a:spcAft>
                          <a:spcPts val="0"/>
                        </a:spcAft>
                      </a:pPr>
                      <a:r>
                        <a:rPr lang="ru-RU" sz="1000" b="1" dirty="0">
                          <a:effectLst/>
                        </a:rPr>
                        <a:t>Мощность, кВт</a:t>
                      </a:r>
                      <a:endParaRPr lang="ru-RU" sz="1000" b="1" dirty="0">
                        <a:solidFill>
                          <a:srgbClr val="000000"/>
                        </a:solidFill>
                        <a:effectLst/>
                        <a:latin typeface="Arial"/>
                        <a:ea typeface="Times New Roman"/>
                      </a:endParaRPr>
                    </a:p>
                  </a:txBody>
                  <a:tcPr marL="68580" marR="68580" marT="0" marB="0" anchor="ctr"/>
                </a:tc>
                <a:tc rowSpan="2">
                  <a:txBody>
                    <a:bodyPr/>
                    <a:lstStyle/>
                    <a:p>
                      <a:pPr algn="ctr">
                        <a:spcAft>
                          <a:spcPts val="0"/>
                        </a:spcAft>
                      </a:pPr>
                      <a:r>
                        <a:rPr lang="ru-RU" sz="1000" b="1" dirty="0">
                          <a:effectLst/>
                        </a:rPr>
                        <a:t>Напряжение, В</a:t>
                      </a:r>
                      <a:endParaRPr lang="ru-RU" sz="1000" b="1" dirty="0">
                        <a:solidFill>
                          <a:srgbClr val="000000"/>
                        </a:solidFill>
                        <a:effectLst/>
                        <a:latin typeface="Arial"/>
                        <a:ea typeface="Times New Roman"/>
                      </a:endParaRPr>
                    </a:p>
                  </a:txBody>
                  <a:tcPr marL="68580" marR="68580" marT="0" marB="0" anchor="ctr"/>
                </a:tc>
                <a:tc rowSpan="2">
                  <a:txBody>
                    <a:bodyPr/>
                    <a:lstStyle/>
                    <a:p>
                      <a:pPr algn="ctr">
                        <a:spcAft>
                          <a:spcPts val="0"/>
                        </a:spcAft>
                      </a:pPr>
                      <a:r>
                        <a:rPr lang="ru-RU" sz="1000" b="1" dirty="0">
                          <a:effectLst/>
                        </a:rPr>
                        <a:t>Габаритные размеры, мм</a:t>
                      </a:r>
                      <a:endParaRPr lang="ru-RU" sz="1000" b="1" dirty="0">
                        <a:solidFill>
                          <a:srgbClr val="000000"/>
                        </a:solidFill>
                        <a:effectLst/>
                        <a:latin typeface="Arial"/>
                        <a:ea typeface="Times New Roman"/>
                      </a:endParaRPr>
                    </a:p>
                  </a:txBody>
                  <a:tcPr marL="68580" marR="68580" marT="0" marB="0" anchor="ctr"/>
                </a:tc>
                <a:tc rowSpan="2">
                  <a:txBody>
                    <a:bodyPr/>
                    <a:lstStyle/>
                    <a:p>
                      <a:pPr algn="ctr">
                        <a:spcAft>
                          <a:spcPts val="0"/>
                        </a:spcAft>
                      </a:pPr>
                      <a:r>
                        <a:rPr lang="ru-RU" sz="1000" b="1" dirty="0">
                          <a:effectLst/>
                        </a:rPr>
                        <a:t>Вес, кг</a:t>
                      </a:r>
                      <a:endParaRPr lang="ru-RU" sz="1000" b="1"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0"/>
                  </a:ext>
                </a:extLst>
              </a:tr>
              <a:tr h="255371">
                <a:tc vMerge="1">
                  <a:txBody>
                    <a:bodyPr/>
                    <a:lstStyle/>
                    <a:p>
                      <a:endParaRPr lang="ru-RU"/>
                    </a:p>
                  </a:txBody>
                  <a:tcPr/>
                </a:tc>
                <a:tc vMerge="1">
                  <a:txBody>
                    <a:bodyPr/>
                    <a:lstStyle/>
                    <a:p>
                      <a:endParaRPr lang="ru-RU"/>
                    </a:p>
                  </a:txBody>
                  <a:tcPr/>
                </a:tc>
                <a:tc>
                  <a:txBody>
                    <a:bodyPr/>
                    <a:lstStyle/>
                    <a:p>
                      <a:pPr algn="ctr">
                        <a:spcAft>
                          <a:spcPts val="0"/>
                        </a:spcAft>
                      </a:pPr>
                      <a:r>
                        <a:rPr lang="ru-RU" sz="1000" b="1" dirty="0">
                          <a:effectLst/>
                        </a:rPr>
                        <a:t>месил. органа</a:t>
                      </a:r>
                      <a:endParaRPr lang="ru-RU" sz="1000" b="1"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b="1" dirty="0">
                          <a:effectLst/>
                        </a:rPr>
                        <a:t>дежи</a:t>
                      </a:r>
                      <a:endParaRPr lang="ru-RU" sz="1000" b="1" dirty="0">
                        <a:solidFill>
                          <a:srgbClr val="000000"/>
                        </a:solidFill>
                        <a:effectLst/>
                        <a:latin typeface="Arial"/>
                        <a:ea typeface="Times New Roman"/>
                      </a:endParaRPr>
                    </a:p>
                  </a:txBody>
                  <a:tcPr marL="68580" marR="68580" marT="0" marB="0" anchor="ct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01"/>
                  </a:ext>
                </a:extLst>
              </a:tr>
              <a:tr h="196351">
                <a:tc>
                  <a:txBody>
                    <a:bodyPr/>
                    <a:lstStyle/>
                    <a:p>
                      <a:pPr>
                        <a:spcAft>
                          <a:spcPts val="0"/>
                        </a:spcAft>
                      </a:pPr>
                      <a:r>
                        <a:rPr lang="en-US" sz="1000" dirty="0">
                          <a:effectLst/>
                        </a:rPr>
                        <a:t>ES-H-20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a:t>
                      </a:r>
                      <a:r>
                        <a:rPr lang="ru-RU" sz="1000" dirty="0">
                          <a:effectLst/>
                        </a:rPr>
                        <a:t>85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0.75</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220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6</a:t>
                      </a:r>
                      <a:r>
                        <a:rPr lang="en-US" sz="1000" dirty="0">
                          <a:effectLst/>
                        </a:rPr>
                        <a:t>9</a:t>
                      </a:r>
                      <a:r>
                        <a:rPr lang="ru-RU" sz="1000" dirty="0">
                          <a:effectLst/>
                        </a:rPr>
                        <a:t>0х38</a:t>
                      </a:r>
                      <a:r>
                        <a:rPr lang="en-US" sz="1000" dirty="0">
                          <a:effectLst/>
                        </a:rPr>
                        <a:t>0</a:t>
                      </a:r>
                      <a:r>
                        <a:rPr lang="ru-RU" sz="1000" dirty="0">
                          <a:effectLst/>
                        </a:rPr>
                        <a:t>х73</a:t>
                      </a:r>
                      <a:r>
                        <a:rPr lang="en-US" sz="1000" dirty="0">
                          <a:effectLst/>
                        </a:rPr>
                        <a:t>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120</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2"/>
                  </a:ext>
                </a:extLst>
              </a:tr>
              <a:tr h="196351">
                <a:tc>
                  <a:txBody>
                    <a:bodyPr/>
                    <a:lstStyle/>
                    <a:p>
                      <a:pPr>
                        <a:spcAft>
                          <a:spcPts val="0"/>
                        </a:spcAft>
                      </a:pPr>
                      <a:r>
                        <a:rPr lang="en-US" sz="1000" dirty="0">
                          <a:effectLst/>
                        </a:rPr>
                        <a:t>ES-H-30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30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137/206</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13/19</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0,85/1,1</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755</a:t>
                      </a:r>
                      <a:r>
                        <a:rPr lang="ru-RU" sz="1000" dirty="0">
                          <a:effectLst/>
                        </a:rPr>
                        <a:t>х440х911</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135</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3"/>
                  </a:ext>
                </a:extLst>
              </a:tr>
              <a:tr h="196351">
                <a:tc>
                  <a:txBody>
                    <a:bodyPr/>
                    <a:lstStyle/>
                    <a:p>
                      <a:pPr>
                        <a:spcAft>
                          <a:spcPts val="0"/>
                        </a:spcAft>
                      </a:pPr>
                      <a:r>
                        <a:rPr lang="en-US" sz="1000" dirty="0">
                          <a:effectLst/>
                        </a:rPr>
                        <a:t>ES-H-40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40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114/230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10/21</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1,1/2,2</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912х480х1060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186</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4"/>
                  </a:ext>
                </a:extLst>
              </a:tr>
              <a:tr h="196351">
                <a:tc>
                  <a:txBody>
                    <a:bodyPr/>
                    <a:lstStyle/>
                    <a:p>
                      <a:pPr>
                        <a:spcAft>
                          <a:spcPts val="0"/>
                        </a:spcAft>
                      </a:pPr>
                      <a:r>
                        <a:rPr lang="en-US" sz="1000" dirty="0">
                          <a:effectLst/>
                        </a:rPr>
                        <a:t>ES-H-50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50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114/230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10/</a:t>
                      </a:r>
                      <a:r>
                        <a:rPr lang="ru-RU" sz="1000" dirty="0">
                          <a:effectLst/>
                        </a:rPr>
                        <a:t>21</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1.5/2.4</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380</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ru-RU" sz="1000" dirty="0">
                          <a:effectLst/>
                        </a:rPr>
                        <a:t>608х531х1016</a:t>
                      </a:r>
                      <a:endParaRPr lang="ru-RU" sz="1000" dirty="0">
                        <a:solidFill>
                          <a:srgbClr val="000000"/>
                        </a:solidFill>
                        <a:effectLst/>
                        <a:latin typeface="Arial"/>
                        <a:ea typeface="Times New Roman"/>
                      </a:endParaRPr>
                    </a:p>
                  </a:txBody>
                  <a:tcPr marL="68580" marR="68580" marT="0" marB="0" anchor="ctr"/>
                </a:tc>
                <a:tc>
                  <a:txBody>
                    <a:bodyPr/>
                    <a:lstStyle/>
                    <a:p>
                      <a:pPr algn="ctr">
                        <a:spcAft>
                          <a:spcPts val="0"/>
                        </a:spcAft>
                      </a:pPr>
                      <a:r>
                        <a:rPr lang="en-US" sz="1000" dirty="0">
                          <a:effectLst/>
                        </a:rPr>
                        <a:t>198</a:t>
                      </a:r>
                      <a:endParaRPr lang="ru-RU" sz="1000" dirty="0">
                        <a:solidFill>
                          <a:srgbClr val="000000"/>
                        </a:solidFill>
                        <a:effectLst/>
                        <a:latin typeface="Arial"/>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pic>
        <p:nvPicPr>
          <p:cNvPr id="9217" name="Picture 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8184" y="1089138"/>
            <a:ext cx="1978410" cy="262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оле 21"/>
          <p:cNvSpPr txBox="1"/>
          <p:nvPr/>
        </p:nvSpPr>
        <p:spPr>
          <a:xfrm>
            <a:off x="6372200" y="3789040"/>
            <a:ext cx="1474354" cy="4909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100" b="1" dirty="0">
                <a:solidFill>
                  <a:srgbClr val="000000"/>
                </a:solidFill>
              </a:rPr>
              <a:t>ES-H-20/30/40/50</a:t>
            </a:r>
            <a:endParaRPr lang="ru-RU" sz="1100" dirty="0">
              <a:solidFill>
                <a:srgbClr val="000000"/>
              </a:solidFill>
            </a:endParaRPr>
          </a:p>
        </p:txBody>
      </p:sp>
      <p:sp>
        <p:nvSpPr>
          <p:cNvPr id="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773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211" y="1916832"/>
            <a:ext cx="1447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6786" y="1340768"/>
            <a:ext cx="14954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683568" y="1255400"/>
            <a:ext cx="4572000" cy="2677656"/>
          </a:xfrm>
          <a:prstGeom prst="rect">
            <a:avLst/>
          </a:prstGeom>
        </p:spPr>
        <p:txBody>
          <a:bodyPr>
            <a:spAutoFit/>
          </a:bodyPr>
          <a:lstStyle/>
          <a:p>
            <a:r>
              <a:rPr lang="ru-RU" sz="1200" b="1" dirty="0"/>
              <a:t>Тестомесильные машины серии </a:t>
            </a:r>
            <a:r>
              <a:rPr lang="en-US" sz="1200" b="1" dirty="0"/>
              <a:t>EHTD</a:t>
            </a:r>
            <a:r>
              <a:rPr lang="ru-RU" sz="1200" b="1" dirty="0"/>
              <a:t>:</a:t>
            </a:r>
            <a:endParaRPr lang="ru-RU" sz="1200" dirty="0"/>
          </a:p>
          <a:p>
            <a:pPr lvl="0"/>
            <a:r>
              <a:rPr lang="ru-RU" sz="1200" dirty="0"/>
              <a:t>спиральная форма месильного органа;</a:t>
            </a:r>
          </a:p>
          <a:p>
            <a:pPr lvl="0"/>
            <a:r>
              <a:rPr lang="ru-RU" sz="1200" dirty="0"/>
              <a:t>две скорости вращения месильного органа: первая скорость предназначена для перемешивания сырья, вторая – для замеса теста;</a:t>
            </a:r>
          </a:p>
          <a:p>
            <a:pPr lvl="0"/>
            <a:r>
              <a:rPr lang="ru-RU" sz="1200" dirty="0"/>
              <a:t>механическая панель управления;</a:t>
            </a:r>
          </a:p>
          <a:p>
            <a:pPr lvl="0"/>
            <a:r>
              <a:rPr lang="ru-RU" sz="1200" dirty="0"/>
              <a:t>вращающаяся дежа и все соприкасающиеся с тестом детали выполнены из нержавеющей стали;</a:t>
            </a:r>
          </a:p>
          <a:p>
            <a:pPr lvl="0"/>
            <a:r>
              <a:rPr lang="ru-RU" sz="1200" dirty="0"/>
              <a:t>защитная решетка из нерж. стали с окошком для внесения ингредиентов;</a:t>
            </a:r>
          </a:p>
          <a:p>
            <a:pPr lvl="0"/>
            <a:r>
              <a:rPr lang="ru-RU" sz="1200" dirty="0"/>
              <a:t>материал корпуса – окрашенная сталь.</a:t>
            </a:r>
          </a:p>
          <a:p>
            <a:pPr lvl="0"/>
            <a:r>
              <a:rPr lang="ru-RU" sz="1200" dirty="0"/>
              <a:t>оснащены подъемным головным компонентом и съемной дежой;</a:t>
            </a:r>
          </a:p>
          <a:p>
            <a:pPr lvl="0"/>
            <a:r>
              <a:rPr lang="ru-RU" sz="1200" dirty="0"/>
              <a:t>колеса со стопорным устройством для удобства перемещения;</a:t>
            </a:r>
          </a:p>
          <a:p>
            <a:pPr lvl="0"/>
            <a:r>
              <a:rPr lang="ru-RU" sz="1200" dirty="0"/>
              <a:t>подключение – 380 В.</a:t>
            </a:r>
          </a:p>
        </p:txBody>
      </p:sp>
      <p:graphicFrame>
        <p:nvGraphicFramePr>
          <p:cNvPr id="9" name="Таблица 8"/>
          <p:cNvGraphicFramePr>
            <a:graphicFrameLocks noGrp="1"/>
          </p:cNvGraphicFramePr>
          <p:nvPr>
            <p:extLst>
              <p:ext uri="{D42A27DB-BD31-4B8C-83A1-F6EECF244321}">
                <p14:modId xmlns:p14="http://schemas.microsoft.com/office/powerpoint/2010/main" val="4012533396"/>
              </p:ext>
            </p:extLst>
          </p:nvPr>
        </p:nvGraphicFramePr>
        <p:xfrm>
          <a:off x="755576" y="4889943"/>
          <a:ext cx="7560840" cy="685800"/>
        </p:xfrm>
        <a:graphic>
          <a:graphicData uri="http://schemas.openxmlformats.org/drawingml/2006/table">
            <a:tbl>
              <a:tblPr>
                <a:tableStyleId>{3B4B98B0-60AC-42C2-AFA5-B58CD77FA1E5}</a:tableStyleId>
              </a:tblPr>
              <a:tblGrid>
                <a:gridCol w="949022">
                  <a:extLst>
                    <a:ext uri="{9D8B030D-6E8A-4147-A177-3AD203B41FA5}">
                      <a16:colId xmlns:a16="http://schemas.microsoft.com/office/drawing/2014/main" val="20000"/>
                    </a:ext>
                  </a:extLst>
                </a:gridCol>
                <a:gridCol w="650255">
                  <a:extLst>
                    <a:ext uri="{9D8B030D-6E8A-4147-A177-3AD203B41FA5}">
                      <a16:colId xmlns:a16="http://schemas.microsoft.com/office/drawing/2014/main" val="20001"/>
                    </a:ext>
                  </a:extLst>
                </a:gridCol>
                <a:gridCol w="650255">
                  <a:extLst>
                    <a:ext uri="{9D8B030D-6E8A-4147-A177-3AD203B41FA5}">
                      <a16:colId xmlns:a16="http://schemas.microsoft.com/office/drawing/2014/main" val="20002"/>
                    </a:ext>
                  </a:extLst>
                </a:gridCol>
                <a:gridCol w="974237">
                  <a:extLst>
                    <a:ext uri="{9D8B030D-6E8A-4147-A177-3AD203B41FA5}">
                      <a16:colId xmlns:a16="http://schemas.microsoft.com/office/drawing/2014/main" val="20003"/>
                    </a:ext>
                  </a:extLst>
                </a:gridCol>
                <a:gridCol w="974237">
                  <a:extLst>
                    <a:ext uri="{9D8B030D-6E8A-4147-A177-3AD203B41FA5}">
                      <a16:colId xmlns:a16="http://schemas.microsoft.com/office/drawing/2014/main" val="20004"/>
                    </a:ext>
                  </a:extLst>
                </a:gridCol>
                <a:gridCol w="975000">
                  <a:extLst>
                    <a:ext uri="{9D8B030D-6E8A-4147-A177-3AD203B41FA5}">
                      <a16:colId xmlns:a16="http://schemas.microsoft.com/office/drawing/2014/main" val="20005"/>
                    </a:ext>
                  </a:extLst>
                </a:gridCol>
                <a:gridCol w="1516752">
                  <a:extLst>
                    <a:ext uri="{9D8B030D-6E8A-4147-A177-3AD203B41FA5}">
                      <a16:colId xmlns:a16="http://schemas.microsoft.com/office/drawing/2014/main" val="20006"/>
                    </a:ext>
                  </a:extLst>
                </a:gridCol>
                <a:gridCol w="871082">
                  <a:extLst>
                    <a:ext uri="{9D8B030D-6E8A-4147-A177-3AD203B41FA5}">
                      <a16:colId xmlns:a16="http://schemas.microsoft.com/office/drawing/2014/main" val="20007"/>
                    </a:ext>
                  </a:extLst>
                </a:gridCol>
              </a:tblGrid>
              <a:tr h="0">
                <a:tc rowSpan="2">
                  <a:txBody>
                    <a:bodyPr/>
                    <a:lstStyle/>
                    <a:p>
                      <a:pPr algn="ctr">
                        <a:spcAft>
                          <a:spcPts val="0"/>
                        </a:spcAft>
                      </a:pPr>
                      <a:r>
                        <a:rPr lang="ru-RU" sz="1000" kern="0" dirty="0">
                          <a:effectLst/>
                        </a:rPr>
                        <a:t>Модель</a:t>
                      </a:r>
                      <a:endParaRPr lang="ru-RU" sz="1000" b="1" kern="0" dirty="0">
                        <a:effectLst/>
                        <a:latin typeface="Times New Roman"/>
                      </a:endParaRPr>
                    </a:p>
                  </a:txBody>
                  <a:tcPr marL="68580" marR="68580" marT="0" marB="0" anchor="ctr"/>
                </a:tc>
                <a:tc rowSpan="2">
                  <a:txBody>
                    <a:bodyPr/>
                    <a:lstStyle/>
                    <a:p>
                      <a:pPr algn="ctr">
                        <a:spcAft>
                          <a:spcPts val="0"/>
                        </a:spcAft>
                      </a:pPr>
                      <a:r>
                        <a:rPr lang="ru-RU" sz="900">
                          <a:effectLst/>
                        </a:rPr>
                        <a:t>Объем дежи, л</a:t>
                      </a:r>
                      <a:endParaRPr lang="ru-RU" sz="1000">
                        <a:effectLst/>
                        <a:latin typeface="Arial"/>
                        <a:ea typeface="Times New Roman"/>
                      </a:endParaRPr>
                    </a:p>
                  </a:txBody>
                  <a:tcPr marL="68580" marR="68580" marT="0" marB="0" anchor="ctr"/>
                </a:tc>
                <a:tc rowSpan="2">
                  <a:txBody>
                    <a:bodyPr/>
                    <a:lstStyle/>
                    <a:p>
                      <a:pPr algn="ctr">
                        <a:spcAft>
                          <a:spcPts val="0"/>
                        </a:spcAft>
                      </a:pPr>
                      <a:r>
                        <a:rPr lang="ru-RU" sz="900" dirty="0">
                          <a:effectLst/>
                        </a:rPr>
                        <a:t>Загрузка, кг теста</a:t>
                      </a:r>
                      <a:endParaRPr lang="ru-RU" sz="1000" dirty="0">
                        <a:effectLst/>
                        <a:latin typeface="Arial"/>
                        <a:ea typeface="Times New Roman"/>
                      </a:endParaRPr>
                    </a:p>
                  </a:txBody>
                  <a:tcPr marL="68580" marR="68580" marT="0" marB="0" anchor="ctr"/>
                </a:tc>
                <a:tc gridSpan="2">
                  <a:txBody>
                    <a:bodyPr/>
                    <a:lstStyle/>
                    <a:p>
                      <a:pPr algn="ctr">
                        <a:spcAft>
                          <a:spcPts val="0"/>
                        </a:spcAft>
                      </a:pPr>
                      <a:r>
                        <a:rPr lang="ru-RU" sz="900">
                          <a:effectLst/>
                        </a:rPr>
                        <a:t>Частота вращения, об./мин.</a:t>
                      </a:r>
                      <a:endParaRPr lang="ru-RU" sz="1000">
                        <a:effectLst/>
                        <a:latin typeface="Arial"/>
                        <a:ea typeface="Times New Roman"/>
                      </a:endParaRPr>
                    </a:p>
                  </a:txBody>
                  <a:tcPr marL="68580" marR="68580" marT="0" marB="0" anchor="ctr"/>
                </a:tc>
                <a:tc hMerge="1">
                  <a:txBody>
                    <a:bodyPr/>
                    <a:lstStyle/>
                    <a:p>
                      <a:endParaRPr lang="ru-RU"/>
                    </a:p>
                  </a:txBody>
                  <a:tcPr/>
                </a:tc>
                <a:tc rowSpan="2">
                  <a:txBody>
                    <a:bodyPr/>
                    <a:lstStyle/>
                    <a:p>
                      <a:pPr algn="ctr">
                        <a:spcAft>
                          <a:spcPts val="0"/>
                        </a:spcAft>
                      </a:pPr>
                      <a:r>
                        <a:rPr lang="ru-RU" sz="900" dirty="0">
                          <a:effectLst/>
                        </a:rPr>
                        <a:t>Мощность, кВт</a:t>
                      </a:r>
                      <a:endParaRPr lang="ru-RU" sz="1000" dirty="0">
                        <a:effectLst/>
                        <a:latin typeface="Arial"/>
                        <a:ea typeface="Times New Roman"/>
                      </a:endParaRPr>
                    </a:p>
                  </a:txBody>
                  <a:tcPr marL="68580" marR="68580" marT="0" marB="0" anchor="ctr"/>
                </a:tc>
                <a:tc rowSpan="2">
                  <a:txBody>
                    <a:bodyPr/>
                    <a:lstStyle/>
                    <a:p>
                      <a:pPr algn="ctr">
                        <a:spcAft>
                          <a:spcPts val="0"/>
                        </a:spcAft>
                      </a:pPr>
                      <a:r>
                        <a:rPr lang="ru-RU" sz="900" dirty="0">
                          <a:effectLst/>
                        </a:rPr>
                        <a:t>Габаритные размеры, мм</a:t>
                      </a:r>
                      <a:endParaRPr lang="ru-RU" sz="1000" dirty="0">
                        <a:effectLst/>
                        <a:latin typeface="Arial"/>
                        <a:ea typeface="Times New Roman"/>
                      </a:endParaRPr>
                    </a:p>
                  </a:txBody>
                  <a:tcPr marL="68580" marR="68580" marT="0" marB="0" anchor="ctr"/>
                </a:tc>
                <a:tc rowSpan="2">
                  <a:txBody>
                    <a:bodyPr/>
                    <a:lstStyle/>
                    <a:p>
                      <a:pPr algn="ctr">
                        <a:spcAft>
                          <a:spcPts val="0"/>
                        </a:spcAft>
                      </a:pPr>
                      <a:r>
                        <a:rPr lang="ru-RU" sz="900">
                          <a:effectLst/>
                        </a:rPr>
                        <a:t>Вес, кг</a:t>
                      </a:r>
                      <a:endParaRPr lang="ru-RU" sz="1000">
                        <a:effectLst/>
                        <a:latin typeface="Arial"/>
                        <a:ea typeface="Times New Roman"/>
                      </a:endParaRPr>
                    </a:p>
                  </a:txBody>
                  <a:tcPr marL="68580" marR="68580" marT="0" marB="0" anchor="ctr"/>
                </a:tc>
                <a:extLst>
                  <a:ext uri="{0D108BD9-81ED-4DB2-BD59-A6C34878D82A}">
                    <a16:rowId xmlns:a16="http://schemas.microsoft.com/office/drawing/2014/main" val="10000"/>
                  </a:ext>
                </a:extLst>
              </a:tr>
              <a:tr h="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ru-RU" sz="900">
                          <a:effectLst/>
                        </a:rPr>
                        <a:t>месил. органа</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дежи</a:t>
                      </a:r>
                      <a:endParaRPr lang="ru-RU" sz="1000">
                        <a:effectLst/>
                        <a:latin typeface="Arial"/>
                        <a:ea typeface="Times New Roman"/>
                      </a:endParaRPr>
                    </a:p>
                  </a:txBody>
                  <a:tcPr marL="68580" marR="68580" marT="0" marB="0" anchor="ct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0001"/>
                  </a:ext>
                </a:extLst>
              </a:tr>
              <a:tr h="0">
                <a:tc>
                  <a:txBody>
                    <a:bodyPr/>
                    <a:lstStyle/>
                    <a:p>
                      <a:pPr algn="ctr">
                        <a:spcAft>
                          <a:spcPts val="0"/>
                        </a:spcAft>
                      </a:pPr>
                      <a:r>
                        <a:rPr lang="en-US" sz="900" dirty="0">
                          <a:effectLst/>
                        </a:rPr>
                        <a:t>EHTD-20</a:t>
                      </a:r>
                      <a:r>
                        <a:rPr lang="ru-RU" sz="900" dirty="0">
                          <a:effectLst/>
                        </a:rPr>
                        <a:t>В</a:t>
                      </a:r>
                      <a:endParaRPr lang="ru-RU" sz="1000" dirty="0">
                        <a:effectLst/>
                        <a:latin typeface="Arial"/>
                        <a:ea typeface="Times New Roman"/>
                      </a:endParaRPr>
                    </a:p>
                  </a:txBody>
                  <a:tcPr marL="68580" marR="68580" marT="0" marB="0" anchor="ctr"/>
                </a:tc>
                <a:tc>
                  <a:txBody>
                    <a:bodyPr/>
                    <a:lstStyle/>
                    <a:p>
                      <a:pPr algn="ctr">
                        <a:spcAft>
                          <a:spcPts val="0"/>
                        </a:spcAft>
                      </a:pPr>
                      <a:r>
                        <a:rPr lang="en-US" sz="900">
                          <a:effectLst/>
                        </a:rPr>
                        <a:t>20</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12</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103/156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11/</a:t>
                      </a:r>
                      <a:r>
                        <a:rPr lang="en-US" sz="900">
                          <a:effectLst/>
                        </a:rPr>
                        <a:t>16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1,1/1,5</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865x460x855</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134</a:t>
                      </a:r>
                      <a:endParaRPr lang="ru-RU" sz="1000">
                        <a:effectLst/>
                        <a:latin typeface="Arial"/>
                        <a:ea typeface="Times New Roman"/>
                      </a:endParaRPr>
                    </a:p>
                  </a:txBody>
                  <a:tcPr marL="68580" marR="68580" marT="0" marB="0" anchor="ctr"/>
                </a:tc>
                <a:extLst>
                  <a:ext uri="{0D108BD9-81ED-4DB2-BD59-A6C34878D82A}">
                    <a16:rowId xmlns:a16="http://schemas.microsoft.com/office/drawing/2014/main" val="10002"/>
                  </a:ext>
                </a:extLst>
              </a:tr>
              <a:tr h="0">
                <a:tc>
                  <a:txBody>
                    <a:bodyPr/>
                    <a:lstStyle/>
                    <a:p>
                      <a:pPr algn="ctr">
                        <a:spcAft>
                          <a:spcPts val="0"/>
                        </a:spcAft>
                      </a:pPr>
                      <a:r>
                        <a:rPr lang="en-US" sz="900" dirty="0">
                          <a:effectLst/>
                        </a:rPr>
                        <a:t>EHTD-30</a:t>
                      </a:r>
                      <a:r>
                        <a:rPr lang="ru-RU" sz="900" dirty="0">
                          <a:effectLst/>
                        </a:rPr>
                        <a:t>В</a:t>
                      </a:r>
                      <a:endParaRPr lang="ru-RU" sz="1000" dirty="0">
                        <a:effectLst/>
                        <a:latin typeface="Arial"/>
                        <a:ea typeface="Times New Roman"/>
                      </a:endParaRPr>
                    </a:p>
                  </a:txBody>
                  <a:tcPr marL="68580" marR="68580" marT="0" marB="0" anchor="ctr"/>
                </a:tc>
                <a:tc>
                  <a:txBody>
                    <a:bodyPr/>
                    <a:lstStyle/>
                    <a:p>
                      <a:pPr algn="ctr">
                        <a:spcAft>
                          <a:spcPts val="0"/>
                        </a:spcAft>
                      </a:pPr>
                      <a:r>
                        <a:rPr lang="en-US" sz="900">
                          <a:effectLst/>
                        </a:rPr>
                        <a:t>30</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18</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103/156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11/</a:t>
                      </a:r>
                      <a:r>
                        <a:rPr lang="en-US" sz="900">
                          <a:effectLst/>
                        </a:rPr>
                        <a:t>16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1,1/1,5</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890x480x915</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142</a:t>
                      </a:r>
                      <a:endParaRPr lang="ru-RU" sz="1000">
                        <a:effectLst/>
                        <a:latin typeface="Arial"/>
                        <a:ea typeface="Times New Roman"/>
                      </a:endParaRPr>
                    </a:p>
                  </a:txBody>
                  <a:tcPr marL="68580" marR="68580" marT="0" marB="0" anchor="ctr"/>
                </a:tc>
                <a:extLst>
                  <a:ext uri="{0D108BD9-81ED-4DB2-BD59-A6C34878D82A}">
                    <a16:rowId xmlns:a16="http://schemas.microsoft.com/office/drawing/2014/main" val="10003"/>
                  </a:ext>
                </a:extLst>
              </a:tr>
              <a:tr h="44450">
                <a:tc>
                  <a:txBody>
                    <a:bodyPr/>
                    <a:lstStyle/>
                    <a:p>
                      <a:pPr algn="ctr">
                        <a:spcAft>
                          <a:spcPts val="0"/>
                        </a:spcAft>
                      </a:pPr>
                      <a:r>
                        <a:rPr lang="en-US" sz="900" dirty="0">
                          <a:effectLst/>
                        </a:rPr>
                        <a:t>EHTD-40</a:t>
                      </a:r>
                      <a:r>
                        <a:rPr lang="ru-RU" sz="900" dirty="0">
                          <a:effectLst/>
                        </a:rPr>
                        <a:t>В</a:t>
                      </a:r>
                      <a:endParaRPr lang="ru-RU" sz="1000" dirty="0">
                        <a:effectLst/>
                        <a:latin typeface="Arial"/>
                        <a:ea typeface="Times New Roman"/>
                      </a:endParaRPr>
                    </a:p>
                  </a:txBody>
                  <a:tcPr marL="68580" marR="68580" marT="0" marB="0" anchor="ctr"/>
                </a:tc>
                <a:tc>
                  <a:txBody>
                    <a:bodyPr/>
                    <a:lstStyle/>
                    <a:p>
                      <a:pPr algn="ctr">
                        <a:spcAft>
                          <a:spcPts val="0"/>
                        </a:spcAft>
                      </a:pPr>
                      <a:r>
                        <a:rPr lang="en-US" sz="900">
                          <a:effectLst/>
                        </a:rPr>
                        <a:t>40</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25</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103/156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11/</a:t>
                      </a:r>
                      <a:r>
                        <a:rPr lang="en-US" sz="900">
                          <a:effectLst/>
                        </a:rPr>
                        <a:t>16</a:t>
                      </a:r>
                      <a:endParaRPr lang="ru-RU" sz="1000">
                        <a:effectLst/>
                        <a:latin typeface="Arial"/>
                        <a:ea typeface="Times New Roman"/>
                      </a:endParaRPr>
                    </a:p>
                  </a:txBody>
                  <a:tcPr marL="68580" marR="68580" marT="0" marB="0" anchor="ctr"/>
                </a:tc>
                <a:tc>
                  <a:txBody>
                    <a:bodyPr/>
                    <a:lstStyle/>
                    <a:p>
                      <a:pPr algn="ctr">
                        <a:spcAft>
                          <a:spcPts val="0"/>
                        </a:spcAft>
                      </a:pPr>
                      <a:r>
                        <a:rPr lang="ru-RU" sz="900">
                          <a:effectLst/>
                        </a:rPr>
                        <a:t>1,5/2,2</a:t>
                      </a:r>
                      <a:endParaRPr lang="ru-RU" sz="1000">
                        <a:effectLst/>
                        <a:latin typeface="Arial"/>
                        <a:ea typeface="Times New Roman"/>
                      </a:endParaRPr>
                    </a:p>
                  </a:txBody>
                  <a:tcPr marL="68580" marR="68580" marT="0" marB="0" anchor="ctr"/>
                </a:tc>
                <a:tc>
                  <a:txBody>
                    <a:bodyPr/>
                    <a:lstStyle/>
                    <a:p>
                      <a:pPr algn="ctr">
                        <a:spcAft>
                          <a:spcPts val="0"/>
                        </a:spcAft>
                      </a:pPr>
                      <a:r>
                        <a:rPr lang="en-US" sz="900">
                          <a:effectLst/>
                        </a:rPr>
                        <a:t>935x585x1030</a:t>
                      </a:r>
                      <a:endParaRPr lang="ru-RU" sz="1000">
                        <a:effectLst/>
                        <a:latin typeface="Arial"/>
                        <a:ea typeface="Times New Roman"/>
                      </a:endParaRPr>
                    </a:p>
                  </a:txBody>
                  <a:tcPr marL="68580" marR="68580" marT="0" marB="0" anchor="ctr"/>
                </a:tc>
                <a:tc>
                  <a:txBody>
                    <a:bodyPr/>
                    <a:lstStyle/>
                    <a:p>
                      <a:pPr algn="ctr">
                        <a:spcAft>
                          <a:spcPts val="0"/>
                        </a:spcAft>
                      </a:pPr>
                      <a:r>
                        <a:rPr lang="en-US" sz="900" dirty="0">
                          <a:effectLst/>
                        </a:rPr>
                        <a:t>173</a:t>
                      </a:r>
                      <a:endParaRPr lang="ru-RU" sz="1000" dirty="0">
                        <a:effectLst/>
                        <a:latin typeface="Arial"/>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15" name="Прямоугольник 14"/>
          <p:cNvSpPr/>
          <p:nvPr/>
        </p:nvSpPr>
        <p:spPr>
          <a:xfrm>
            <a:off x="685800" y="683404"/>
            <a:ext cx="1754198" cy="369332"/>
          </a:xfrm>
          <a:prstGeom prst="rect">
            <a:avLst/>
          </a:prstGeom>
        </p:spPr>
        <p:txBody>
          <a:bodyPr wrap="none">
            <a:spAutoFit/>
          </a:bodyPr>
          <a:lstStyle/>
          <a:p>
            <a:r>
              <a:rPr lang="ru-RU" b="1" dirty="0">
                <a:solidFill>
                  <a:srgbClr val="000000"/>
                </a:solidFill>
                <a:latin typeface="Times New Roman" panose="02020603050405020304" pitchFamily="18" charset="0"/>
                <a:cs typeface="Times New Roman" panose="02020603050405020304" pitchFamily="18" charset="0"/>
              </a:rPr>
              <a:t>ТЕСТОМЕСЫ</a:t>
            </a:r>
            <a:endParaRPr lang="ru-RU" sz="1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60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52196" y="354398"/>
            <a:ext cx="7806004" cy="338554"/>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ОВОЩЕРЕЗКИ</a:t>
            </a:r>
            <a:endParaRPr lang="ru-RU" sz="1600" dirty="0">
              <a:solidFill>
                <a:srgbClr val="0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85800" y="692952"/>
            <a:ext cx="8568952" cy="4524315"/>
          </a:xfrm>
          <a:prstGeom prst="rect">
            <a:avLst/>
          </a:prstGeom>
        </p:spPr>
        <p:txBody>
          <a:bodyPr wrap="square">
            <a:spAutoFit/>
          </a:bodyPr>
          <a:lstStyle/>
          <a:p>
            <a:r>
              <a:rPr lang="ru-RU" sz="1200" dirty="0">
                <a:solidFill>
                  <a:srgbClr val="000000"/>
                </a:solidFill>
                <a:latin typeface="Times New Roman" panose="02020603050405020304" pitchFamily="18" charset="0"/>
                <a:cs typeface="Times New Roman" panose="02020603050405020304" pitchFamily="18" charset="0"/>
              </a:rPr>
              <a:t>Овощерезки торговой марки </a:t>
            </a:r>
            <a:r>
              <a:rPr lang="en-US" sz="1200" dirty="0">
                <a:solidFill>
                  <a:srgbClr val="000000"/>
                </a:solidFill>
                <a:latin typeface="Times New Roman" panose="02020603050405020304" pitchFamily="18" charset="0"/>
                <a:cs typeface="Times New Roman" panose="02020603050405020304" pitchFamily="18" charset="0"/>
              </a:rPr>
              <a:t>EKSI </a:t>
            </a:r>
            <a:r>
              <a:rPr lang="ru-RU" sz="1200" dirty="0">
                <a:solidFill>
                  <a:srgbClr val="000000"/>
                </a:solidFill>
                <a:latin typeface="Times New Roman" panose="02020603050405020304" pitchFamily="18" charset="0"/>
                <a:cs typeface="Times New Roman" panose="02020603050405020304" pitchFamily="18" charset="0"/>
              </a:rPr>
              <a:t>предназначены для нарезания фруктов, сырых и вареных овощей. </a:t>
            </a:r>
            <a:endParaRPr lang="en-US" sz="1200" dirty="0">
              <a:solidFill>
                <a:srgbClr val="000000"/>
              </a:solidFill>
              <a:latin typeface="Times New Roman" panose="02020603050405020304" pitchFamily="18" charset="0"/>
              <a:cs typeface="Times New Roman" panose="02020603050405020304" pitchFamily="18" charset="0"/>
            </a:endParaRPr>
          </a:p>
          <a:p>
            <a:r>
              <a:rPr lang="ru-RU" sz="1200" b="1" dirty="0">
                <a:solidFill>
                  <a:srgbClr val="000000"/>
                </a:solidFill>
                <a:latin typeface="Times New Roman" panose="02020603050405020304" pitchFamily="18" charset="0"/>
                <a:cs typeface="Times New Roman" panose="02020603050405020304" pitchFamily="18" charset="0"/>
              </a:rPr>
              <a:t>Модели </a:t>
            </a:r>
            <a:r>
              <a:rPr lang="en-US" sz="1200" b="1" dirty="0">
                <a:solidFill>
                  <a:srgbClr val="000000"/>
                </a:solidFill>
                <a:latin typeface="Times New Roman" panose="02020603050405020304" pitchFamily="18" charset="0"/>
                <a:cs typeface="Times New Roman" panose="02020603050405020304" pitchFamily="18" charset="0"/>
              </a:rPr>
              <a:t>EVC</a:t>
            </a:r>
            <a:r>
              <a:rPr lang="ru-RU" sz="1200" b="1" dirty="0">
                <a:solidFill>
                  <a:srgbClr val="000000"/>
                </a:solidFill>
                <a:latin typeface="Times New Roman" panose="02020603050405020304" pitchFamily="18" charset="0"/>
                <a:cs typeface="Times New Roman" panose="02020603050405020304" pitchFamily="18" charset="0"/>
              </a:rPr>
              <a:t>-300 - </a:t>
            </a:r>
            <a:r>
              <a:rPr lang="ru-RU" sz="1200" b="1" u="sng" dirty="0">
                <a:solidFill>
                  <a:srgbClr val="000000"/>
                </a:solidFill>
                <a:latin typeface="Times New Roman" panose="02020603050405020304" pitchFamily="18" charset="0"/>
                <a:cs typeface="Times New Roman" panose="02020603050405020304" pitchFamily="18" charset="0"/>
              </a:rPr>
              <a:t>электромеханическая</a:t>
            </a:r>
            <a:r>
              <a:rPr lang="ru-RU" sz="1200" u="sng" dirty="0">
                <a:solidFill>
                  <a:srgbClr val="000000"/>
                </a:solidFill>
                <a:latin typeface="Times New Roman" panose="02020603050405020304" pitchFamily="18" charset="0"/>
                <a:cs typeface="Times New Roman" panose="02020603050405020304" pitchFamily="18" charset="0"/>
              </a:rPr>
              <a:t>. </a:t>
            </a:r>
          </a:p>
          <a:p>
            <a:r>
              <a:rPr lang="ru-RU" sz="1200" dirty="0">
                <a:solidFill>
                  <a:srgbClr val="000000"/>
                </a:solidFill>
                <a:latin typeface="Times New Roman" panose="02020603050405020304" pitchFamily="18" charset="0"/>
                <a:cs typeface="Times New Roman" panose="02020603050405020304" pitchFamily="18" charset="0"/>
              </a:rPr>
              <a:t>4 прорезиненные ножки обеспечивают устойчивость и надежное сцепление с поверхностью стола.</a:t>
            </a:r>
          </a:p>
          <a:p>
            <a:r>
              <a:rPr lang="ru-RU" sz="1200" b="1" dirty="0">
                <a:solidFill>
                  <a:srgbClr val="000000"/>
                </a:solidFill>
                <a:latin typeface="Times New Roman" panose="02020603050405020304" pitchFamily="18" charset="0"/>
                <a:cs typeface="Times New Roman" panose="02020603050405020304" pitchFamily="18" charset="0"/>
              </a:rPr>
              <a:t> </a:t>
            </a:r>
            <a:endParaRPr lang="ru-RU" sz="1200" dirty="0">
              <a:solidFill>
                <a:srgbClr val="000000"/>
              </a:solidFill>
              <a:latin typeface="Times New Roman" panose="02020603050405020304" pitchFamily="18" charset="0"/>
              <a:cs typeface="Times New Roman" panose="02020603050405020304" pitchFamily="18" charset="0"/>
            </a:endParaRPr>
          </a:p>
          <a:p>
            <a:pPr lvl="0"/>
            <a:r>
              <a:rPr lang="ru-RU" sz="1200" dirty="0">
                <a:solidFill>
                  <a:srgbClr val="000000"/>
                </a:solidFill>
                <a:latin typeface="Times New Roman" panose="02020603050405020304" pitchFamily="18" charset="0"/>
                <a:cs typeface="Times New Roman" panose="02020603050405020304" pitchFamily="18" charset="0"/>
              </a:rPr>
              <a:t>В комплект поставки </a:t>
            </a:r>
            <a:r>
              <a:rPr lang="en-US" sz="1200" b="1" dirty="0">
                <a:solidFill>
                  <a:srgbClr val="000000"/>
                </a:solidFill>
                <a:latin typeface="Times New Roman" panose="02020603050405020304" pitchFamily="18" charset="0"/>
                <a:cs typeface="Times New Roman" panose="02020603050405020304" pitchFamily="18" charset="0"/>
              </a:rPr>
              <a:t>EVC</a:t>
            </a:r>
            <a:r>
              <a:rPr lang="ru-RU" sz="1200" b="1" dirty="0">
                <a:solidFill>
                  <a:srgbClr val="000000"/>
                </a:solidFill>
                <a:latin typeface="Times New Roman" panose="02020603050405020304" pitchFamily="18" charset="0"/>
                <a:cs typeface="Times New Roman" panose="02020603050405020304" pitchFamily="18" charset="0"/>
              </a:rPr>
              <a:t>-300  </a:t>
            </a:r>
            <a:r>
              <a:rPr lang="ru-RU" sz="1200" dirty="0">
                <a:solidFill>
                  <a:srgbClr val="000000"/>
                </a:solidFill>
                <a:latin typeface="Times New Roman" panose="02020603050405020304" pitchFamily="18" charset="0"/>
                <a:cs typeface="Times New Roman" panose="02020603050405020304" pitchFamily="18" charset="0"/>
              </a:rPr>
              <a:t>входят ножи:</a:t>
            </a:r>
          </a:p>
          <a:p>
            <a:pPr marL="180975" lvl="0">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терка 7мм;</a:t>
            </a:r>
          </a:p>
          <a:p>
            <a:pPr marL="180975">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терка 4мм;</a:t>
            </a:r>
            <a:r>
              <a:rPr lang="en-US" sz="1200" dirty="0"/>
              <a:t> </a:t>
            </a:r>
            <a:r>
              <a:rPr lang="ru-RU" sz="1200" dirty="0"/>
              <a:t>       - </a:t>
            </a:r>
            <a:r>
              <a:rPr lang="en-US" sz="1200" i="1" dirty="0"/>
              <a:t>(</a:t>
            </a:r>
            <a:r>
              <a:rPr lang="ru-RU" sz="1200" i="1" dirty="0"/>
              <a:t>баклажаны, патиссоны, репа, морковь и т. д.)</a:t>
            </a:r>
            <a:endParaRPr lang="ru-RU" sz="1200" i="1" dirty="0">
              <a:solidFill>
                <a:srgbClr val="000000"/>
              </a:solidFill>
              <a:latin typeface="Times New Roman" panose="02020603050405020304" pitchFamily="18" charset="0"/>
              <a:cs typeface="Times New Roman" panose="02020603050405020304" pitchFamily="18" charset="0"/>
            </a:endParaRPr>
          </a:p>
          <a:p>
            <a:pPr marL="180975" lvl="0">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терка 3мм;</a:t>
            </a:r>
            <a:r>
              <a:rPr lang="ru-RU" sz="1200" dirty="0"/>
              <a:t> </a:t>
            </a:r>
          </a:p>
          <a:p>
            <a:pPr marL="180975" lvl="0">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слайсер 4мм;    - (</a:t>
            </a:r>
            <a:r>
              <a:rPr lang="ru-RU" sz="1200" i="1" dirty="0">
                <a:solidFill>
                  <a:srgbClr val="000000"/>
                </a:solidFill>
                <a:latin typeface="Times New Roman" panose="02020603050405020304" pitchFamily="18" charset="0"/>
                <a:cs typeface="Times New Roman" panose="02020603050405020304" pitchFamily="18" charset="0"/>
              </a:rPr>
              <a:t>огурцы, капуста, яблоки, картофель, лимоны и т.д.)</a:t>
            </a:r>
          </a:p>
          <a:p>
            <a:pPr marL="180975" lvl="0">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слайсер 2мм</a:t>
            </a:r>
          </a:p>
          <a:p>
            <a:pPr marL="180975" lvl="0">
              <a:buFont typeface="Arial"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нож-сбрасыватель.</a:t>
            </a:r>
          </a:p>
          <a:p>
            <a:pPr marL="180975" lvl="0">
              <a:buFont typeface="Arial" pitchFamily="34" charset="0"/>
              <a:buChar char="•"/>
            </a:pPr>
            <a:endParaRPr lang="ru-RU" sz="1200" dirty="0">
              <a:solidFill>
                <a:srgbClr val="000000"/>
              </a:solidFill>
              <a:latin typeface="Times New Roman" panose="02020603050405020304" pitchFamily="18" charset="0"/>
              <a:cs typeface="Times New Roman" panose="02020603050405020304" pitchFamily="18" charset="0"/>
            </a:endParaRPr>
          </a:p>
          <a:p>
            <a:pPr lvl="0"/>
            <a:r>
              <a:rPr lang="ru-RU" sz="1200" dirty="0">
                <a:solidFill>
                  <a:srgbClr val="000000"/>
                </a:solidFill>
                <a:latin typeface="Times New Roman" panose="02020603050405020304" pitchFamily="18" charset="0"/>
                <a:cs typeface="Times New Roman" panose="02020603050405020304" pitchFamily="18" charset="0"/>
              </a:rPr>
              <a:t>Отдельно можно приобрести :</a:t>
            </a:r>
          </a:p>
          <a:p>
            <a:pPr lvl="0"/>
            <a:r>
              <a:rPr lang="ru-RU" sz="1200" dirty="0">
                <a:solidFill>
                  <a:srgbClr val="000000"/>
                </a:solidFill>
                <a:latin typeface="Times New Roman" panose="02020603050405020304" pitchFamily="18" charset="0"/>
                <a:cs typeface="Times New Roman" panose="02020603050405020304" pitchFamily="18" charset="0"/>
              </a:rPr>
              <a:t>Режущий диск Н-8, толщина нарезки 8мм;      - (</a:t>
            </a:r>
            <a:r>
              <a:rPr lang="ru-RU" sz="1200" i="1" dirty="0">
                <a:solidFill>
                  <a:srgbClr val="000000"/>
                </a:solidFill>
                <a:latin typeface="Times New Roman" panose="02020603050405020304" pitchFamily="18" charset="0"/>
                <a:cs typeface="Times New Roman" panose="02020603050405020304" pitchFamily="18" charset="0"/>
              </a:rPr>
              <a:t>Тыква, картофель, лимоны и т.д.)</a:t>
            </a:r>
          </a:p>
          <a:p>
            <a:pPr lvl="0"/>
            <a:r>
              <a:rPr lang="ru-RU" sz="1200" dirty="0">
                <a:solidFill>
                  <a:srgbClr val="000000"/>
                </a:solidFill>
                <a:latin typeface="Times New Roman" panose="02020603050405020304" pitchFamily="18" charset="0"/>
                <a:cs typeface="Times New Roman" panose="02020603050405020304" pitchFamily="18" charset="0"/>
              </a:rPr>
              <a:t>Режущий диск Hu-2.5, брусок 2,5*2,5 мм;         -(</a:t>
            </a:r>
            <a:r>
              <a:rPr lang="ru-RU" sz="1200" i="1" dirty="0">
                <a:solidFill>
                  <a:srgbClr val="000000"/>
                </a:solidFill>
                <a:latin typeface="Times New Roman" panose="02020603050405020304" pitchFamily="18" charset="0"/>
                <a:cs typeface="Times New Roman" panose="02020603050405020304" pitchFamily="18" charset="0"/>
              </a:rPr>
              <a:t>Цикорий, яблоки, лук, дыня, картофель и т.д.)</a:t>
            </a:r>
          </a:p>
          <a:p>
            <a:pPr lvl="0"/>
            <a:r>
              <a:rPr lang="ru-RU" sz="1200" dirty="0">
                <a:solidFill>
                  <a:srgbClr val="000000"/>
                </a:solidFill>
                <a:latin typeface="Times New Roman" panose="02020603050405020304" pitchFamily="18" charset="0"/>
                <a:cs typeface="Times New Roman" panose="02020603050405020304" pitchFamily="18" charset="0"/>
              </a:rPr>
              <a:t>Комплект для нарезки кубиком 10*10*10 мм.    </a:t>
            </a:r>
            <a:r>
              <a:rPr lang="ru-RU" sz="1200" i="1" dirty="0">
                <a:solidFill>
                  <a:srgbClr val="000000"/>
                </a:solidFill>
                <a:latin typeface="Times New Roman" panose="02020603050405020304" pitchFamily="18" charset="0"/>
                <a:cs typeface="Times New Roman" panose="02020603050405020304" pitchFamily="18" charset="0"/>
              </a:rPr>
              <a:t>–( Морковь, </a:t>
            </a:r>
            <a:r>
              <a:rPr lang="ru-RU" sz="1200" i="1" dirty="0" err="1">
                <a:solidFill>
                  <a:srgbClr val="000000"/>
                </a:solidFill>
                <a:latin typeface="Times New Roman" panose="02020603050405020304" pitchFamily="18" charset="0"/>
                <a:cs typeface="Times New Roman" panose="02020603050405020304" pitchFamily="18" charset="0"/>
              </a:rPr>
              <a:t>картофель,тыква</a:t>
            </a:r>
            <a:r>
              <a:rPr lang="ru-RU" sz="1200" i="1" dirty="0">
                <a:solidFill>
                  <a:srgbClr val="000000"/>
                </a:solidFill>
                <a:latin typeface="Times New Roman" panose="02020603050405020304" pitchFamily="18" charset="0"/>
                <a:cs typeface="Times New Roman" panose="02020603050405020304" pitchFamily="18" charset="0"/>
              </a:rPr>
              <a:t> и т.д.)</a:t>
            </a:r>
          </a:p>
          <a:p>
            <a:pPr lvl="0"/>
            <a:r>
              <a:rPr lang="ru-RU" sz="1200" dirty="0">
                <a:solidFill>
                  <a:srgbClr val="000000"/>
                </a:solidFill>
                <a:latin typeface="Times New Roman" panose="02020603050405020304" pitchFamily="18" charset="0"/>
                <a:cs typeface="Times New Roman" panose="02020603050405020304" pitchFamily="18" charset="0"/>
              </a:rPr>
              <a:t>В комплекте режущий диск Н – 10 – 1 шт., подрезная решетка D - 10 – 1 шт.</a:t>
            </a:r>
          </a:p>
          <a:p>
            <a:pPr lvl="0"/>
            <a:endParaRPr lang="ru-RU" sz="1200" dirty="0">
              <a:solidFill>
                <a:srgbClr val="000000"/>
              </a:solidFill>
              <a:latin typeface="Times New Roman" panose="02020603050405020304" pitchFamily="18" charset="0"/>
              <a:cs typeface="Times New Roman" panose="02020603050405020304" pitchFamily="18" charset="0"/>
            </a:endParaRPr>
          </a:p>
          <a:p>
            <a:pPr lvl="0"/>
            <a:r>
              <a:rPr lang="ru-RU" sz="1200" b="1" u="sng" dirty="0">
                <a:solidFill>
                  <a:srgbClr val="000000"/>
                </a:solidFill>
                <a:latin typeface="Times New Roman" panose="02020603050405020304" pitchFamily="18" charset="0"/>
                <a:cs typeface="Times New Roman" panose="02020603050405020304" pitchFamily="18" charset="0"/>
              </a:rPr>
              <a:t>Механические модели</a:t>
            </a:r>
            <a:r>
              <a:rPr lang="ru-RU" sz="1200" u="sng" dirty="0">
                <a:solidFill>
                  <a:srgbClr val="000000"/>
                </a:solidFill>
                <a:latin typeface="Times New Roman" panose="02020603050405020304" pitchFamily="18" charset="0"/>
                <a:cs typeface="Times New Roman" panose="02020603050405020304" pitchFamily="18" charset="0"/>
              </a:rPr>
              <a:t>: </a:t>
            </a:r>
            <a:r>
              <a:rPr lang="ru-RU" sz="1200" b="1" dirty="0">
                <a:solidFill>
                  <a:srgbClr val="000000"/>
                </a:solidFill>
                <a:latin typeface="Times New Roman" panose="02020603050405020304" pitchFamily="18" charset="0"/>
                <a:cs typeface="Times New Roman" panose="02020603050405020304" pitchFamily="18" charset="0"/>
              </a:rPr>
              <a:t>HFB-6 </a:t>
            </a:r>
            <a:r>
              <a:rPr lang="ru-RU" sz="1200" dirty="0">
                <a:solidFill>
                  <a:srgbClr val="000000"/>
                </a:solidFill>
                <a:latin typeface="Times New Roman" panose="02020603050405020304" pitchFamily="18" charset="0"/>
                <a:cs typeface="Times New Roman" panose="02020603050405020304" pitchFamily="18" charset="0"/>
              </a:rPr>
              <a:t>нарезает круглые овощи и фрукты на 6 равных долей;</a:t>
            </a:r>
          </a:p>
          <a:p>
            <a:pPr lvl="0"/>
            <a:r>
              <a:rPr lang="ru-RU" sz="1200" b="1" dirty="0">
                <a:solidFill>
                  <a:srgbClr val="000000"/>
                </a:solidFill>
                <a:latin typeface="Times New Roman" panose="02020603050405020304" pitchFamily="18" charset="0"/>
                <a:cs typeface="Times New Roman" panose="02020603050405020304" pitchFamily="18" charset="0"/>
              </a:rPr>
              <a:t>SL-5.5T, SL-4T </a:t>
            </a:r>
            <a:r>
              <a:rPr lang="ru-RU" sz="1200" dirty="0">
                <a:solidFill>
                  <a:srgbClr val="000000"/>
                </a:solidFill>
                <a:latin typeface="Times New Roman" panose="02020603050405020304" pitchFamily="18" charset="0"/>
                <a:cs typeface="Times New Roman" panose="02020603050405020304" pitchFamily="18" charset="0"/>
              </a:rPr>
              <a:t>нарезает овощи и фрукты на ломтики толщиной 5,5 и 4 мм;</a:t>
            </a:r>
          </a:p>
          <a:p>
            <a:pPr lvl="0"/>
            <a:endParaRPr lang="ru-RU" sz="1200" dirty="0">
              <a:solidFill>
                <a:srgbClr val="000000"/>
              </a:solidFill>
              <a:latin typeface="Times New Roman" panose="02020603050405020304" pitchFamily="18" charset="0"/>
              <a:cs typeface="Times New Roman" panose="02020603050405020304" pitchFamily="18" charset="0"/>
            </a:endParaRPr>
          </a:p>
          <a:p>
            <a:endParaRPr lang="ru-RU" sz="1200" dirty="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ru-RU" sz="1200" dirty="0">
              <a:solidFill>
                <a:srgbClr val="000000"/>
              </a:solidFill>
              <a:latin typeface="Arial" panose="020B0604020202020204" pitchFamily="34" charset="0"/>
              <a:cs typeface="Arial" panose="020B0604020202020204" pitchFamily="34" charset="0"/>
            </a:endParaRPr>
          </a:p>
          <a:p>
            <a:endParaRPr lang="ru-RU" sz="1200" dirty="0">
              <a:solidFill>
                <a:srgbClr val="000000"/>
              </a:solidFill>
              <a:latin typeface="Arial" panose="020B0604020202020204" pitchFamily="34" charset="0"/>
              <a:cs typeface="Arial" panose="020B0604020202020204" pitchFamily="34" charset="0"/>
            </a:endParaRPr>
          </a:p>
        </p:txBody>
      </p:sp>
      <p:sp>
        <p:nvSpPr>
          <p:cNvPr id="7" name="Поле 17"/>
          <p:cNvSpPr txBox="1"/>
          <p:nvPr/>
        </p:nvSpPr>
        <p:spPr>
          <a:xfrm>
            <a:off x="7720863" y="1194415"/>
            <a:ext cx="712751" cy="14763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b="1" dirty="0">
                <a:solidFill>
                  <a:srgbClr val="000000"/>
                </a:solidFill>
                <a:effectLst/>
                <a:latin typeface="Arial"/>
                <a:ea typeface="Calibri"/>
                <a:cs typeface="Times New Roman"/>
              </a:rPr>
              <a:t>EVC-300</a:t>
            </a:r>
            <a:endParaRPr lang="ru-RU" sz="1100" dirty="0">
              <a:effectLst/>
              <a:ea typeface="Calibri"/>
              <a:cs typeface="Times New Roman"/>
            </a:endParaRPr>
          </a:p>
        </p:txBody>
      </p:sp>
      <p:sp>
        <p:nvSpPr>
          <p:cNvPr id="9" name="Поле 23"/>
          <p:cNvSpPr txBox="1"/>
          <p:nvPr/>
        </p:nvSpPr>
        <p:spPr>
          <a:xfrm>
            <a:off x="7534392" y="5635810"/>
            <a:ext cx="681204"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b="1" dirty="0">
                <a:solidFill>
                  <a:srgbClr val="000000"/>
                </a:solidFill>
                <a:latin typeface="Arial"/>
                <a:ea typeface="Calibri"/>
                <a:cs typeface="Times New Roman"/>
              </a:rPr>
              <a:t>HFB-6</a:t>
            </a:r>
            <a:endParaRPr lang="ru-RU" sz="1100" dirty="0">
              <a:effectLst/>
              <a:ea typeface="Calibri"/>
              <a:cs typeface="Times New Roman"/>
            </a:endParaRPr>
          </a:p>
        </p:txBody>
      </p:sp>
      <p:pic>
        <p:nvPicPr>
          <p:cNvPr id="4" name="Рисунок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7739937" y="1991850"/>
            <a:ext cx="1437150" cy="1437150"/>
          </a:xfrm>
          <a:prstGeom prst="rect">
            <a:avLst/>
          </a:prstGeom>
          <a:noFill/>
          <a:ln>
            <a:noFill/>
          </a:ln>
        </p:spPr>
      </p:pic>
      <p:graphicFrame>
        <p:nvGraphicFramePr>
          <p:cNvPr id="2" name="Таблица 1"/>
          <p:cNvGraphicFramePr>
            <a:graphicFrameLocks noGrp="1"/>
          </p:cNvGraphicFramePr>
          <p:nvPr>
            <p:extLst>
              <p:ext uri="{D42A27DB-BD31-4B8C-83A1-F6EECF244321}">
                <p14:modId xmlns:p14="http://schemas.microsoft.com/office/powerpoint/2010/main" val="2353631478"/>
              </p:ext>
            </p:extLst>
          </p:nvPr>
        </p:nvGraphicFramePr>
        <p:xfrm>
          <a:off x="814557" y="4490496"/>
          <a:ext cx="5503667" cy="1562665"/>
        </p:xfrm>
        <a:graphic>
          <a:graphicData uri="http://schemas.openxmlformats.org/drawingml/2006/table">
            <a:tbl>
              <a:tblPr firstRow="1" firstCol="1" bandRow="1" bandCol="1">
                <a:tableStyleId>{BC89EF96-8CEA-46FF-86C4-4CE0E7609802}</a:tableStyleId>
              </a:tblPr>
              <a:tblGrid>
                <a:gridCol w="1608992">
                  <a:extLst>
                    <a:ext uri="{9D8B030D-6E8A-4147-A177-3AD203B41FA5}">
                      <a16:colId xmlns:a16="http://schemas.microsoft.com/office/drawing/2014/main" val="20000"/>
                    </a:ext>
                  </a:extLst>
                </a:gridCol>
                <a:gridCol w="906096">
                  <a:extLst>
                    <a:ext uri="{9D8B030D-6E8A-4147-A177-3AD203B41FA5}">
                      <a16:colId xmlns:a16="http://schemas.microsoft.com/office/drawing/2014/main" val="20001"/>
                    </a:ext>
                  </a:extLst>
                </a:gridCol>
                <a:gridCol w="996193">
                  <a:extLst>
                    <a:ext uri="{9D8B030D-6E8A-4147-A177-3AD203B41FA5}">
                      <a16:colId xmlns:a16="http://schemas.microsoft.com/office/drawing/2014/main" val="20002"/>
                    </a:ext>
                  </a:extLst>
                </a:gridCol>
                <a:gridCol w="996193">
                  <a:extLst>
                    <a:ext uri="{9D8B030D-6E8A-4147-A177-3AD203B41FA5}">
                      <a16:colId xmlns:a16="http://schemas.microsoft.com/office/drawing/2014/main" val="20003"/>
                    </a:ext>
                  </a:extLst>
                </a:gridCol>
                <a:gridCol w="996193">
                  <a:extLst>
                    <a:ext uri="{9D8B030D-6E8A-4147-A177-3AD203B41FA5}">
                      <a16:colId xmlns:a16="http://schemas.microsoft.com/office/drawing/2014/main" val="20004"/>
                    </a:ext>
                  </a:extLst>
                </a:gridCol>
              </a:tblGrid>
              <a:tr h="401287">
                <a:tc>
                  <a:txBody>
                    <a:bodyPr/>
                    <a:lstStyle/>
                    <a:p>
                      <a:pPr algn="l">
                        <a:lnSpc>
                          <a:spcPct val="115000"/>
                        </a:lnSpc>
                        <a:spcAft>
                          <a:spcPts val="1000"/>
                        </a:spcAft>
                      </a:pPr>
                      <a:r>
                        <a:rPr lang="ru-RU" sz="1000" dirty="0">
                          <a:effectLst/>
                        </a:rPr>
                        <a:t>Модель</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ap="flat" cmpd="sng" algn="ctr">
                      <a:solidFill>
                        <a:schemeClr val="accent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indent="-145415" algn="ctr">
                        <a:lnSpc>
                          <a:spcPct val="115000"/>
                        </a:lnSpc>
                        <a:spcAft>
                          <a:spcPts val="1000"/>
                        </a:spcAft>
                      </a:pPr>
                      <a:r>
                        <a:rPr lang="en-US" sz="1000" dirty="0">
                          <a:effectLst/>
                        </a:rPr>
                        <a:t>EVC</a:t>
                      </a:r>
                      <a:r>
                        <a:rPr lang="ru-RU" sz="1000" dirty="0">
                          <a:effectLst/>
                        </a:rPr>
                        <a:t>-300</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ap="flat" cmpd="sng" algn="ctr">
                      <a:solidFill>
                        <a:schemeClr val="accent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HFB</a:t>
                      </a:r>
                      <a:r>
                        <a:rPr lang="ru-RU" sz="1000" dirty="0">
                          <a:effectLst/>
                        </a:rPr>
                        <a:t>-6</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ap="flat" cmpd="sng" algn="ctr">
                      <a:solidFill>
                        <a:schemeClr val="accent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50" dirty="0">
                          <a:solidFill>
                            <a:srgbClr val="000000"/>
                          </a:solidFill>
                          <a:effectLst/>
                          <a:latin typeface="+mn-lt"/>
                          <a:ea typeface="Calibri"/>
                          <a:cs typeface="Times New Roman"/>
                        </a:rPr>
                        <a:t>SL-4T</a:t>
                      </a:r>
                      <a:endParaRPr lang="ru-RU" sz="1050" dirty="0">
                        <a:solidFill>
                          <a:srgbClr val="000000"/>
                        </a:solidFill>
                        <a:effectLst/>
                        <a:latin typeface="+mn-lt"/>
                        <a:ea typeface="Calibri"/>
                        <a:cs typeface="Times New Roman"/>
                      </a:endParaRPr>
                    </a:p>
                  </a:txBody>
                  <a:tcPr marL="68580" marR="68580" marT="0" marB="0" anchor="ctr">
                    <a:lnL w="12700" cmpd="sng">
                      <a:noFill/>
                    </a:lnL>
                    <a:lnR w="12700" cmpd="sng">
                      <a:noFill/>
                    </a:lnR>
                    <a:lnT w="12700" cap="flat" cmpd="sng" algn="ctr">
                      <a:solidFill>
                        <a:schemeClr val="accent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SL</a:t>
                      </a:r>
                      <a:r>
                        <a:rPr lang="ru-RU" sz="1000" dirty="0">
                          <a:effectLst/>
                        </a:rPr>
                        <a:t>-5.5</a:t>
                      </a:r>
                      <a:r>
                        <a:rPr lang="en-US" sz="1000" dirty="0">
                          <a:effectLst/>
                        </a:rPr>
                        <a:t>T</a:t>
                      </a:r>
                      <a:endParaRPr lang="ru-RU" sz="10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ap="flat" cmpd="sng" algn="ctr">
                      <a:solidFill>
                        <a:schemeClr val="accent1"/>
                      </a:solid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84633">
                <a:tc>
                  <a:txBody>
                    <a:bodyPr/>
                    <a:lstStyle/>
                    <a:p>
                      <a:pPr algn="l">
                        <a:lnSpc>
                          <a:spcPct val="115000"/>
                        </a:lnSpc>
                        <a:spcAft>
                          <a:spcPts val="1000"/>
                        </a:spcAft>
                      </a:pPr>
                      <a:r>
                        <a:rPr lang="ru-RU" sz="1000" dirty="0">
                          <a:effectLst/>
                        </a:rPr>
                        <a:t>Мощность (кВт)</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0,55</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dirty="0">
                          <a:solidFill>
                            <a:srgbClr val="000000"/>
                          </a:solidFill>
                          <a:effectLst/>
                          <a:latin typeface="Calibri"/>
                          <a:ea typeface="Calibri"/>
                          <a:cs typeface="Times New Roman"/>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dirty="0">
                          <a:solidFill>
                            <a:srgbClr val="000000"/>
                          </a:solidFill>
                          <a:effectLst/>
                          <a:latin typeface="Calibri"/>
                          <a:ea typeface="Calibri"/>
                          <a:cs typeface="Times New Roman"/>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4633">
                <a:tc>
                  <a:txBody>
                    <a:bodyPr/>
                    <a:lstStyle/>
                    <a:p>
                      <a:pPr algn="l">
                        <a:lnSpc>
                          <a:spcPct val="115000"/>
                        </a:lnSpc>
                        <a:spcAft>
                          <a:spcPts val="1000"/>
                        </a:spcAft>
                      </a:pPr>
                      <a:r>
                        <a:rPr lang="ru-RU" sz="1000" dirty="0">
                          <a:effectLst/>
                        </a:rPr>
                        <a:t>Производительность (кг/ч)</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ru-RU" sz="1000" dirty="0">
                          <a:effectLst/>
                        </a:rPr>
                        <a:t>300</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400" dirty="0">
                          <a:solidFill>
                            <a:srgbClr val="000000"/>
                          </a:solidFill>
                          <a:effectLst/>
                          <a:latin typeface="Calibri"/>
                          <a:ea typeface="Calibri"/>
                          <a:cs typeface="Times New Roman"/>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dirty="0">
                          <a:solidFill>
                            <a:srgbClr val="000000"/>
                          </a:solidFill>
                          <a:effectLst/>
                          <a:latin typeface="Calibri"/>
                          <a:ea typeface="Calibri"/>
                          <a:cs typeface="Times New Roman"/>
                        </a:rPr>
                        <a:t>-</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4633">
                <a:tc>
                  <a:txBody>
                    <a:bodyPr/>
                    <a:lstStyle/>
                    <a:p>
                      <a:pPr algn="l">
                        <a:lnSpc>
                          <a:spcPct val="115000"/>
                        </a:lnSpc>
                        <a:spcAft>
                          <a:spcPts val="1000"/>
                        </a:spcAft>
                      </a:pPr>
                      <a:r>
                        <a:rPr lang="ru-RU" sz="1000" dirty="0">
                          <a:effectLst/>
                        </a:rPr>
                        <a:t>Габаритные размеры (мм)</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1000"/>
                        </a:spcAft>
                      </a:pPr>
                      <a:r>
                        <a:rPr lang="ru-RU" sz="1000" dirty="0">
                          <a:effectLst/>
                        </a:rPr>
                        <a:t>560х230х510</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355х260х485</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50" dirty="0">
                          <a:solidFill>
                            <a:srgbClr val="000000"/>
                          </a:solidFill>
                          <a:effectLst/>
                          <a:latin typeface="+mn-lt"/>
                          <a:ea typeface="Calibri"/>
                          <a:cs typeface="Times New Roman"/>
                        </a:rPr>
                        <a:t> 430х200х195мм</a:t>
                      </a:r>
                    </a:p>
                  </a:txBody>
                  <a:tcPr marL="68580" marR="6858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430х200х195</a:t>
                      </a:r>
                      <a:endParaRPr lang="ru-RU" sz="1400" dirty="0">
                        <a:solidFill>
                          <a:srgbClr val="000000"/>
                        </a:solidFill>
                        <a:effectLst/>
                        <a:latin typeface="Calibri"/>
                        <a:ea typeface="Calibri"/>
                        <a:cs typeface="Times New Roman"/>
                      </a:endParaRPr>
                    </a:p>
                  </a:txBody>
                  <a:tcPr marL="68580" marR="6858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17" name="Рисунок 16"/>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7589" y="4293096"/>
            <a:ext cx="1626793" cy="1848342"/>
          </a:xfrm>
          <a:prstGeom prst="rect">
            <a:avLst/>
          </a:prstGeom>
          <a:ln>
            <a:noFill/>
          </a:ln>
          <a:effectLst/>
        </p:spPr>
      </p:pic>
      <p:sp>
        <p:nvSpPr>
          <p:cNvPr id="1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Vinogradova.DA\Desktop\Вертянов\Desktop\Рабочаа\Каталог Eksi\1.Механическое оборудование\Овощерезки\EVC-300.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800" r="100000">
                        <a14:foregroundMark x1="33800" y1="43200" x2="33800" y2="43200"/>
                        <a14:foregroundMark x1="32000" y1="32400" x2="32000" y2="32400"/>
                        <a14:foregroundMark x1="31200" y1="43000" x2="31200" y2="43000"/>
                        <a14:foregroundMark x1="30400" y1="46200" x2="30400" y2="46200"/>
                        <a14:foregroundMark x1="30600" y1="41200" x2="30600" y2="41200"/>
                        <a14:foregroundMark x1="44400" y1="80000" x2="44400" y2="80000"/>
                        <a14:foregroundMark x1="49600" y1="83400" x2="49600" y2="83400"/>
                        <a14:foregroundMark x1="41400" y1="83200" x2="41400" y2="83200"/>
                        <a14:foregroundMark x1="41200" y1="83200" x2="41200" y2="83200"/>
                        <a14:foregroundMark x1="36000" y1="79200" x2="36000" y2="79200"/>
                        <a14:foregroundMark x1="40200" y1="79000" x2="40200" y2="79000"/>
                        <a14:foregroundMark x1="58000" y1="51200" x2="58000" y2="51200"/>
                        <a14:foregroundMark x1="53800" y1="35200" x2="53800" y2="35200"/>
                        <a14:foregroundMark x1="46200" y1="79200" x2="46200" y2="79200"/>
                        <a14:foregroundMark x1="46200" y1="79200" x2="46200" y2="79200"/>
                      </a14:backgroundRemoval>
                    </a14:imgEffect>
                  </a14:imgLayer>
                </a14:imgProps>
              </a:ext>
              <a:ext uri="{28A0092B-C50C-407E-A947-70E740481C1C}">
                <a14:useLocalDpi xmlns:a14="http://schemas.microsoft.com/office/drawing/2010/main" val="0"/>
              </a:ext>
            </a:extLst>
          </a:blip>
          <a:srcRect/>
          <a:stretch>
            <a:fillRect/>
          </a:stretch>
        </p:blipFill>
        <p:spPr bwMode="auto">
          <a:xfrm>
            <a:off x="6181798" y="1268233"/>
            <a:ext cx="1964130" cy="196413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p:nvPr/>
        </p:nvPicPr>
        <p:blipFill>
          <a:blip r:embed="rId8" cstate="print">
            <a:extLst>
              <a:ext uri="{BEBA8EAE-BF5A-486C-A8C5-ECC9F3942E4B}">
                <a14:imgProps xmlns:a14="http://schemas.microsoft.com/office/drawing/2010/main">
                  <a14:imgLayer r:embed="rId9">
                    <a14:imgEffect>
                      <a14:backgroundRemoval t="9778" b="89778" l="0" r="100000"/>
                    </a14:imgEffect>
                  </a14:imgLayer>
                </a14:imgProps>
              </a:ext>
              <a:ext uri="{28A0092B-C50C-407E-A947-70E740481C1C}">
                <a14:useLocalDpi xmlns:a14="http://schemas.microsoft.com/office/drawing/2010/main" val="0"/>
              </a:ext>
            </a:extLst>
          </a:blip>
          <a:stretch>
            <a:fillRect/>
          </a:stretch>
        </p:blipFill>
        <p:spPr>
          <a:xfrm>
            <a:off x="7094744" y="3429000"/>
            <a:ext cx="1877802" cy="1430824"/>
          </a:xfrm>
          <a:prstGeom prst="rect">
            <a:avLst/>
          </a:prstGeom>
          <a:noFill/>
          <a:ln>
            <a:noFill/>
          </a:ln>
        </p:spPr>
      </p:pic>
      <p:sp>
        <p:nvSpPr>
          <p:cNvPr id="16" name="Поле 14"/>
          <p:cNvSpPr txBox="1"/>
          <p:nvPr/>
        </p:nvSpPr>
        <p:spPr>
          <a:xfrm>
            <a:off x="8033645" y="4572701"/>
            <a:ext cx="770148" cy="1809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000" b="1" dirty="0">
                <a:solidFill>
                  <a:srgbClr val="000000"/>
                </a:solidFill>
                <a:effectLst/>
                <a:ea typeface="Calibri"/>
                <a:cs typeface="Times New Roman"/>
              </a:rPr>
              <a:t>SL-5.5T</a:t>
            </a:r>
            <a:endParaRPr lang="ru-RU" sz="1100" b="1" dirty="0">
              <a:effectLst/>
              <a:ea typeface="Calibri"/>
              <a:cs typeface="Times New Roman"/>
            </a:endParaRPr>
          </a:p>
        </p:txBody>
      </p:sp>
    </p:spTree>
    <p:extLst>
      <p:ext uri="{BB962C8B-B14F-4D97-AF65-F5344CB8AC3E}">
        <p14:creationId xmlns:p14="http://schemas.microsoft.com/office/powerpoint/2010/main" val="154014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067832"/>
            <a:ext cx="8496944" cy="1785104"/>
          </a:xfrm>
          <a:prstGeom prst="rect">
            <a:avLst/>
          </a:prstGeom>
        </p:spPr>
        <p:txBody>
          <a:bodyPr wrap="square">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Тестомесы небольшого объема могут применяться в малых пекарнях, кондитерских цехах, пиццериях и на предприятиях общественного питания. За счет спиральной формы месильного органа замес на этом оборудовании происходит быстро и качественно.</a:t>
            </a:r>
          </a:p>
          <a:p>
            <a:r>
              <a:rPr lang="ru-RU" sz="1200" dirty="0">
                <a:solidFill>
                  <a:srgbClr val="000000"/>
                </a:solidFill>
                <a:latin typeface="Times New Roman" panose="02020603050405020304" pitchFamily="18" charset="0"/>
                <a:cs typeface="Times New Roman" panose="02020603050405020304" pitchFamily="18" charset="0"/>
              </a:rPr>
              <a:t>• Особая форма спирали позволяет достичь идеального перемешивания за несколько минут.</a:t>
            </a:r>
          </a:p>
          <a:p>
            <a:r>
              <a:rPr lang="ru-RU" sz="1200" dirty="0">
                <a:solidFill>
                  <a:srgbClr val="000000"/>
                </a:solidFill>
                <a:latin typeface="Times New Roman" panose="02020603050405020304" pitchFamily="18" charset="0"/>
                <a:cs typeface="Times New Roman" panose="02020603050405020304" pitchFamily="18" charset="0"/>
              </a:rPr>
              <a:t>• Дежа и спираль из нержавеющей стали.</a:t>
            </a:r>
          </a:p>
          <a:p>
            <a:r>
              <a:rPr lang="ru-RU" sz="1200" dirty="0">
                <a:solidFill>
                  <a:srgbClr val="000000"/>
                </a:solidFill>
                <a:latin typeface="Times New Roman" panose="02020603050405020304" pitchFamily="18" charset="0"/>
                <a:cs typeface="Times New Roman" panose="02020603050405020304" pitchFamily="18" charset="0"/>
              </a:rPr>
              <a:t>• Представлены одно- и двухскоростными моделями.</a:t>
            </a:r>
          </a:p>
          <a:p>
            <a:r>
              <a:rPr lang="ru-RU" sz="1200" dirty="0">
                <a:solidFill>
                  <a:srgbClr val="000000"/>
                </a:solidFill>
                <a:latin typeface="Times New Roman" panose="02020603050405020304" pitchFamily="18" charset="0"/>
                <a:cs typeface="Times New Roman" panose="02020603050405020304" pitchFamily="18" charset="0"/>
              </a:rPr>
              <a:t>• Имеют защитное устройство для безопасной работы.</a:t>
            </a:r>
          </a:p>
          <a:p>
            <a:r>
              <a:rPr lang="ru-RU" sz="1200" dirty="0">
                <a:solidFill>
                  <a:srgbClr val="000000"/>
                </a:solidFill>
                <a:latin typeface="Times New Roman" panose="02020603050405020304" pitchFamily="18" charset="0"/>
                <a:cs typeface="Times New Roman" panose="02020603050405020304" pitchFamily="18" charset="0"/>
              </a:rPr>
              <a:t>• Имеются модели со съемной дежой и подъемной головой (HB), что облегчает процесс очистки.</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6966" y="3271123"/>
            <a:ext cx="1588720" cy="2160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520" y="3365758"/>
            <a:ext cx="1604856" cy="21301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 Box 4"/>
          <p:cNvSpPr txBox="1">
            <a:spLocks noChangeArrowheads="1"/>
          </p:cNvSpPr>
          <p:nvPr/>
        </p:nvSpPr>
        <p:spPr bwMode="auto">
          <a:xfrm>
            <a:off x="1542428" y="5661555"/>
            <a:ext cx="1328687" cy="261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lgn="ctr" fontAlgn="base">
              <a:spcBef>
                <a:spcPct val="0"/>
              </a:spcBef>
              <a:spcAft>
                <a:spcPts val="1000"/>
              </a:spcAft>
            </a:pPr>
            <a:r>
              <a:rPr lang="ru-RU" sz="1100" b="1" dirty="0"/>
              <a:t> </a:t>
            </a:r>
            <a:r>
              <a:rPr lang="en-US" sz="1100" b="1" dirty="0">
                <a:solidFill>
                  <a:srgbClr val="000000"/>
                </a:solidFill>
              </a:rPr>
              <a:t>SDM</a:t>
            </a:r>
            <a:r>
              <a:rPr lang="ru-RU" sz="1100" b="1" dirty="0">
                <a:solidFill>
                  <a:srgbClr val="000000"/>
                </a:solidFill>
              </a:rPr>
              <a:t> 30      </a:t>
            </a:r>
            <a:endParaRPr kumimoji="0" lang="ru-RU" altLang="ru-RU" sz="2400" b="0" i="0" u="none" strike="noStrike" cap="none" normalizeH="0" baseline="0" dirty="0">
              <a:ln>
                <a:noFill/>
              </a:ln>
              <a:solidFill>
                <a:srgbClr val="000000"/>
              </a:solidFill>
              <a:effectLst/>
              <a:latin typeface="Arial" pitchFamily="34" charset="0"/>
              <a:cs typeface="Arial" pitchFamily="34" charset="0"/>
            </a:endParaRPr>
          </a:p>
        </p:txBody>
      </p:sp>
      <p:sp>
        <p:nvSpPr>
          <p:cNvPr id="6" name="Прямоугольник 5"/>
          <p:cNvSpPr/>
          <p:nvPr/>
        </p:nvSpPr>
        <p:spPr>
          <a:xfrm>
            <a:off x="6672546" y="5687670"/>
            <a:ext cx="1067926" cy="261610"/>
          </a:xfrm>
          <a:prstGeom prst="rect">
            <a:avLst/>
          </a:prstGeom>
        </p:spPr>
        <p:txBody>
          <a:bodyPr wrap="square">
            <a:spAutoFit/>
          </a:bodyPr>
          <a:lstStyle/>
          <a:p>
            <a:r>
              <a:rPr lang="ru-RU" sz="1100" b="1" dirty="0"/>
              <a:t> </a:t>
            </a:r>
            <a:r>
              <a:rPr lang="en-US" sz="1100" b="1" dirty="0">
                <a:solidFill>
                  <a:srgbClr val="000000"/>
                </a:solidFill>
              </a:rPr>
              <a:t>SDM</a:t>
            </a:r>
            <a:r>
              <a:rPr lang="ru-RU" sz="1100" b="1" dirty="0">
                <a:solidFill>
                  <a:srgbClr val="000000"/>
                </a:solidFill>
              </a:rPr>
              <a:t>30</a:t>
            </a:r>
            <a:r>
              <a:rPr lang="en-US" sz="1100" b="1" dirty="0">
                <a:solidFill>
                  <a:srgbClr val="000000"/>
                </a:solidFill>
              </a:rPr>
              <a:t>HB</a:t>
            </a:r>
            <a:endParaRPr lang="ru-RU" sz="1100" dirty="0">
              <a:solidFill>
                <a:srgbClr val="000000"/>
              </a:solidFill>
            </a:endParaRPr>
          </a:p>
        </p:txBody>
      </p:sp>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
        <p:nvSpPr>
          <p:cNvPr id="3" name="Прямоугольник 2"/>
          <p:cNvSpPr/>
          <p:nvPr/>
        </p:nvSpPr>
        <p:spPr>
          <a:xfrm>
            <a:off x="685800" y="683404"/>
            <a:ext cx="1754198" cy="369332"/>
          </a:xfrm>
          <a:prstGeom prst="rect">
            <a:avLst/>
          </a:prstGeom>
        </p:spPr>
        <p:txBody>
          <a:bodyPr wrap="none">
            <a:spAutoFit/>
          </a:bodyPr>
          <a:lstStyle/>
          <a:p>
            <a:r>
              <a:rPr lang="ru-RU" b="1" dirty="0">
                <a:solidFill>
                  <a:srgbClr val="000000"/>
                </a:solidFill>
                <a:latin typeface="Times New Roman" panose="02020603050405020304" pitchFamily="18" charset="0"/>
                <a:cs typeface="Times New Roman" panose="02020603050405020304" pitchFamily="18" charset="0"/>
              </a:rPr>
              <a:t>ТЕСТОМЕСЫ</a:t>
            </a:r>
            <a:endParaRPr lang="ru-RU" sz="1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979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id:image001.png@01D3A708.579DC25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868144" y="836712"/>
            <a:ext cx="2905843" cy="257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683568" y="1257141"/>
            <a:ext cx="5401207" cy="3323987"/>
          </a:xfrm>
          <a:prstGeom prst="rect">
            <a:avLst/>
          </a:prstGeom>
        </p:spPr>
        <p:txBody>
          <a:bodyPr wrap="square">
            <a:spAutoFit/>
          </a:bodyPr>
          <a:lstStyle/>
          <a:p>
            <a:r>
              <a:rPr lang="ru-RU" sz="1400" dirty="0"/>
              <a:t>Машины просты в использовании и позволяют производить </a:t>
            </a:r>
            <a:r>
              <a:rPr lang="ru-RU" sz="1400" dirty="0" err="1"/>
              <a:t>краст</a:t>
            </a:r>
            <a:r>
              <a:rPr lang="ru-RU" sz="1400" dirty="0"/>
              <a:t> для пиццы, </a:t>
            </a:r>
          </a:p>
          <a:p>
            <a:r>
              <a:rPr lang="ru-RU" sz="1400" dirty="0"/>
              <a:t>тестовую заготовку для чебуреков, лапшу или свежую пасту и пр. на </a:t>
            </a:r>
          </a:p>
          <a:p>
            <a:r>
              <a:rPr lang="ru-RU" sz="1400" dirty="0"/>
              <a:t>мини производствах, кухнях, в цехах при объектах </a:t>
            </a:r>
            <a:r>
              <a:rPr lang="en-US" sz="1400" dirty="0"/>
              <a:t>HoReCa </a:t>
            </a:r>
            <a:r>
              <a:rPr lang="ru-RU" sz="1400" dirty="0"/>
              <a:t>и </a:t>
            </a:r>
            <a:r>
              <a:rPr lang="en-US" sz="1400" dirty="0"/>
              <a:t>Retail</a:t>
            </a:r>
            <a:endParaRPr lang="ru-RU" sz="1400" dirty="0"/>
          </a:p>
          <a:p>
            <a:pPr lvl="0"/>
            <a:endParaRPr lang="ru-RU" sz="1400" dirty="0"/>
          </a:p>
          <a:p>
            <a:pPr marL="285750" lvl="0" indent="-285750">
              <a:buFont typeface="Arial" panose="020B0604020202020204" pitchFamily="34" charset="0"/>
              <a:buChar char="•"/>
            </a:pPr>
            <a:r>
              <a:rPr lang="ru-RU" sz="1400" dirty="0"/>
              <a:t>настольная модель </a:t>
            </a:r>
          </a:p>
          <a:p>
            <a:pPr marL="285750" lvl="0" indent="-285750">
              <a:buFont typeface="Arial" panose="020B0604020202020204" pitchFamily="34" charset="0"/>
              <a:buChar char="•"/>
            </a:pPr>
            <a:r>
              <a:rPr lang="ru-RU" sz="1400" dirty="0"/>
              <a:t>с ручным приводом;</a:t>
            </a:r>
          </a:p>
          <a:p>
            <a:pPr marL="285750" lvl="0" indent="-285750">
              <a:buFont typeface="Arial" panose="020B0604020202020204" pitchFamily="34" charset="0"/>
              <a:buChar char="•"/>
            </a:pPr>
            <a:r>
              <a:rPr lang="ru-RU" sz="1400" dirty="0"/>
              <a:t>имеет три ножа для нарезания тестовой ленты шириной: </a:t>
            </a:r>
          </a:p>
          <a:p>
            <a:pPr marL="285750" lvl="0" indent="-285750">
              <a:buFont typeface="Arial" panose="020B0604020202020204" pitchFamily="34" charset="0"/>
              <a:buChar char="•"/>
            </a:pPr>
            <a:r>
              <a:rPr lang="ru-RU" sz="1400" dirty="0"/>
              <a:t>2,5 мм, </a:t>
            </a:r>
          </a:p>
          <a:p>
            <a:pPr marL="285750" lvl="0" indent="-285750">
              <a:buFont typeface="Arial" panose="020B0604020202020204" pitchFamily="34" charset="0"/>
              <a:buChar char="•"/>
            </a:pPr>
            <a:r>
              <a:rPr lang="ru-RU" sz="1400" dirty="0"/>
              <a:t>4 мм, </a:t>
            </a:r>
          </a:p>
          <a:p>
            <a:pPr marL="285750" lvl="0" indent="-285750">
              <a:buFont typeface="Arial" panose="020B0604020202020204" pitchFamily="34" charset="0"/>
              <a:buChar char="•"/>
            </a:pPr>
            <a:r>
              <a:rPr lang="ru-RU" sz="1400" dirty="0"/>
              <a:t>9 мм;</a:t>
            </a:r>
          </a:p>
          <a:p>
            <a:pPr marL="285750" lvl="0" indent="-285750">
              <a:buFont typeface="Arial" panose="020B0604020202020204" pitchFamily="34" charset="0"/>
              <a:buChar char="•"/>
            </a:pPr>
            <a:r>
              <a:rPr lang="ru-RU" sz="1400" dirty="0"/>
              <a:t>материал изготовления: </a:t>
            </a:r>
          </a:p>
          <a:p>
            <a:pPr marL="285750" lvl="0" indent="-285750">
              <a:buFont typeface="Arial" panose="020B0604020202020204" pitchFamily="34" charset="0"/>
              <a:buChar char="•"/>
            </a:pPr>
            <a:r>
              <a:rPr lang="ru-RU" sz="1400" dirty="0"/>
              <a:t>нержавеющая сталь для корпуса машины, </a:t>
            </a:r>
          </a:p>
          <a:p>
            <a:pPr marL="285750" lvl="0" indent="-285750">
              <a:buFont typeface="Arial" panose="020B0604020202020204" pitchFamily="34" charset="0"/>
              <a:buChar char="•"/>
            </a:pPr>
            <a:r>
              <a:rPr lang="ru-RU" sz="1400" dirty="0"/>
              <a:t>сталь с гальваническим покрытием для основания, ролика и ножа</a:t>
            </a:r>
          </a:p>
        </p:txBody>
      </p:sp>
      <p:graphicFrame>
        <p:nvGraphicFramePr>
          <p:cNvPr id="8" name="Таблица 7"/>
          <p:cNvGraphicFramePr>
            <a:graphicFrameLocks noGrp="1"/>
          </p:cNvGraphicFramePr>
          <p:nvPr>
            <p:extLst>
              <p:ext uri="{D42A27DB-BD31-4B8C-83A1-F6EECF244321}">
                <p14:modId xmlns:p14="http://schemas.microsoft.com/office/powerpoint/2010/main" val="3747476871"/>
              </p:ext>
            </p:extLst>
          </p:nvPr>
        </p:nvGraphicFramePr>
        <p:xfrm>
          <a:off x="762972" y="5085184"/>
          <a:ext cx="7553444" cy="807525"/>
        </p:xfrm>
        <a:graphic>
          <a:graphicData uri="http://schemas.openxmlformats.org/drawingml/2006/table">
            <a:tbl>
              <a:tblPr firstRow="1" firstCol="1" bandRow="1">
                <a:tableStyleId>{3B4B98B0-60AC-42C2-AFA5-B58CD77FA1E5}</a:tableStyleId>
              </a:tblPr>
              <a:tblGrid>
                <a:gridCol w="1888361">
                  <a:extLst>
                    <a:ext uri="{9D8B030D-6E8A-4147-A177-3AD203B41FA5}">
                      <a16:colId xmlns:a16="http://schemas.microsoft.com/office/drawing/2014/main" val="20000"/>
                    </a:ext>
                  </a:extLst>
                </a:gridCol>
                <a:gridCol w="1888361">
                  <a:extLst>
                    <a:ext uri="{9D8B030D-6E8A-4147-A177-3AD203B41FA5}">
                      <a16:colId xmlns:a16="http://schemas.microsoft.com/office/drawing/2014/main" val="20001"/>
                    </a:ext>
                  </a:extLst>
                </a:gridCol>
                <a:gridCol w="1888361">
                  <a:extLst>
                    <a:ext uri="{9D8B030D-6E8A-4147-A177-3AD203B41FA5}">
                      <a16:colId xmlns:a16="http://schemas.microsoft.com/office/drawing/2014/main" val="20002"/>
                    </a:ext>
                  </a:extLst>
                </a:gridCol>
                <a:gridCol w="1888361">
                  <a:extLst>
                    <a:ext uri="{9D8B030D-6E8A-4147-A177-3AD203B41FA5}">
                      <a16:colId xmlns:a16="http://schemas.microsoft.com/office/drawing/2014/main" val="20003"/>
                    </a:ext>
                  </a:extLst>
                </a:gridCol>
              </a:tblGrid>
              <a:tr h="383861">
                <a:tc>
                  <a:txBody>
                    <a:bodyPr/>
                    <a:lstStyle/>
                    <a:p>
                      <a:pPr algn="ctr">
                        <a:spcAft>
                          <a:spcPts val="0"/>
                        </a:spcAft>
                      </a:pPr>
                      <a:r>
                        <a:rPr lang="ru-RU" sz="1000" dirty="0">
                          <a:effectLst/>
                        </a:rPr>
                        <a:t>Модель</a:t>
                      </a:r>
                      <a:endParaRPr lang="ru-RU" sz="1000" dirty="0">
                        <a:effectLst/>
                        <a:latin typeface="Arial"/>
                        <a:ea typeface="Times New Roman"/>
                      </a:endParaRPr>
                    </a:p>
                  </a:txBody>
                  <a:tcPr marL="68580" marR="68580" marT="0" marB="0"/>
                </a:tc>
                <a:tc>
                  <a:txBody>
                    <a:bodyPr/>
                    <a:lstStyle/>
                    <a:p>
                      <a:pPr algn="ctr">
                        <a:spcAft>
                          <a:spcPts val="0"/>
                        </a:spcAft>
                      </a:pPr>
                      <a:r>
                        <a:rPr lang="ru-RU" sz="1000" dirty="0">
                          <a:effectLst/>
                        </a:rPr>
                        <a:t>Рабочая ширина, мм</a:t>
                      </a:r>
                      <a:endParaRPr lang="ru-RU" sz="1000" dirty="0">
                        <a:effectLst/>
                        <a:latin typeface="Arial"/>
                        <a:ea typeface="Times New Roman"/>
                      </a:endParaRPr>
                    </a:p>
                  </a:txBody>
                  <a:tcPr marL="68580" marR="68580" marT="0" marB="0"/>
                </a:tc>
                <a:tc>
                  <a:txBody>
                    <a:bodyPr/>
                    <a:lstStyle/>
                    <a:p>
                      <a:pPr algn="ctr">
                        <a:spcAft>
                          <a:spcPts val="0"/>
                        </a:spcAft>
                      </a:pPr>
                      <a:r>
                        <a:rPr lang="ru-RU" sz="1000" dirty="0">
                          <a:effectLst/>
                        </a:rPr>
                        <a:t>Габариты, мм</a:t>
                      </a:r>
                      <a:endParaRPr lang="ru-RU" sz="1000" dirty="0">
                        <a:effectLst/>
                        <a:latin typeface="Arial"/>
                        <a:ea typeface="Times New Roman"/>
                      </a:endParaRPr>
                    </a:p>
                  </a:txBody>
                  <a:tcPr marL="68580" marR="68580" marT="0" marB="0"/>
                </a:tc>
                <a:tc>
                  <a:txBody>
                    <a:bodyPr/>
                    <a:lstStyle/>
                    <a:p>
                      <a:pPr algn="ctr">
                        <a:spcAft>
                          <a:spcPts val="0"/>
                        </a:spcAft>
                      </a:pPr>
                      <a:r>
                        <a:rPr lang="ru-RU" sz="1000" dirty="0">
                          <a:effectLst/>
                        </a:rPr>
                        <a:t>Вес, кг</a:t>
                      </a:r>
                      <a:endParaRPr lang="ru-RU" sz="1000" dirty="0">
                        <a:effectLst/>
                        <a:latin typeface="Arial"/>
                        <a:ea typeface="Times New Roman"/>
                      </a:endParaRPr>
                    </a:p>
                  </a:txBody>
                  <a:tcPr marL="68580" marR="68580" marT="0" marB="0"/>
                </a:tc>
                <a:extLst>
                  <a:ext uri="{0D108BD9-81ED-4DB2-BD59-A6C34878D82A}">
                    <a16:rowId xmlns:a16="http://schemas.microsoft.com/office/drawing/2014/main" val="10000"/>
                  </a:ext>
                </a:extLst>
              </a:tr>
              <a:tr h="423664">
                <a:tc>
                  <a:txBody>
                    <a:bodyPr/>
                    <a:lstStyle/>
                    <a:p>
                      <a:pPr>
                        <a:spcAft>
                          <a:spcPts val="0"/>
                        </a:spcAft>
                      </a:pPr>
                      <a:r>
                        <a:rPr lang="ru-RU" sz="1000" dirty="0">
                          <a:effectLst/>
                        </a:rPr>
                        <a:t>EHO-150SD</a:t>
                      </a:r>
                      <a:endParaRPr lang="ru-RU" sz="1000" dirty="0">
                        <a:effectLst/>
                        <a:latin typeface="Arial"/>
                        <a:ea typeface="Times New Roman"/>
                      </a:endParaRPr>
                    </a:p>
                  </a:txBody>
                  <a:tcPr marL="68580" marR="68580" marT="0" marB="0">
                    <a:noFill/>
                  </a:tcPr>
                </a:tc>
                <a:tc>
                  <a:txBody>
                    <a:bodyPr/>
                    <a:lstStyle/>
                    <a:p>
                      <a:pPr>
                        <a:spcAft>
                          <a:spcPts val="0"/>
                        </a:spcAft>
                      </a:pPr>
                      <a:r>
                        <a:rPr lang="ru-RU" sz="1000" dirty="0">
                          <a:effectLst/>
                        </a:rPr>
                        <a:t>150</a:t>
                      </a:r>
                      <a:endParaRPr lang="ru-RU" sz="1000" dirty="0">
                        <a:effectLst/>
                        <a:latin typeface="Arial"/>
                        <a:ea typeface="Times New Roman"/>
                      </a:endParaRPr>
                    </a:p>
                  </a:txBody>
                  <a:tcPr marL="68580" marR="68580" marT="0" marB="0">
                    <a:noFill/>
                  </a:tcPr>
                </a:tc>
                <a:tc>
                  <a:txBody>
                    <a:bodyPr/>
                    <a:lstStyle/>
                    <a:p>
                      <a:pPr>
                        <a:spcAft>
                          <a:spcPts val="0"/>
                        </a:spcAft>
                      </a:pPr>
                      <a:r>
                        <a:rPr lang="ru-RU" sz="1000" dirty="0">
                          <a:effectLst/>
                        </a:rPr>
                        <a:t>180x210x155</a:t>
                      </a:r>
                      <a:endParaRPr lang="ru-RU" sz="1000" dirty="0">
                        <a:effectLst/>
                        <a:latin typeface="Arial"/>
                        <a:ea typeface="Times New Roman"/>
                      </a:endParaRPr>
                    </a:p>
                  </a:txBody>
                  <a:tcPr marL="68580" marR="68580" marT="0" marB="0">
                    <a:noFill/>
                  </a:tcPr>
                </a:tc>
                <a:tc>
                  <a:txBody>
                    <a:bodyPr/>
                    <a:lstStyle/>
                    <a:p>
                      <a:pPr>
                        <a:spcAft>
                          <a:spcPts val="0"/>
                        </a:spcAft>
                      </a:pPr>
                      <a:r>
                        <a:rPr lang="ru-RU" sz="1000" dirty="0">
                          <a:effectLst/>
                        </a:rPr>
                        <a:t>3.1</a:t>
                      </a:r>
                      <a:endParaRPr lang="ru-RU" sz="1000" dirty="0">
                        <a:effectLst/>
                        <a:latin typeface="Arial"/>
                        <a:ea typeface="Times New Roman"/>
                      </a:endParaRPr>
                    </a:p>
                  </a:txBody>
                  <a:tcPr marL="68580" marR="68580" marT="0" marB="0">
                    <a:noFill/>
                  </a:tcPr>
                </a:tc>
                <a:extLst>
                  <a:ext uri="{0D108BD9-81ED-4DB2-BD59-A6C34878D82A}">
                    <a16:rowId xmlns:a16="http://schemas.microsoft.com/office/drawing/2014/main" val="10001"/>
                  </a:ext>
                </a:extLst>
              </a:tr>
            </a:tbl>
          </a:graphicData>
        </a:graphic>
      </p:graphicFrame>
      <p:sp>
        <p:nvSpPr>
          <p:cNvPr id="9" name="Прямоугольник 8"/>
          <p:cNvSpPr/>
          <p:nvPr/>
        </p:nvSpPr>
        <p:spPr>
          <a:xfrm>
            <a:off x="6804248" y="3361266"/>
            <a:ext cx="1463862" cy="261610"/>
          </a:xfrm>
          <a:prstGeom prst="rect">
            <a:avLst/>
          </a:prstGeom>
        </p:spPr>
        <p:txBody>
          <a:bodyPr wrap="none">
            <a:spAutoFit/>
          </a:bodyPr>
          <a:lstStyle/>
          <a:p>
            <a:r>
              <a:rPr lang="ru-RU" sz="1100" b="1" dirty="0"/>
              <a:t>Модель EHO-150SD</a:t>
            </a:r>
            <a:endParaRPr lang="ru-RU" sz="1100" dirty="0"/>
          </a:p>
        </p:txBody>
      </p:sp>
      <p:sp>
        <p:nvSpPr>
          <p:cNvPr id="10" name="Прямоугольник 9"/>
          <p:cNvSpPr/>
          <p:nvPr/>
        </p:nvSpPr>
        <p:spPr>
          <a:xfrm>
            <a:off x="683568" y="733346"/>
            <a:ext cx="4859728" cy="338554"/>
          </a:xfrm>
          <a:prstGeom prst="rect">
            <a:avLst/>
          </a:prstGeom>
        </p:spPr>
        <p:txBody>
          <a:bodyPr wrap="none">
            <a:spAutoFit/>
          </a:bodyPr>
          <a:lstStyle/>
          <a:p>
            <a:r>
              <a:rPr lang="ru-RU" sz="1600" b="1" dirty="0"/>
              <a:t>АППАРАТ ДЛЯ РАСКАТКИ И НАРЕЗКИ ТЕСТА </a:t>
            </a:r>
          </a:p>
        </p:txBody>
      </p:sp>
    </p:spTree>
    <p:extLst>
      <p:ext uri="{BB962C8B-B14F-4D97-AF65-F5344CB8AC3E}">
        <p14:creationId xmlns:p14="http://schemas.microsoft.com/office/powerpoint/2010/main" val="4103110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262951"/>
            <a:ext cx="7920880" cy="1661993"/>
          </a:xfrm>
          <a:prstGeom prst="rect">
            <a:avLst/>
          </a:prstGeom>
        </p:spPr>
        <p:txBody>
          <a:bodyPr wrap="square">
            <a:spAutoFit/>
          </a:bodyPr>
          <a:lstStyle/>
          <a:p>
            <a:endParaRPr lang="ru-RU"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Передвижная тележка предназначена для применения в кондитерских, пекарных цехах для транспортировки противней с готовой продукцией.</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Исполнение из нержавеющей стали.</a:t>
            </a:r>
          </a:p>
          <a:p>
            <a:r>
              <a:rPr lang="ru-RU" sz="1200" dirty="0">
                <a:solidFill>
                  <a:srgbClr val="000000"/>
                </a:solidFill>
                <a:latin typeface="Times New Roman" panose="02020603050405020304" pitchFamily="18" charset="0"/>
                <a:cs typeface="Times New Roman" panose="02020603050405020304" pitchFamily="18" charset="0"/>
              </a:rPr>
              <a:t>• Размеры противней 400х600 мм., 460х330 мм.</a:t>
            </a:r>
          </a:p>
          <a:p>
            <a:r>
              <a:rPr lang="ru-RU" sz="1200" dirty="0">
                <a:solidFill>
                  <a:srgbClr val="000000"/>
                </a:solidFill>
                <a:latin typeface="Times New Roman" panose="02020603050405020304" pitchFamily="18" charset="0"/>
                <a:cs typeface="Times New Roman" panose="02020603050405020304" pitchFamily="18" charset="0"/>
              </a:rPr>
              <a:t>• Сборно-разборная конструкция.</a:t>
            </a:r>
          </a:p>
          <a:p>
            <a:r>
              <a:rPr lang="ru-RU" sz="1200" dirty="0">
                <a:solidFill>
                  <a:srgbClr val="000000"/>
                </a:solidFill>
                <a:latin typeface="Times New Roman" panose="02020603050405020304" pitchFamily="18" charset="0"/>
                <a:cs typeface="Times New Roman" panose="02020603050405020304" pitchFamily="18" charset="0"/>
              </a:rPr>
              <a:t>• Расстояние между направляющими 8,5 см.</a:t>
            </a:r>
          </a:p>
        </p:txBody>
      </p:sp>
      <p:graphicFrame>
        <p:nvGraphicFramePr>
          <p:cNvPr id="3" name="Таблица 2"/>
          <p:cNvGraphicFramePr>
            <a:graphicFrameLocks noGrp="1"/>
          </p:cNvGraphicFramePr>
          <p:nvPr>
            <p:extLst>
              <p:ext uri="{D42A27DB-BD31-4B8C-83A1-F6EECF244321}">
                <p14:modId xmlns:p14="http://schemas.microsoft.com/office/powerpoint/2010/main" val="360840158"/>
              </p:ext>
            </p:extLst>
          </p:nvPr>
        </p:nvGraphicFramePr>
        <p:xfrm>
          <a:off x="782737" y="3698922"/>
          <a:ext cx="4365327" cy="1080264"/>
        </p:xfrm>
        <a:graphic>
          <a:graphicData uri="http://schemas.openxmlformats.org/drawingml/2006/table">
            <a:tbl>
              <a:tblPr>
                <a:tableStyleId>{3B4B98B0-60AC-42C2-AFA5-B58CD77FA1E5}</a:tableStyleId>
              </a:tblPr>
              <a:tblGrid>
                <a:gridCol w="1098411">
                  <a:extLst>
                    <a:ext uri="{9D8B030D-6E8A-4147-A177-3AD203B41FA5}">
                      <a16:colId xmlns:a16="http://schemas.microsoft.com/office/drawing/2014/main" val="20000"/>
                    </a:ext>
                  </a:extLst>
                </a:gridCol>
                <a:gridCol w="1400012">
                  <a:extLst>
                    <a:ext uri="{9D8B030D-6E8A-4147-A177-3AD203B41FA5}">
                      <a16:colId xmlns:a16="http://schemas.microsoft.com/office/drawing/2014/main" val="20001"/>
                    </a:ext>
                  </a:extLst>
                </a:gridCol>
                <a:gridCol w="1866904">
                  <a:extLst>
                    <a:ext uri="{9D8B030D-6E8A-4147-A177-3AD203B41FA5}">
                      <a16:colId xmlns:a16="http://schemas.microsoft.com/office/drawing/2014/main" val="20002"/>
                    </a:ext>
                  </a:extLst>
                </a:gridCol>
              </a:tblGrid>
              <a:tr h="540132">
                <a:tc>
                  <a:txBody>
                    <a:bodyPr/>
                    <a:lstStyle/>
                    <a:p>
                      <a:pPr algn="l">
                        <a:spcBef>
                          <a:spcPts val="1200"/>
                        </a:spcBef>
                        <a:spcAft>
                          <a:spcPts val="0"/>
                        </a:spcAft>
                      </a:pPr>
                      <a:r>
                        <a:rPr lang="ru-RU" sz="1000" b="1" dirty="0">
                          <a:effectLst/>
                        </a:rPr>
                        <a:t>Модель</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ctr">
                        <a:spcAft>
                          <a:spcPts val="0"/>
                        </a:spcAft>
                      </a:pPr>
                      <a:r>
                        <a:rPr lang="ru-RU" sz="1000" b="1" dirty="0">
                          <a:effectLst/>
                        </a:rPr>
                        <a:t>Количество направляющих, шт.</a:t>
                      </a:r>
                      <a:endParaRPr lang="ru-RU" sz="1400" b="1" dirty="0">
                        <a:solidFill>
                          <a:srgbClr val="000000"/>
                        </a:solidFill>
                        <a:effectLst/>
                        <a:latin typeface="Times New Roman"/>
                        <a:ea typeface="Times New Roman"/>
                        <a:cs typeface="Times New Roman"/>
                      </a:endParaRPr>
                    </a:p>
                  </a:txBody>
                  <a:tcPr marL="68580" marR="68580" marT="0" marB="0" anchor="ctr"/>
                </a:tc>
                <a:tc>
                  <a:txBody>
                    <a:bodyPr/>
                    <a:lstStyle/>
                    <a:p>
                      <a:pPr algn="ctr">
                        <a:spcAft>
                          <a:spcPts val="0"/>
                        </a:spcAft>
                      </a:pPr>
                      <a:r>
                        <a:rPr lang="ru-RU" sz="1000" b="1" dirty="0">
                          <a:effectLst/>
                        </a:rPr>
                        <a:t>Габаритные размеры, мм</a:t>
                      </a:r>
                      <a:endParaRPr lang="ru-RU" sz="1400" b="1" dirty="0">
                        <a:solidFill>
                          <a:srgbClr val="000000"/>
                        </a:solidFill>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0"/>
                  </a:ext>
                </a:extLst>
              </a:tr>
              <a:tr h="270066">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sz="1000" dirty="0">
                          <a:effectLst/>
                        </a:rPr>
                        <a:t>PJ</a:t>
                      </a:r>
                      <a:r>
                        <a:rPr lang="ru-RU" sz="1000" dirty="0">
                          <a:effectLst/>
                        </a:rPr>
                        <a:t>-15 </a:t>
                      </a:r>
                      <a:r>
                        <a:rPr lang="ru-RU" sz="1000" b="1" dirty="0">
                          <a:solidFill>
                            <a:srgbClr val="000000"/>
                          </a:solidFill>
                          <a:effectLst/>
                          <a:latin typeface="Calibri"/>
                          <a:cs typeface="Times New Roman"/>
                        </a:rPr>
                        <a:t>(</a:t>
                      </a:r>
                      <a:r>
                        <a:rPr lang="ru-RU" sz="1000" b="0" dirty="0">
                          <a:solidFill>
                            <a:srgbClr val="000000"/>
                          </a:solidFill>
                          <a:effectLst/>
                          <a:latin typeface="Calibri"/>
                          <a:cs typeface="Times New Roman"/>
                        </a:rPr>
                        <a:t>460Х330)</a:t>
                      </a:r>
                      <a:endParaRPr lang="ru-RU" sz="1000" b="0" dirty="0">
                        <a:solidFill>
                          <a:srgbClr val="000000"/>
                        </a:solidFill>
                        <a:effectLst/>
                        <a:latin typeface="Calibri"/>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effectLst/>
                          <a:latin typeface="Times New Roman"/>
                          <a:ea typeface="Times New Roman"/>
                          <a:cs typeface="Times New Roman"/>
                        </a:rPr>
                        <a:t>15</a:t>
                      </a:r>
                    </a:p>
                  </a:txBody>
                  <a:tcPr marL="68580" marR="68580" marT="0" marB="0" anchor="ctr"/>
                </a:tc>
                <a:tc>
                  <a:txBody>
                    <a:bodyPr/>
                    <a:lstStyle/>
                    <a:p>
                      <a:pPr algn="ctr">
                        <a:spcAft>
                          <a:spcPts val="0"/>
                        </a:spcAft>
                      </a:pPr>
                      <a:r>
                        <a:rPr lang="ru-RU" sz="1000" dirty="0">
                          <a:solidFill>
                            <a:srgbClr val="000000"/>
                          </a:solidFill>
                          <a:effectLst/>
                          <a:latin typeface="+mn-lt"/>
                          <a:ea typeface="Times New Roman"/>
                          <a:cs typeface="Times New Roman"/>
                        </a:rPr>
                        <a:t>460х390х1715</a:t>
                      </a:r>
                      <a:endParaRPr lang="ru-RU" sz="1000" dirty="0">
                        <a:solidFill>
                          <a:srgbClr val="000000"/>
                        </a:solidFill>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1"/>
                  </a:ext>
                </a:extLst>
              </a:tr>
              <a:tr h="270066">
                <a:tc>
                  <a:txBody>
                    <a:bodyPr/>
                    <a:lstStyle/>
                    <a:p>
                      <a:pPr algn="l">
                        <a:spcBef>
                          <a:spcPts val="1200"/>
                        </a:spcBef>
                        <a:spcAft>
                          <a:spcPts val="0"/>
                        </a:spcAft>
                      </a:pPr>
                      <a:r>
                        <a:rPr lang="en-US" sz="1000" dirty="0">
                          <a:effectLst/>
                        </a:rPr>
                        <a:t>PJ</a:t>
                      </a:r>
                      <a:r>
                        <a:rPr lang="ru-RU" sz="1000" dirty="0">
                          <a:effectLst/>
                        </a:rPr>
                        <a:t>-15 (400х600)</a:t>
                      </a:r>
                      <a:endParaRPr lang="ru-RU" sz="1050" b="1" dirty="0">
                        <a:solidFill>
                          <a:srgbClr val="000000"/>
                        </a:solidFill>
                        <a:effectLst/>
                        <a:latin typeface="Calibri"/>
                        <a:ea typeface="Times New Roman"/>
                        <a:cs typeface="Times New Roman"/>
                      </a:endParaRPr>
                    </a:p>
                  </a:txBody>
                  <a:tcPr marL="68580" marR="68580" marT="0" marB="0" anchor="ctr"/>
                </a:tc>
                <a:tc>
                  <a:txBody>
                    <a:bodyPr/>
                    <a:lstStyle/>
                    <a:p>
                      <a:pPr algn="ctr">
                        <a:spcAft>
                          <a:spcPts val="0"/>
                        </a:spcAft>
                      </a:pPr>
                      <a:r>
                        <a:rPr lang="ru-RU" sz="1000" dirty="0">
                          <a:effectLst/>
                        </a:rPr>
                        <a:t>15</a:t>
                      </a:r>
                      <a:endParaRPr lang="ru-RU" sz="1400" dirty="0">
                        <a:solidFill>
                          <a:srgbClr val="000000"/>
                        </a:solidFill>
                        <a:effectLst/>
                        <a:latin typeface="Times New Roman"/>
                        <a:ea typeface="Times New Roman"/>
                        <a:cs typeface="Times New Roman"/>
                      </a:endParaRPr>
                    </a:p>
                  </a:txBody>
                  <a:tcPr marL="68580" marR="68580" marT="0" marB="0" anchor="ctr"/>
                </a:tc>
                <a:tc>
                  <a:txBody>
                    <a:bodyPr/>
                    <a:lstStyle/>
                    <a:p>
                      <a:pPr algn="ctr">
                        <a:spcAft>
                          <a:spcPts val="0"/>
                        </a:spcAft>
                      </a:pPr>
                      <a:r>
                        <a:rPr lang="ru-RU" sz="1000" dirty="0">
                          <a:effectLst/>
                        </a:rPr>
                        <a:t>620х470х1735</a:t>
                      </a:r>
                      <a:endParaRPr lang="ru-RU" sz="1400" dirty="0">
                        <a:solidFill>
                          <a:srgbClr val="000000"/>
                        </a:solidFill>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2"/>
                  </a:ext>
                </a:extLst>
              </a:tr>
            </a:tbl>
          </a:graphicData>
        </a:graphic>
      </p:graphicFrame>
      <p:sp>
        <p:nvSpPr>
          <p:cNvPr id="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Vinogradova.DA\Desktop\СТМ\каталог\2016-06-28 - Eksi\DSC041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2093947"/>
            <a:ext cx="1812579" cy="27228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Прямоугольник 3"/>
          <p:cNvSpPr/>
          <p:nvPr/>
        </p:nvSpPr>
        <p:spPr>
          <a:xfrm>
            <a:off x="700563" y="764704"/>
            <a:ext cx="1823000" cy="369332"/>
          </a:xfrm>
          <a:prstGeom prst="rect">
            <a:avLst/>
          </a:prstGeom>
        </p:spPr>
        <p:txBody>
          <a:bodyPr wrap="none">
            <a:spAutoFit/>
          </a:bodyPr>
          <a:lstStyle/>
          <a:p>
            <a:pPr algn="ctr"/>
            <a:r>
              <a:rPr lang="ru-RU" b="1" dirty="0">
                <a:solidFill>
                  <a:srgbClr val="000000"/>
                </a:solidFill>
                <a:latin typeface="Times New Roman" panose="02020603050405020304" pitchFamily="18" charset="0"/>
                <a:cs typeface="Times New Roman" panose="02020603050405020304" pitchFamily="18" charset="0"/>
              </a:rPr>
              <a:t>АКСЕССУАРЫ</a:t>
            </a:r>
          </a:p>
        </p:txBody>
      </p:sp>
    </p:spTree>
    <p:extLst>
      <p:ext uri="{BB962C8B-B14F-4D97-AF65-F5344CB8AC3E}">
        <p14:creationId xmlns:p14="http://schemas.microsoft.com/office/powerpoint/2010/main" val="1052364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86658" y="1916832"/>
            <a:ext cx="9245982"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4800" b="1" cap="all" dirty="0">
                <a:ln w="0"/>
                <a:solidFill>
                  <a:srgbClr val="C00000"/>
                </a:solidFill>
                <a:effectLst>
                  <a:reflection blurRad="12700" stA="50000" endPos="50000" dist="5000" dir="5400000" sy="-100000" rotWithShape="0"/>
                </a:effectLst>
              </a:rPr>
              <a:t>Оборудование для мясопереработки</a:t>
            </a:r>
            <a:endParaRPr lang="ru-RU" sz="4800" b="1" cap="all" spc="0" dirty="0">
              <a:ln w="0"/>
              <a:solidFill>
                <a:srgbClr val="C00000"/>
              </a:solidFill>
              <a:effectLst>
                <a:reflection blurRad="12700" stA="50000" endPos="50000" dist="5000" dir="5400000" sy="-100000" rotWithShape="0"/>
              </a:effectLst>
            </a:endParaRPr>
          </a:p>
        </p:txBody>
      </p:sp>
      <p:sp>
        <p:nvSpPr>
          <p:cNvPr id="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4" name="Picture 2" descr="http://pngimg.com/upload/meat_PNG39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4293096"/>
            <a:ext cx="4533913"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779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7348" y="836712"/>
            <a:ext cx="22288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683568" y="692696"/>
            <a:ext cx="4572000" cy="2308324"/>
          </a:xfrm>
          <a:prstGeom prst="rect">
            <a:avLst/>
          </a:prstGeom>
        </p:spPr>
        <p:txBody>
          <a:bodyPr>
            <a:spAutoFit/>
          </a:bodyPr>
          <a:lstStyle/>
          <a:p>
            <a:r>
              <a:rPr lang="ru-RU" b="1" dirty="0"/>
              <a:t>КОПТИЛЬНАЯ КАМЕРА</a:t>
            </a:r>
            <a:endParaRPr lang="ru-RU" dirty="0"/>
          </a:p>
          <a:p>
            <a:r>
              <a:rPr lang="ru-RU" sz="1400" dirty="0"/>
              <a:t> </a:t>
            </a:r>
          </a:p>
          <a:p>
            <a:r>
              <a:rPr lang="ru-RU" sz="1400" dirty="0"/>
              <a:t>Коптильная камера EKSI EDSH-S03 предназначена для быстрого копчения мяса. Камера проста в эксплуатации и обслуживании.</a:t>
            </a:r>
          </a:p>
          <a:p>
            <a:pPr lvl="0"/>
            <a:r>
              <a:rPr lang="ru-RU" sz="1400" dirty="0"/>
              <a:t>электромеханическая панель управления</a:t>
            </a:r>
          </a:p>
          <a:p>
            <a:pPr lvl="0"/>
            <a:r>
              <a:rPr lang="ru-RU" sz="1400" dirty="0"/>
              <a:t>терморегулятор</a:t>
            </a:r>
          </a:p>
          <a:p>
            <a:pPr lvl="0"/>
            <a:r>
              <a:rPr lang="ru-RU" sz="1400" dirty="0"/>
              <a:t>таймер на 3 часа</a:t>
            </a:r>
          </a:p>
          <a:p>
            <a:pPr lvl="0"/>
            <a:r>
              <a:rPr lang="ru-RU" sz="1400" dirty="0"/>
              <a:t>температурный режим 0-90° C</a:t>
            </a:r>
          </a:p>
          <a:p>
            <a:pPr lvl="0"/>
            <a:r>
              <a:rPr lang="ru-RU" sz="1400" dirty="0"/>
              <a:t>изготовлена из нержавеющей стали</a:t>
            </a:r>
          </a:p>
        </p:txBody>
      </p:sp>
      <p:graphicFrame>
        <p:nvGraphicFramePr>
          <p:cNvPr id="6" name="Таблица 5"/>
          <p:cNvGraphicFramePr>
            <a:graphicFrameLocks noGrp="1"/>
          </p:cNvGraphicFramePr>
          <p:nvPr>
            <p:extLst>
              <p:ext uri="{D42A27DB-BD31-4B8C-83A1-F6EECF244321}">
                <p14:modId xmlns:p14="http://schemas.microsoft.com/office/powerpoint/2010/main" val="3142034773"/>
              </p:ext>
            </p:extLst>
          </p:nvPr>
        </p:nvGraphicFramePr>
        <p:xfrm>
          <a:off x="779224" y="3861048"/>
          <a:ext cx="7776974" cy="886590"/>
        </p:xfrm>
        <a:graphic>
          <a:graphicData uri="http://schemas.openxmlformats.org/drawingml/2006/table">
            <a:tbl>
              <a:tblPr firstRow="1" firstCol="1" bandRow="1">
                <a:tableStyleId>{3B4B98B0-60AC-42C2-AFA5-B58CD77FA1E5}</a:tableStyleId>
              </a:tblPr>
              <a:tblGrid>
                <a:gridCol w="5444059">
                  <a:extLst>
                    <a:ext uri="{9D8B030D-6E8A-4147-A177-3AD203B41FA5}">
                      <a16:colId xmlns:a16="http://schemas.microsoft.com/office/drawing/2014/main" val="20000"/>
                    </a:ext>
                  </a:extLst>
                </a:gridCol>
                <a:gridCol w="2332915">
                  <a:extLst>
                    <a:ext uri="{9D8B030D-6E8A-4147-A177-3AD203B41FA5}">
                      <a16:colId xmlns:a16="http://schemas.microsoft.com/office/drawing/2014/main" val="20001"/>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EDSH-S03</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ru-RU" sz="900" dirty="0">
                          <a:effectLst/>
                        </a:rPr>
                        <a:t>Электрические характеристики, В/Гц</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122680" algn="l"/>
                        </a:tabLst>
                      </a:pPr>
                      <a:r>
                        <a:rPr lang="ru-RU" sz="900">
                          <a:effectLst/>
                        </a:rPr>
                        <a:t>220</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1"/>
                  </a:ext>
                </a:extLst>
              </a:tr>
              <a:tr h="0">
                <a:tc>
                  <a:txBody>
                    <a:bodyPr/>
                    <a:lstStyle/>
                    <a:p>
                      <a:pPr>
                        <a:lnSpc>
                          <a:spcPct val="115000"/>
                        </a:lnSpc>
                        <a:spcAft>
                          <a:spcPts val="0"/>
                        </a:spcAft>
                      </a:pPr>
                      <a:r>
                        <a:rPr lang="ru-RU" sz="900" dirty="0">
                          <a:effectLst/>
                        </a:rPr>
                        <a:t>Мощность, кВт</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122680" algn="l"/>
                        </a:tabLst>
                      </a:pPr>
                      <a:r>
                        <a:rPr lang="ru-RU" sz="900">
                          <a:effectLst/>
                        </a:rPr>
                        <a:t>1000</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ru-RU" sz="900" dirty="0">
                          <a:effectLst/>
                        </a:rPr>
                        <a:t>Количество полок</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4</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0">
                <a:tc>
                  <a:txBody>
                    <a:bodyPr/>
                    <a:lstStyle/>
                    <a:p>
                      <a:pPr>
                        <a:lnSpc>
                          <a:spcPct val="115000"/>
                        </a:lnSpc>
                        <a:spcAft>
                          <a:spcPts val="0"/>
                        </a:spcAft>
                      </a:pPr>
                      <a:r>
                        <a:rPr lang="ru-RU" sz="900" dirty="0">
                          <a:effectLst/>
                        </a:rPr>
                        <a:t>Температурный режим</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dirty="0">
                          <a:effectLst/>
                        </a:rPr>
                        <a:t>30-135°C</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0">
                <a:tc>
                  <a:txBody>
                    <a:bodyPr/>
                    <a:lstStyle/>
                    <a:p>
                      <a:pPr>
                        <a:lnSpc>
                          <a:spcPct val="115000"/>
                        </a:lnSpc>
                        <a:spcAft>
                          <a:spcPts val="0"/>
                        </a:spcAft>
                      </a:pPr>
                      <a:r>
                        <a:rPr lang="ru-RU" sz="900">
                          <a:effectLst/>
                        </a:rPr>
                        <a:t>Габаритные размеры, мм</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450x400x870</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5"/>
                  </a:ext>
                </a:extLst>
              </a:tr>
            </a:tbl>
          </a:graphicData>
        </a:graphic>
      </p:graphicFrame>
      <p:sp>
        <p:nvSpPr>
          <p:cNvPr id="10" name="Rectangle 3"/>
          <p:cNvSpPr>
            <a:spLocks noChangeArrowheads="1"/>
          </p:cNvSpPr>
          <p:nvPr/>
        </p:nvSpPr>
        <p:spPr bwMode="auto">
          <a:xfrm>
            <a:off x="1744663" y="2155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75656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031" y="836712"/>
            <a:ext cx="285741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031" y="3806155"/>
            <a:ext cx="285741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Таблица 1"/>
          <p:cNvGraphicFramePr>
            <a:graphicFrameLocks noGrp="1"/>
          </p:cNvGraphicFramePr>
          <p:nvPr>
            <p:extLst>
              <p:ext uri="{D42A27DB-BD31-4B8C-83A1-F6EECF244321}">
                <p14:modId xmlns:p14="http://schemas.microsoft.com/office/powerpoint/2010/main" val="4039390210"/>
              </p:ext>
            </p:extLst>
          </p:nvPr>
        </p:nvGraphicFramePr>
        <p:xfrm>
          <a:off x="755576" y="4509120"/>
          <a:ext cx="4608512" cy="1487619"/>
        </p:xfrm>
        <a:graphic>
          <a:graphicData uri="http://schemas.openxmlformats.org/drawingml/2006/table">
            <a:tbl>
              <a:tblPr firstRow="1" firstCol="1" bandRow="1">
                <a:tableStyleId>{3B4B98B0-60AC-42C2-AFA5-B58CD77FA1E5}</a:tableStyleId>
              </a:tblPr>
              <a:tblGrid>
                <a:gridCol w="2457873">
                  <a:extLst>
                    <a:ext uri="{9D8B030D-6E8A-4147-A177-3AD203B41FA5}">
                      <a16:colId xmlns:a16="http://schemas.microsoft.com/office/drawing/2014/main" val="20000"/>
                    </a:ext>
                  </a:extLst>
                </a:gridCol>
                <a:gridCol w="998511">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EMTS737</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dirty="0">
                          <a:effectLst/>
                        </a:rPr>
                        <a:t>EETS737</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ru-RU" sz="900" dirty="0">
                          <a:effectLst/>
                        </a:rPr>
                        <a:t>Электрические характеристики, В/Гц</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122680" algn="l"/>
                        </a:tabLst>
                      </a:pPr>
                      <a:r>
                        <a:rPr lang="ru-RU" sz="900">
                          <a:effectLst/>
                        </a:rPr>
                        <a:t>-</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tabLst>
                          <a:tab pos="1122680" algn="l"/>
                        </a:tabLst>
                      </a:pPr>
                      <a:r>
                        <a:rPr lang="ru-RU" sz="900">
                          <a:effectLst/>
                        </a:rPr>
                        <a:t>220/50</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1"/>
                  </a:ext>
                </a:extLst>
              </a:tr>
              <a:tr h="0">
                <a:tc>
                  <a:txBody>
                    <a:bodyPr/>
                    <a:lstStyle/>
                    <a:p>
                      <a:pPr>
                        <a:lnSpc>
                          <a:spcPct val="115000"/>
                        </a:lnSpc>
                        <a:spcAft>
                          <a:spcPts val="0"/>
                        </a:spcAft>
                      </a:pPr>
                      <a:r>
                        <a:rPr lang="ru-RU" sz="900" dirty="0">
                          <a:effectLst/>
                        </a:rPr>
                        <a:t>Мощность, кВт</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122680" algn="l"/>
                        </a:tabLst>
                      </a:pPr>
                      <a:r>
                        <a:rPr lang="ru-RU" sz="9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tabLst>
                          <a:tab pos="1122680" algn="l"/>
                        </a:tabLst>
                      </a:pPr>
                      <a:r>
                        <a:rPr lang="ru-RU" sz="900">
                          <a:effectLst/>
                        </a:rPr>
                        <a:t>0,3</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ru-RU" sz="900" dirty="0">
                          <a:effectLst/>
                        </a:rPr>
                        <a:t>Габаритные размеры входного отверстия, мм</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177х25</a:t>
                      </a:r>
                      <a:endParaRPr lang="ru-RU" sz="1100" dirty="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en-US" sz="900">
                          <a:effectLst/>
                        </a:rPr>
                        <a:t>177x25</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0">
                <a:tc>
                  <a:txBody>
                    <a:bodyPr/>
                    <a:lstStyle/>
                    <a:p>
                      <a:pPr>
                        <a:lnSpc>
                          <a:spcPct val="115000"/>
                        </a:lnSpc>
                        <a:spcAft>
                          <a:spcPts val="0"/>
                        </a:spcAft>
                      </a:pPr>
                      <a:r>
                        <a:rPr lang="ru-RU" sz="900">
                          <a:effectLst/>
                        </a:rPr>
                        <a:t>Мах толщина куска,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dirty="0">
                          <a:effectLst/>
                        </a:rPr>
                        <a:t>&gt;25</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900">
                          <a:effectLst/>
                        </a:rPr>
                        <a:t>&gt;25</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0">
                <a:tc>
                  <a:txBody>
                    <a:bodyPr/>
                    <a:lstStyle/>
                    <a:p>
                      <a:pPr>
                        <a:lnSpc>
                          <a:spcPct val="115000"/>
                        </a:lnSpc>
                        <a:spcAft>
                          <a:spcPts val="0"/>
                        </a:spcAft>
                      </a:pPr>
                      <a:r>
                        <a:rPr lang="ru-RU" sz="900">
                          <a:effectLst/>
                        </a:rPr>
                        <a:t>Количество ножей, шт.</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900">
                          <a:effectLst/>
                        </a:rPr>
                        <a:t>37x2</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en-US" sz="900" dirty="0">
                          <a:effectLst/>
                        </a:rPr>
                        <a:t>37</a:t>
                      </a:r>
                      <a:r>
                        <a:rPr lang="ru-RU" sz="900" dirty="0">
                          <a:effectLst/>
                        </a:rPr>
                        <a:t>х2</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5"/>
                  </a:ext>
                </a:extLst>
              </a:tr>
              <a:tr h="0">
                <a:tc>
                  <a:txBody>
                    <a:bodyPr/>
                    <a:lstStyle/>
                    <a:p>
                      <a:pPr>
                        <a:lnSpc>
                          <a:spcPct val="115000"/>
                        </a:lnSpc>
                        <a:spcAft>
                          <a:spcPts val="0"/>
                        </a:spcAft>
                      </a:pPr>
                      <a:r>
                        <a:rPr lang="ru-RU" sz="900" dirty="0">
                          <a:effectLst/>
                        </a:rPr>
                        <a:t>Количество валов, шт.</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2</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900" dirty="0">
                          <a:effectLst/>
                        </a:rPr>
                        <a:t>2</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0">
                <a:tc>
                  <a:txBody>
                    <a:bodyPr/>
                    <a:lstStyle/>
                    <a:p>
                      <a:pPr>
                        <a:lnSpc>
                          <a:spcPct val="115000"/>
                        </a:lnSpc>
                        <a:spcAft>
                          <a:spcPts val="0"/>
                        </a:spcAft>
                      </a:pPr>
                      <a:r>
                        <a:rPr lang="ru-RU" sz="900">
                          <a:effectLst/>
                        </a:rPr>
                        <a:t>Габаритные размеры, мм</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330х1</a:t>
                      </a:r>
                      <a:r>
                        <a:rPr lang="en-US" sz="900">
                          <a:effectLst/>
                        </a:rPr>
                        <a:t>85</a:t>
                      </a:r>
                      <a:r>
                        <a:rPr lang="ru-RU" sz="900">
                          <a:effectLst/>
                        </a:rPr>
                        <a:t>х</a:t>
                      </a:r>
                      <a:r>
                        <a:rPr lang="en-US" sz="900">
                          <a:effectLst/>
                        </a:rPr>
                        <a:t>2</a:t>
                      </a:r>
                      <a:r>
                        <a:rPr lang="ru-RU" sz="900">
                          <a:effectLst/>
                        </a:rPr>
                        <a:t>90</a:t>
                      </a:r>
                      <a:endParaRPr lang="ru-RU" sz="110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900" dirty="0">
                          <a:effectLst/>
                        </a:rPr>
                        <a:t>495х220х410</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7"/>
                  </a:ext>
                </a:extLst>
              </a:tr>
              <a:tr h="0">
                <a:tc>
                  <a:txBody>
                    <a:bodyPr/>
                    <a:lstStyle/>
                    <a:p>
                      <a:pPr>
                        <a:lnSpc>
                          <a:spcPct val="115000"/>
                        </a:lnSpc>
                        <a:spcAft>
                          <a:spcPts val="0"/>
                        </a:spcAft>
                      </a:pPr>
                      <a:r>
                        <a:rPr lang="ru-RU" sz="900">
                          <a:effectLst/>
                        </a:rPr>
                        <a:t>Вес, кг</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7</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24,40</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bl>
          </a:graphicData>
        </a:graphic>
      </p:graphicFrame>
      <p:sp>
        <p:nvSpPr>
          <p:cNvPr id="3" name="Прямоугольник 2"/>
          <p:cNvSpPr/>
          <p:nvPr/>
        </p:nvSpPr>
        <p:spPr>
          <a:xfrm>
            <a:off x="704573" y="1124744"/>
            <a:ext cx="4572000" cy="2492990"/>
          </a:xfrm>
          <a:prstGeom prst="rect">
            <a:avLst/>
          </a:prstGeom>
        </p:spPr>
        <p:txBody>
          <a:bodyPr>
            <a:spAutoFit/>
          </a:bodyPr>
          <a:lstStyle/>
          <a:p>
            <a:r>
              <a:rPr lang="ru-RU" sz="1200" dirty="0" err="1"/>
              <a:t>Тендерайзеры</a:t>
            </a:r>
            <a:r>
              <a:rPr lang="ru-RU" sz="1200" dirty="0"/>
              <a:t> </a:t>
            </a:r>
            <a:r>
              <a:rPr lang="en-US" sz="1200" dirty="0"/>
              <a:t>EKSI</a:t>
            </a:r>
            <a:r>
              <a:rPr lang="ru-RU" sz="1200" dirty="0"/>
              <a:t> предназначены для размягчения ломтиков сырого и отварного мяса без костей, филе птицы и филе морской рыбы. Использование этого оборудования заменяет процесс ручного отбивания порционных кусков мяса (стейки, шницели, антрекоты и т.д.) и рыбы. Благодаря обработке в </a:t>
            </a:r>
            <a:r>
              <a:rPr lang="ru-RU" sz="1200" dirty="0" err="1"/>
              <a:t>тендерайзере</a:t>
            </a:r>
            <a:r>
              <a:rPr lang="ru-RU" sz="1200" dirty="0"/>
              <a:t> продукт становится мягким, сочным и прожаривается намного быстрее и равномернее.</a:t>
            </a:r>
          </a:p>
          <a:p>
            <a:r>
              <a:rPr lang="ru-RU" sz="1200" dirty="0"/>
              <a:t>Оборудование идеально для столовых, баров, ресторанов, кейтеринговых компании и предприятий пищевой промышленности.</a:t>
            </a:r>
          </a:p>
          <a:p>
            <a:r>
              <a:rPr lang="ru-RU" sz="1200" dirty="0"/>
              <a:t>Изготовлены из нержавеющей стали.</a:t>
            </a:r>
          </a:p>
          <a:p>
            <a:r>
              <a:rPr lang="ru-RU" sz="1200" dirty="0"/>
              <a:t>EETS737 – электрический </a:t>
            </a:r>
            <a:r>
              <a:rPr lang="ru-RU" sz="1200" dirty="0" err="1"/>
              <a:t>тендерайзер</a:t>
            </a:r>
            <a:endParaRPr lang="ru-RU" sz="1200" dirty="0"/>
          </a:p>
          <a:p>
            <a:r>
              <a:rPr lang="en-US" sz="1200" dirty="0"/>
              <a:t>EMTS</a:t>
            </a:r>
            <a:r>
              <a:rPr lang="ru-RU" sz="1200" dirty="0"/>
              <a:t>373 – ручной </a:t>
            </a:r>
            <a:r>
              <a:rPr lang="ru-RU" sz="1200" dirty="0" err="1"/>
              <a:t>тендерайзер</a:t>
            </a:r>
            <a:r>
              <a:rPr lang="ru-RU" sz="1200" dirty="0"/>
              <a:t>, в комплекте лоток для мяса </a:t>
            </a:r>
          </a:p>
        </p:txBody>
      </p:sp>
      <p:sp>
        <p:nvSpPr>
          <p:cNvPr id="4" name="Прямоугольник 3"/>
          <p:cNvSpPr/>
          <p:nvPr/>
        </p:nvSpPr>
        <p:spPr>
          <a:xfrm>
            <a:off x="683568" y="667435"/>
            <a:ext cx="2085123" cy="369332"/>
          </a:xfrm>
          <a:prstGeom prst="rect">
            <a:avLst/>
          </a:prstGeom>
        </p:spPr>
        <p:txBody>
          <a:bodyPr wrap="none">
            <a:spAutoFit/>
          </a:bodyPr>
          <a:lstStyle/>
          <a:p>
            <a:r>
              <a:rPr lang="ru-RU" b="1" dirty="0"/>
              <a:t>ТЕНДЕРАЙЗЕРЫ</a:t>
            </a:r>
          </a:p>
        </p:txBody>
      </p:sp>
    </p:spTree>
    <p:extLst>
      <p:ext uri="{BB962C8B-B14F-4D97-AF65-F5344CB8AC3E}">
        <p14:creationId xmlns:p14="http://schemas.microsoft.com/office/powerpoint/2010/main" val="2274297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1131" y="2356647"/>
            <a:ext cx="21050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923816"/>
            <a:ext cx="5544616" cy="1785104"/>
          </a:xfrm>
          <a:prstGeom prst="rect">
            <a:avLst/>
          </a:prstGeom>
        </p:spPr>
        <p:txBody>
          <a:bodyPr wrap="square">
            <a:spAutoFit/>
          </a:bodyPr>
          <a:lstStyle/>
          <a:p>
            <a:r>
              <a:rPr lang="ru-RU" sz="1100" dirty="0"/>
              <a:t>Пельменные аппараты торговой марки </a:t>
            </a:r>
            <a:r>
              <a:rPr lang="en-US" sz="1100" dirty="0"/>
              <a:t>EKSI</a:t>
            </a:r>
            <a:r>
              <a:rPr lang="ru-RU" sz="1100" dirty="0"/>
              <a:t> предназначены для изготовления пельменных изделий с </a:t>
            </a:r>
            <a:r>
              <a:rPr lang="x-none" sz="1100"/>
              <a:t> мясным фаршем, смешанной начинкой из мяса и овощей, овощной и другой начинкой. Данн</a:t>
            </a:r>
            <a:r>
              <a:rPr lang="ru-RU" sz="1100" dirty="0" err="1"/>
              <a:t>ые</a:t>
            </a:r>
            <a:r>
              <a:rPr lang="x-none" sz="1100"/>
              <a:t> машин</a:t>
            </a:r>
            <a:r>
              <a:rPr lang="ru-RU" sz="1100" dirty="0"/>
              <a:t>ы</a:t>
            </a:r>
            <a:r>
              <a:rPr lang="x-none" sz="1100"/>
              <a:t> мо</a:t>
            </a:r>
            <a:r>
              <a:rPr lang="ru-RU" sz="1100" dirty="0"/>
              <a:t>гут</a:t>
            </a:r>
            <a:r>
              <a:rPr lang="x-none" sz="1100"/>
              <a:t> применяться в гостиниц</a:t>
            </a:r>
            <a:r>
              <a:rPr lang="ru-RU" sz="1100" dirty="0"/>
              <a:t>ах</a:t>
            </a:r>
            <a:r>
              <a:rPr lang="x-none" sz="1100"/>
              <a:t>, </a:t>
            </a:r>
            <a:r>
              <a:rPr lang="ru-RU" sz="1100" dirty="0"/>
              <a:t>р</a:t>
            </a:r>
            <a:r>
              <a:rPr lang="x-none" sz="1100"/>
              <a:t>есторан</a:t>
            </a:r>
            <a:r>
              <a:rPr lang="ru-RU" sz="1100" dirty="0"/>
              <a:t>ах</a:t>
            </a:r>
            <a:r>
              <a:rPr lang="x-none" sz="1100"/>
              <a:t>, буфет</a:t>
            </a:r>
            <a:r>
              <a:rPr lang="ru-RU" sz="1100" dirty="0"/>
              <a:t>ах</a:t>
            </a:r>
            <a:r>
              <a:rPr lang="x-none" sz="1100"/>
              <a:t>,</a:t>
            </a:r>
            <a:r>
              <a:rPr lang="ru-RU" sz="1100" dirty="0"/>
              <a:t> а также в цехах по производству.</a:t>
            </a:r>
          </a:p>
          <a:p>
            <a:r>
              <a:rPr lang="ru-RU" sz="1100" dirty="0"/>
              <a:t>Аппараты характеризуются простотой и удобством в эксплуатации и обслуживании</a:t>
            </a:r>
            <a:r>
              <a:rPr lang="ru-RU" sz="1100" b="1" dirty="0"/>
              <a:t>.</a:t>
            </a:r>
            <a:endParaRPr lang="ru-RU" sz="1100" dirty="0"/>
          </a:p>
          <a:p>
            <a:r>
              <a:rPr lang="ru-RU" sz="1100" dirty="0"/>
              <a:t> </a:t>
            </a:r>
          </a:p>
          <a:p>
            <a:r>
              <a:rPr lang="ru-RU" sz="1100" dirty="0"/>
              <a:t>Модель EJGL120-5B за свои технико-эксплуатационные возможности модель была удостоена золотой медали престижной Лейпцигской ярмарки в номинации товаров бытового назначения.</a:t>
            </a:r>
          </a:p>
          <a:p>
            <a:r>
              <a:rPr lang="ru-RU" sz="1100" b="1" dirty="0"/>
              <a:t> </a:t>
            </a:r>
            <a:endParaRPr lang="ru-RU" sz="1100" dirty="0"/>
          </a:p>
        </p:txBody>
      </p:sp>
      <p:graphicFrame>
        <p:nvGraphicFramePr>
          <p:cNvPr id="3" name="Таблица 2"/>
          <p:cNvGraphicFramePr>
            <a:graphicFrameLocks noGrp="1"/>
          </p:cNvGraphicFramePr>
          <p:nvPr>
            <p:extLst>
              <p:ext uri="{D42A27DB-BD31-4B8C-83A1-F6EECF244321}">
                <p14:modId xmlns:p14="http://schemas.microsoft.com/office/powerpoint/2010/main" val="1355171895"/>
              </p:ext>
            </p:extLst>
          </p:nvPr>
        </p:nvGraphicFramePr>
        <p:xfrm>
          <a:off x="755575" y="4509120"/>
          <a:ext cx="6033183" cy="1645353"/>
        </p:xfrm>
        <a:graphic>
          <a:graphicData uri="http://schemas.openxmlformats.org/drawingml/2006/table">
            <a:tbl>
              <a:tblPr firstRow="1" firstCol="1" bandRow="1">
                <a:tableStyleId>{3B4B98B0-60AC-42C2-AFA5-B58CD77FA1E5}</a:tableStyleId>
              </a:tblPr>
              <a:tblGrid>
                <a:gridCol w="1757997">
                  <a:extLst>
                    <a:ext uri="{9D8B030D-6E8A-4147-A177-3AD203B41FA5}">
                      <a16:colId xmlns:a16="http://schemas.microsoft.com/office/drawing/2014/main" val="20000"/>
                    </a:ext>
                  </a:extLst>
                </a:gridCol>
                <a:gridCol w="1527843">
                  <a:extLst>
                    <a:ext uri="{9D8B030D-6E8A-4147-A177-3AD203B41FA5}">
                      <a16:colId xmlns:a16="http://schemas.microsoft.com/office/drawing/2014/main" val="20001"/>
                    </a:ext>
                  </a:extLst>
                </a:gridCol>
                <a:gridCol w="1428215">
                  <a:extLst>
                    <a:ext uri="{9D8B030D-6E8A-4147-A177-3AD203B41FA5}">
                      <a16:colId xmlns:a16="http://schemas.microsoft.com/office/drawing/2014/main" val="20002"/>
                    </a:ext>
                  </a:extLst>
                </a:gridCol>
                <a:gridCol w="1319128">
                  <a:extLst>
                    <a:ext uri="{9D8B030D-6E8A-4147-A177-3AD203B41FA5}">
                      <a16:colId xmlns:a16="http://schemas.microsoft.com/office/drawing/2014/main" val="20003"/>
                    </a:ext>
                  </a:extLst>
                </a:gridCol>
              </a:tblGrid>
              <a:tr h="0">
                <a:tc>
                  <a:txBody>
                    <a:bodyPr/>
                    <a:lstStyle/>
                    <a:p>
                      <a:pPr algn="ctr">
                        <a:lnSpc>
                          <a:spcPct val="115000"/>
                        </a:lnSpc>
                        <a:spcAft>
                          <a:spcPts val="0"/>
                        </a:spcAft>
                        <a:tabLst>
                          <a:tab pos="1323975" algn="l"/>
                        </a:tabLs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en-US" sz="900">
                          <a:effectLst/>
                        </a:rPr>
                        <a:t>EJGT60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en-US" sz="900">
                          <a:effectLst/>
                        </a:rPr>
                        <a:t>EJGL120-5B</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en-US" sz="900">
                          <a:effectLst/>
                        </a:rPr>
                        <a:t>EJGL135-5B</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tabLst>
                          <a:tab pos="1323975" algn="l"/>
                        </a:tabLst>
                      </a:pPr>
                      <a:r>
                        <a:rPr lang="ru-RU" sz="900" dirty="0">
                          <a:effectLst/>
                        </a:rPr>
                        <a:t>Исполнение </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настольное</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a:effectLst/>
                        </a:rPr>
                        <a:t>напольное</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a:effectLst/>
                        </a:rPr>
                        <a:t>напольное</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1"/>
                  </a:ext>
                </a:extLst>
              </a:tr>
              <a:tr h="0">
                <a:tc>
                  <a:txBody>
                    <a:bodyPr/>
                    <a:lstStyle/>
                    <a:p>
                      <a:pPr>
                        <a:lnSpc>
                          <a:spcPct val="115000"/>
                        </a:lnSpc>
                        <a:spcAft>
                          <a:spcPts val="0"/>
                        </a:spcAft>
                        <a:tabLst>
                          <a:tab pos="1323975" algn="l"/>
                        </a:tabLst>
                      </a:pPr>
                      <a:r>
                        <a:rPr lang="ru-RU" sz="900" dirty="0">
                          <a:effectLst/>
                        </a:rPr>
                        <a:t>Габаритные размеры</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550x240x550мм</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en-US" sz="900">
                          <a:effectLst/>
                        </a:rPr>
                        <a:t>990x470x1150мм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en-US" sz="900">
                          <a:effectLst/>
                        </a:rPr>
                        <a:t>470х990х1115мм</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tabLst>
                          <a:tab pos="1323975" algn="l"/>
                        </a:tabLst>
                      </a:pPr>
                      <a:r>
                        <a:rPr lang="ru-RU" sz="900">
                          <a:effectLst/>
                        </a:rPr>
                        <a:t>Производительность</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3600 шт/ч</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7200 шт/ч</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a:effectLst/>
                        </a:rPr>
                        <a:t>8100 шт/ч</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428625">
                <a:tc>
                  <a:txBody>
                    <a:bodyPr/>
                    <a:lstStyle/>
                    <a:p>
                      <a:pPr>
                        <a:lnSpc>
                          <a:spcPct val="115000"/>
                        </a:lnSpc>
                        <a:spcAft>
                          <a:spcPts val="0"/>
                        </a:spcAft>
                        <a:tabLst>
                          <a:tab pos="1323975" algn="l"/>
                        </a:tabLst>
                      </a:pPr>
                      <a:r>
                        <a:rPr lang="ru-RU" sz="900" dirty="0">
                          <a:effectLst/>
                        </a:rPr>
                        <a:t>Комплектация</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комплектуется формующей насадкой «Пельмени» на 6 ячеек </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комплектуется формующей насадкой «Пельмени» на 6 ячеек</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комплектуется формующей насадкой «Пельмени» на 8 ячеек</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0">
                <a:tc>
                  <a:txBody>
                    <a:bodyPr/>
                    <a:lstStyle/>
                    <a:p>
                      <a:pPr>
                        <a:lnSpc>
                          <a:spcPct val="115000"/>
                        </a:lnSpc>
                        <a:spcAft>
                          <a:spcPts val="0"/>
                        </a:spcAft>
                        <a:tabLst>
                          <a:tab pos="1323975" algn="l"/>
                        </a:tabLst>
                      </a:pPr>
                      <a:r>
                        <a:rPr lang="ru-RU" sz="900">
                          <a:effectLst/>
                        </a:rPr>
                        <a:t>Вес изделия</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a:effectLst/>
                        </a:rPr>
                        <a:t>11-14 г</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16-18 г</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14-15 г</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5"/>
                  </a:ext>
                </a:extLst>
              </a:tr>
              <a:tr h="0">
                <a:tc>
                  <a:txBody>
                    <a:bodyPr/>
                    <a:lstStyle/>
                    <a:p>
                      <a:pPr>
                        <a:lnSpc>
                          <a:spcPct val="115000"/>
                        </a:lnSpc>
                        <a:spcAft>
                          <a:spcPts val="0"/>
                        </a:spcAft>
                        <a:tabLst>
                          <a:tab pos="1323975" algn="l"/>
                        </a:tabLst>
                      </a:pPr>
                      <a:r>
                        <a:rPr lang="ru-RU" sz="900">
                          <a:effectLst/>
                        </a:rPr>
                        <a:t>Напряжение, В</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a:effectLst/>
                        </a:rPr>
                        <a:t>220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380</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380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0">
                <a:tc>
                  <a:txBody>
                    <a:bodyPr/>
                    <a:lstStyle/>
                    <a:p>
                      <a:pPr>
                        <a:lnSpc>
                          <a:spcPct val="115000"/>
                        </a:lnSpc>
                        <a:spcAft>
                          <a:spcPts val="0"/>
                        </a:spcAft>
                        <a:tabLst>
                          <a:tab pos="1323975" algn="l"/>
                        </a:tabLst>
                      </a:pPr>
                      <a:r>
                        <a:rPr lang="ru-RU" sz="900">
                          <a:effectLst/>
                        </a:rPr>
                        <a:t>Мощность, кВт</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a:effectLst/>
                        </a:rPr>
                        <a:t>0,</a:t>
                      </a:r>
                      <a:r>
                        <a:rPr lang="en-US" sz="900">
                          <a:effectLst/>
                        </a:rPr>
                        <a:t>75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1,5</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1323975" algn="l"/>
                        </a:tabLst>
                      </a:pPr>
                      <a:r>
                        <a:rPr lang="ru-RU" sz="900" dirty="0">
                          <a:effectLst/>
                        </a:rPr>
                        <a:t>1,5</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7"/>
                  </a:ext>
                </a:extLst>
              </a:tr>
              <a:tr h="0">
                <a:tc>
                  <a:txBody>
                    <a:bodyPr/>
                    <a:lstStyle/>
                    <a:p>
                      <a:pPr>
                        <a:lnSpc>
                          <a:spcPct val="115000"/>
                        </a:lnSpc>
                        <a:spcAft>
                          <a:spcPts val="0"/>
                        </a:spcAft>
                        <a:tabLst>
                          <a:tab pos="1323975" algn="l"/>
                        </a:tabLst>
                      </a:pPr>
                      <a:r>
                        <a:rPr lang="ru-RU" sz="900">
                          <a:effectLst/>
                        </a:rPr>
                        <a:t>Вес, кг</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a:effectLst/>
                        </a:rPr>
                        <a:t>53</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a:effectLst/>
                        </a:rPr>
                        <a:t>160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323975" algn="l"/>
                        </a:tabLst>
                      </a:pPr>
                      <a:r>
                        <a:rPr lang="ru-RU" sz="900" dirty="0">
                          <a:effectLst/>
                        </a:rPr>
                        <a:t>160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4" name="Rectangle 1"/>
          <p:cNvSpPr>
            <a:spLocks noChangeArrowheads="1"/>
          </p:cNvSpPr>
          <p:nvPr/>
        </p:nvSpPr>
        <p:spPr bwMode="auto">
          <a:xfrm>
            <a:off x="1495425" y="1682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9303" y="581241"/>
            <a:ext cx="16097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p:cNvSpPr>
            <a:spLocks noChangeArrowheads="1"/>
          </p:cNvSpPr>
          <p:nvPr/>
        </p:nvSpPr>
        <p:spPr bwMode="auto">
          <a:xfrm>
            <a:off x="6228184" y="2210016"/>
            <a:ext cx="7200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100" b="1" i="0" u="none" strike="noStrike" cap="none" normalizeH="0" baseline="0" dirty="0">
                <a:ln>
                  <a:noFill/>
                </a:ln>
                <a:solidFill>
                  <a:schemeClr val="tx1"/>
                </a:solidFill>
                <a:effectLst/>
                <a:latin typeface="Arial" pitchFamily="34" charset="0"/>
                <a:ea typeface="Microsoft YaHei" pitchFamily="34" charset="-122"/>
                <a:cs typeface="Calibri" pitchFamily="34" charset="0"/>
              </a:rPr>
              <a:t>EJGT60</a:t>
            </a:r>
            <a:endParaRPr kumimoji="0" lang="en-US"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1" i="0" u="none" strike="noStrike" cap="none" normalizeH="0" baseline="0">
                <a:ln>
                  <a:noFill/>
                </a:ln>
                <a:solidFill>
                  <a:schemeClr val="tx1"/>
                </a:solidFill>
                <a:effectLst/>
                <a:latin typeface="Arial" pitchFamily="34" charset="0"/>
                <a:cs typeface="Arial" pitchFamily="34" charset="0"/>
              </a:rPr>
              <a:t> </a:t>
            </a: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16" name="Rectangle 1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ru-RU" sz="1100" b="1" i="0" u="none" strike="noStrike" cap="none" normalizeH="0" baseline="0">
              <a:ln>
                <a:noFill/>
              </a:ln>
              <a:solidFill>
                <a:schemeClr val="tx1"/>
              </a:solidFill>
              <a:effectLst/>
              <a:latin typeface="Arial" pitchFamily="34" charset="0"/>
              <a:ea typeface="Microsoft YaHei" pitchFamily="34" charset="-122"/>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100" b="1" i="0" u="none" strike="noStrike" cap="none" normalizeH="0" baseline="0">
                <a:ln>
                  <a:noFill/>
                </a:ln>
                <a:solidFill>
                  <a:schemeClr val="tx1"/>
                </a:solidFill>
                <a:effectLst/>
                <a:latin typeface="Arial" pitchFamily="34" charset="0"/>
                <a:ea typeface="Microsoft YaHei" pitchFamily="34" charset="-122"/>
                <a:cs typeface="Calibri" pitchFamily="34" charset="0"/>
              </a:rPr>
              <a:t>	</a:t>
            </a:r>
            <a:r>
              <a:rPr kumimoji="0" lang="ru-RU" altLang="ru-RU" sz="800" b="0" i="0" u="none" strike="noStrike" cap="none" normalizeH="0" baseline="0">
                <a:ln>
                  <a:noFill/>
                </a:ln>
                <a:solidFill>
                  <a:schemeClr val="tx1"/>
                </a:solidFill>
                <a:effectLst/>
                <a:latin typeface="Arial" pitchFamily="34" charset="0"/>
                <a:cs typeface="Arial" pitchFamily="34" charset="0"/>
              </a:rPr>
              <a:t> </a:t>
            </a: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17" name="Прямоугольник 16"/>
          <p:cNvSpPr/>
          <p:nvPr/>
        </p:nvSpPr>
        <p:spPr>
          <a:xfrm>
            <a:off x="6968531" y="4797152"/>
            <a:ext cx="1914307" cy="261610"/>
          </a:xfrm>
          <a:prstGeom prst="rect">
            <a:avLst/>
          </a:prstGeom>
        </p:spPr>
        <p:txBody>
          <a:bodyPr wrap="none">
            <a:spAutoFit/>
          </a:bodyPr>
          <a:lstStyle/>
          <a:p>
            <a:r>
              <a:rPr lang="en-US" sz="1100" b="1" dirty="0"/>
              <a:t>EJGL120-5B</a:t>
            </a:r>
            <a:r>
              <a:rPr lang="en-US" sz="1100" dirty="0"/>
              <a:t> </a:t>
            </a:r>
            <a:r>
              <a:rPr lang="ru-RU" sz="1100" dirty="0"/>
              <a:t>и</a:t>
            </a:r>
            <a:r>
              <a:rPr lang="en-US" sz="1100" b="1" dirty="0"/>
              <a:t> EJGL135-5B</a:t>
            </a:r>
            <a:endParaRPr lang="ru-RU" sz="1100" dirty="0"/>
          </a:p>
        </p:txBody>
      </p:sp>
      <p:sp>
        <p:nvSpPr>
          <p:cNvPr id="18" name="Прямоугольник 17"/>
          <p:cNvSpPr/>
          <p:nvPr/>
        </p:nvSpPr>
        <p:spPr>
          <a:xfrm>
            <a:off x="683568" y="2580000"/>
            <a:ext cx="6120680" cy="1785104"/>
          </a:xfrm>
          <a:prstGeom prst="rect">
            <a:avLst/>
          </a:prstGeom>
        </p:spPr>
        <p:txBody>
          <a:bodyPr wrap="square">
            <a:spAutoFit/>
          </a:bodyPr>
          <a:lstStyle/>
          <a:p>
            <a:r>
              <a:rPr lang="ru-RU" sz="1100" dirty="0"/>
              <a:t>Дополнительно к пельменным аппаратам возможно заказать сменные насадки для изготовления других видов продукции: </a:t>
            </a:r>
          </a:p>
          <a:p>
            <a:r>
              <a:rPr lang="ru-RU" sz="1100" dirty="0"/>
              <a:t> - насадка «Пельмени» на 6, 8, 10 ячеек</a:t>
            </a:r>
          </a:p>
          <a:p>
            <a:r>
              <a:rPr lang="ru-RU" sz="1100" dirty="0"/>
              <a:t> - насадка «Вареники» на 4 ячейки</a:t>
            </a:r>
          </a:p>
          <a:p>
            <a:r>
              <a:rPr lang="ru-RU" sz="1100" dirty="0"/>
              <a:t> - насадка «</a:t>
            </a:r>
            <a:r>
              <a:rPr lang="ru-RU" sz="1100" dirty="0" err="1"/>
              <a:t>Самса</a:t>
            </a:r>
            <a:r>
              <a:rPr lang="ru-RU" sz="1100" dirty="0"/>
              <a:t>» на 4 или 6 ячеек</a:t>
            </a:r>
          </a:p>
          <a:p>
            <a:r>
              <a:rPr lang="ru-RU" sz="1100" dirty="0"/>
              <a:t> - насадка «Яичные пирожки» – количество ячеек по запросу (зависит от желаемого размера изделий). </a:t>
            </a:r>
          </a:p>
          <a:p>
            <a:r>
              <a:rPr lang="ru-RU" sz="1100" dirty="0"/>
              <a:t> </a:t>
            </a:r>
          </a:p>
          <a:p>
            <a:r>
              <a:rPr lang="ru-RU" sz="1100" b="1" dirty="0"/>
              <a:t>Внимание! В зависимости от модели пельменного аппарата и вида дополнительной насадки в ряде случаев необходимо помимо насадки заказывать формующую плиту.</a:t>
            </a:r>
            <a:endParaRPr lang="ru-RU" sz="1100" dirty="0"/>
          </a:p>
        </p:txBody>
      </p:sp>
      <p:sp>
        <p:nvSpPr>
          <p:cNvPr id="19" name="Прямоугольник 18"/>
          <p:cNvSpPr/>
          <p:nvPr/>
        </p:nvSpPr>
        <p:spPr>
          <a:xfrm>
            <a:off x="680472" y="460569"/>
            <a:ext cx="3027432" cy="338554"/>
          </a:xfrm>
          <a:prstGeom prst="rect">
            <a:avLst/>
          </a:prstGeom>
        </p:spPr>
        <p:txBody>
          <a:bodyPr wrap="none">
            <a:spAutoFit/>
          </a:bodyPr>
          <a:lstStyle/>
          <a:p>
            <a:r>
              <a:rPr lang="ru-RU" sz="1600" b="1" dirty="0"/>
              <a:t>ПЕЛЬМЕННЫЕ АППАРАТЫ </a:t>
            </a:r>
          </a:p>
        </p:txBody>
      </p:sp>
    </p:spTree>
    <p:extLst>
      <p:ext uri="{BB962C8B-B14F-4D97-AF65-F5344CB8AC3E}">
        <p14:creationId xmlns:p14="http://schemas.microsoft.com/office/powerpoint/2010/main" val="2274297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1124744"/>
            <a:ext cx="4572000" cy="2462213"/>
          </a:xfrm>
          <a:prstGeom prst="rect">
            <a:avLst/>
          </a:prstGeom>
        </p:spPr>
        <p:txBody>
          <a:bodyPr>
            <a:spAutoFit/>
          </a:bodyPr>
          <a:lstStyle/>
          <a:p>
            <a:r>
              <a:rPr lang="x-none" sz="1400"/>
              <a:t>Горизонтальны</a:t>
            </a:r>
            <a:r>
              <a:rPr lang="ru-RU" sz="1400" dirty="0"/>
              <a:t>е и вертикальные</a:t>
            </a:r>
            <a:r>
              <a:rPr lang="x-none" sz="1400"/>
              <a:t> шприц</a:t>
            </a:r>
            <a:r>
              <a:rPr lang="ru-RU" sz="1400" dirty="0"/>
              <a:t>ы</a:t>
            </a:r>
            <a:r>
              <a:rPr lang="x-none" sz="1400"/>
              <a:t> EKSI применяются для набивки натуральных и искусственных колбасных оболочек различными видами фарша. Шприц</a:t>
            </a:r>
            <a:r>
              <a:rPr lang="ru-RU" sz="1400" dirty="0"/>
              <a:t>ы</a:t>
            </a:r>
            <a:r>
              <a:rPr lang="x-none" sz="1400"/>
              <a:t> прост</a:t>
            </a:r>
            <a:r>
              <a:rPr lang="ru-RU" sz="1400" dirty="0"/>
              <a:t>ы</a:t>
            </a:r>
            <a:r>
              <a:rPr lang="x-none" sz="1400"/>
              <a:t> в эксплуатации и обслуживании.</a:t>
            </a:r>
            <a:endParaRPr lang="ru-RU" sz="1400" dirty="0"/>
          </a:p>
          <a:p>
            <a:pPr lvl="0"/>
            <a:r>
              <a:rPr lang="x-none" sz="1400"/>
              <a:t>изготовлены </a:t>
            </a:r>
            <a:r>
              <a:rPr lang="ru-RU" sz="1400" dirty="0"/>
              <a:t>целиком </a:t>
            </a:r>
            <a:r>
              <a:rPr lang="x-none" sz="1400"/>
              <a:t>из нержавеющей стали;</a:t>
            </a:r>
            <a:endParaRPr lang="ru-RU" sz="1400" dirty="0"/>
          </a:p>
          <a:p>
            <a:pPr lvl="0"/>
            <a:r>
              <a:rPr lang="x-none" sz="1400"/>
              <a:t>все модели ком</a:t>
            </a:r>
            <a:r>
              <a:rPr lang="ru-RU" sz="1400" dirty="0"/>
              <a:t>п</a:t>
            </a:r>
            <a:r>
              <a:rPr lang="x-none" sz="1400"/>
              <a:t>лектуются 4 насад</a:t>
            </a:r>
            <a:r>
              <a:rPr lang="ru-RU" sz="1400" dirty="0" err="1"/>
              <a:t>ками</a:t>
            </a:r>
            <a:r>
              <a:rPr lang="ru-RU" sz="1400" dirty="0"/>
              <a:t> </a:t>
            </a:r>
            <a:r>
              <a:rPr lang="x-none" sz="1400"/>
              <a:t>Ø 16,22,32,38мм;</a:t>
            </a:r>
            <a:r>
              <a:rPr lang="ru-RU" sz="1400" dirty="0"/>
              <a:t> длина насадки 180 мм</a:t>
            </a:r>
          </a:p>
          <a:p>
            <a:r>
              <a:rPr lang="x-none" sz="1400" b="1"/>
              <a:t>Принцип работы:</a:t>
            </a:r>
            <a:endParaRPr lang="ru-RU" sz="1400" dirty="0"/>
          </a:p>
          <a:p>
            <a:pPr lvl="0"/>
            <a:r>
              <a:rPr lang="x-none" sz="1400"/>
              <a:t>Фарш загружается в рабочий цилиндр;</a:t>
            </a:r>
            <a:endParaRPr lang="ru-RU" sz="1400" dirty="0"/>
          </a:p>
          <a:p>
            <a:pPr lvl="0"/>
            <a:r>
              <a:rPr lang="x-none" sz="1400"/>
              <a:t>путем вращения рукоятки происходит нагнетание фарша в оболочку.</a:t>
            </a:r>
            <a:endParaRPr lang="ru-RU" sz="1400" dirty="0"/>
          </a:p>
        </p:txBody>
      </p:sp>
      <p:graphicFrame>
        <p:nvGraphicFramePr>
          <p:cNvPr id="3" name="Таблица 2"/>
          <p:cNvGraphicFramePr>
            <a:graphicFrameLocks noGrp="1"/>
          </p:cNvGraphicFramePr>
          <p:nvPr>
            <p:extLst>
              <p:ext uri="{D42A27DB-BD31-4B8C-83A1-F6EECF244321}">
                <p14:modId xmlns:p14="http://schemas.microsoft.com/office/powerpoint/2010/main" val="3316620735"/>
              </p:ext>
            </p:extLst>
          </p:nvPr>
        </p:nvGraphicFramePr>
        <p:xfrm>
          <a:off x="755576" y="4221088"/>
          <a:ext cx="7607268" cy="1783149"/>
        </p:xfrm>
        <a:graphic>
          <a:graphicData uri="http://schemas.openxmlformats.org/drawingml/2006/table">
            <a:tbl>
              <a:tblPr firstRow="1" firstCol="1" bandRow="1">
                <a:tableStyleId>{3B4B98B0-60AC-42C2-AFA5-B58CD77FA1E5}</a:tableStyleId>
              </a:tblPr>
              <a:tblGrid>
                <a:gridCol w="671024">
                  <a:extLst>
                    <a:ext uri="{9D8B030D-6E8A-4147-A177-3AD203B41FA5}">
                      <a16:colId xmlns:a16="http://schemas.microsoft.com/office/drawing/2014/main" val="20000"/>
                    </a:ext>
                  </a:extLst>
                </a:gridCol>
                <a:gridCol w="1186012">
                  <a:extLst>
                    <a:ext uri="{9D8B030D-6E8A-4147-A177-3AD203B41FA5}">
                      <a16:colId xmlns:a16="http://schemas.microsoft.com/office/drawing/2014/main" val="20001"/>
                    </a:ext>
                  </a:extLst>
                </a:gridCol>
                <a:gridCol w="1584848">
                  <a:extLst>
                    <a:ext uri="{9D8B030D-6E8A-4147-A177-3AD203B41FA5}">
                      <a16:colId xmlns:a16="http://schemas.microsoft.com/office/drawing/2014/main" val="20002"/>
                    </a:ext>
                  </a:extLst>
                </a:gridCol>
                <a:gridCol w="1090851">
                  <a:extLst>
                    <a:ext uri="{9D8B030D-6E8A-4147-A177-3AD203B41FA5}">
                      <a16:colId xmlns:a16="http://schemas.microsoft.com/office/drawing/2014/main" val="20003"/>
                    </a:ext>
                  </a:extLst>
                </a:gridCol>
                <a:gridCol w="1388927">
                  <a:extLst>
                    <a:ext uri="{9D8B030D-6E8A-4147-A177-3AD203B41FA5}">
                      <a16:colId xmlns:a16="http://schemas.microsoft.com/office/drawing/2014/main" val="20004"/>
                    </a:ext>
                  </a:extLst>
                </a:gridCol>
                <a:gridCol w="694114">
                  <a:extLst>
                    <a:ext uri="{9D8B030D-6E8A-4147-A177-3AD203B41FA5}">
                      <a16:colId xmlns:a16="http://schemas.microsoft.com/office/drawing/2014/main" val="20005"/>
                    </a:ext>
                  </a:extLst>
                </a:gridCol>
                <a:gridCol w="991492">
                  <a:extLst>
                    <a:ext uri="{9D8B030D-6E8A-4147-A177-3AD203B41FA5}">
                      <a16:colId xmlns:a16="http://schemas.microsoft.com/office/drawing/2014/main" val="20006"/>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381635" algn="l"/>
                        </a:tabLst>
                      </a:pPr>
                      <a:r>
                        <a:rPr lang="ru-RU" sz="900" dirty="0">
                          <a:effectLst/>
                        </a:rPr>
                        <a:t>Диаметр бункера, мм</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Длина загрузочного бункера, мм</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Загрузка, л</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Габаритные размеры,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Вес, кг</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0">
                <a:tc gridSpan="7">
                  <a:txBody>
                    <a:bodyPr/>
                    <a:lstStyle/>
                    <a:p>
                      <a:pPr>
                        <a:lnSpc>
                          <a:spcPct val="115000"/>
                        </a:lnSpc>
                        <a:spcAft>
                          <a:spcPts val="0"/>
                        </a:spcAft>
                      </a:pPr>
                      <a:r>
                        <a:rPr lang="ru-RU" sz="900" dirty="0">
                          <a:effectLst/>
                        </a:rPr>
                        <a:t>Горизонтальные</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0">
                <a:tc>
                  <a:txBody>
                    <a:bodyPr/>
                    <a:lstStyle/>
                    <a:p>
                      <a:pPr>
                        <a:lnSpc>
                          <a:spcPct val="115000"/>
                        </a:lnSpc>
                        <a:spcAft>
                          <a:spcPts val="0"/>
                        </a:spcAft>
                      </a:pPr>
                      <a:r>
                        <a:rPr lang="en-US" sz="900">
                          <a:effectLst/>
                        </a:rPr>
                        <a:t>ESH-3</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200</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3</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470х230х240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9</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0">
                <a:tc>
                  <a:txBody>
                    <a:bodyPr/>
                    <a:lstStyle/>
                    <a:p>
                      <a:pPr>
                        <a:lnSpc>
                          <a:spcPct val="115000"/>
                        </a:lnSpc>
                        <a:spcAft>
                          <a:spcPts val="0"/>
                        </a:spcAft>
                      </a:pPr>
                      <a:r>
                        <a:rPr lang="en-US" sz="900">
                          <a:effectLst/>
                        </a:rPr>
                        <a:t>ESH-5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320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5</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590х230х240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900">
                          <a:effectLst/>
                        </a:rPr>
                        <a:t>9.5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r h="0">
                <a:tc>
                  <a:txBody>
                    <a:bodyPr/>
                    <a:lstStyle/>
                    <a:p>
                      <a:pPr>
                        <a:lnSpc>
                          <a:spcPct val="115000"/>
                        </a:lnSpc>
                        <a:spcAft>
                          <a:spcPts val="0"/>
                        </a:spcAft>
                      </a:pPr>
                      <a:r>
                        <a:rPr lang="en-US" sz="900">
                          <a:effectLst/>
                        </a:rPr>
                        <a:t>ESH-7</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460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7</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670х190х190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0">
                <a:tc gridSpan="7">
                  <a:txBody>
                    <a:bodyPr/>
                    <a:lstStyle/>
                    <a:p>
                      <a:pPr>
                        <a:lnSpc>
                          <a:spcPct val="115000"/>
                        </a:lnSpc>
                        <a:spcAft>
                          <a:spcPts val="0"/>
                        </a:spcAft>
                      </a:pPr>
                      <a:r>
                        <a:rPr lang="ru-RU" sz="900" dirty="0">
                          <a:effectLst/>
                        </a:rPr>
                        <a:t>Вертикальные</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5"/>
                  </a:ext>
                </a:extLst>
              </a:tr>
              <a:tr h="0">
                <a:tc>
                  <a:txBody>
                    <a:bodyPr/>
                    <a:lstStyle/>
                    <a:p>
                      <a:pPr>
                        <a:lnSpc>
                          <a:spcPct val="115000"/>
                        </a:lnSpc>
                        <a:spcAft>
                          <a:spcPts val="0"/>
                        </a:spcAft>
                      </a:pPr>
                      <a:r>
                        <a:rPr lang="en-US" sz="900">
                          <a:effectLst/>
                        </a:rPr>
                        <a:t>ESV-3</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200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3</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300х340х570</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9</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0">
                <a:tc>
                  <a:txBody>
                    <a:bodyPr/>
                    <a:lstStyle/>
                    <a:p>
                      <a:pPr>
                        <a:lnSpc>
                          <a:spcPct val="115000"/>
                        </a:lnSpc>
                        <a:spcAft>
                          <a:spcPts val="0"/>
                        </a:spcAft>
                      </a:pPr>
                      <a:r>
                        <a:rPr lang="en-US" sz="900">
                          <a:effectLst/>
                        </a:rPr>
                        <a:t>ESV-5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320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300х340х690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9,5</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7"/>
                  </a:ext>
                </a:extLst>
              </a:tr>
              <a:tr h="0">
                <a:tc>
                  <a:txBody>
                    <a:bodyPr/>
                    <a:lstStyle/>
                    <a:p>
                      <a:pPr>
                        <a:lnSpc>
                          <a:spcPct val="115000"/>
                        </a:lnSpc>
                        <a:spcAft>
                          <a:spcPts val="0"/>
                        </a:spcAft>
                      </a:pPr>
                      <a:r>
                        <a:rPr lang="en-US" sz="900">
                          <a:effectLst/>
                        </a:rPr>
                        <a:t>ESV-7</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460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7</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300х340х830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10</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 </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r h="0">
                <a:tc>
                  <a:txBody>
                    <a:bodyPr/>
                    <a:lstStyle/>
                    <a:p>
                      <a:pPr>
                        <a:lnSpc>
                          <a:spcPct val="115000"/>
                        </a:lnSpc>
                        <a:spcAft>
                          <a:spcPts val="0"/>
                        </a:spcAft>
                      </a:pPr>
                      <a:r>
                        <a:rPr lang="en-US" sz="900">
                          <a:effectLst/>
                        </a:rPr>
                        <a:t>ESV-10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219</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270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10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300х330х580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12</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highlight>
                            <a:srgbClr val="FFFF00"/>
                          </a:highlight>
                        </a:rPr>
                        <a:t> </a:t>
                      </a:r>
                      <a:endParaRPr lang="ru-RU" sz="11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9"/>
                  </a:ext>
                </a:extLst>
              </a:tr>
              <a:tr h="0">
                <a:tc>
                  <a:txBody>
                    <a:bodyPr/>
                    <a:lstStyle/>
                    <a:p>
                      <a:pPr>
                        <a:lnSpc>
                          <a:spcPct val="115000"/>
                        </a:lnSpc>
                        <a:spcAft>
                          <a:spcPts val="0"/>
                        </a:spcAft>
                      </a:pPr>
                      <a:r>
                        <a:rPr lang="en-US" sz="900">
                          <a:effectLst/>
                        </a:rPr>
                        <a:t>ESV-15</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219</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400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15</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300х330х710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14</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highlight>
                            <a:srgbClr val="FFFF00"/>
                          </a:highlight>
                        </a:rPr>
                        <a:t> </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10"/>
                  </a:ext>
                </a:extLst>
              </a:tr>
            </a:tbl>
          </a:graphicData>
        </a:graphic>
      </p:graphicFrame>
      <p:sp>
        <p:nvSpPr>
          <p:cNvPr id="4" name="Rectangle 2"/>
          <p:cNvSpPr>
            <a:spLocks noChangeArrowheads="1"/>
          </p:cNvSpPr>
          <p:nvPr/>
        </p:nvSpPr>
        <p:spPr bwMode="auto">
          <a:xfrm>
            <a:off x="1079500" y="1682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Text Box 1"/>
          <p:cNvSpPr txBox="1">
            <a:spLocks noChangeArrowheads="1"/>
          </p:cNvSpPr>
          <p:nvPr/>
        </p:nvSpPr>
        <p:spPr bwMode="auto">
          <a:xfrm>
            <a:off x="5891213" y="4275138"/>
            <a:ext cx="21240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7027" y="830982"/>
            <a:ext cx="16002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5471867" y="1883152"/>
            <a:ext cx="583814" cy="261610"/>
          </a:xfrm>
          <a:prstGeom prst="rect">
            <a:avLst/>
          </a:prstGeom>
        </p:spPr>
        <p:txBody>
          <a:bodyPr wrap="none">
            <a:spAutoFit/>
          </a:bodyPr>
          <a:lstStyle/>
          <a:p>
            <a:r>
              <a:rPr lang="en-US" sz="1100" b="1" dirty="0"/>
              <a:t>ESH</a:t>
            </a:r>
            <a:r>
              <a:rPr lang="ru-RU" sz="1100" b="1" dirty="0"/>
              <a:t>-3</a:t>
            </a:r>
          </a:p>
        </p:txBody>
      </p:sp>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9134" y="764704"/>
            <a:ext cx="8763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7378974" y="1878340"/>
            <a:ext cx="577402" cy="261610"/>
          </a:xfrm>
          <a:prstGeom prst="rect">
            <a:avLst/>
          </a:prstGeom>
        </p:spPr>
        <p:txBody>
          <a:bodyPr wrap="none">
            <a:spAutoFit/>
          </a:bodyPr>
          <a:lstStyle/>
          <a:p>
            <a:r>
              <a:rPr lang="en-US" sz="1100" b="1" dirty="0"/>
              <a:t>ESV</a:t>
            </a:r>
            <a:r>
              <a:rPr lang="ru-RU" sz="1100" b="1" dirty="0"/>
              <a:t>-5</a:t>
            </a:r>
            <a:endParaRPr lang="ru-RU" sz="1100" dirty="0"/>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8991" y="2420888"/>
            <a:ext cx="1085893" cy="14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5482377" y="3789040"/>
            <a:ext cx="647934" cy="261610"/>
          </a:xfrm>
          <a:prstGeom prst="rect">
            <a:avLst/>
          </a:prstGeom>
        </p:spPr>
        <p:txBody>
          <a:bodyPr wrap="none">
            <a:spAutoFit/>
          </a:bodyPr>
          <a:lstStyle/>
          <a:p>
            <a:r>
              <a:rPr lang="en-US" sz="1100" b="1" dirty="0"/>
              <a:t>ESV-</a:t>
            </a:r>
            <a:r>
              <a:rPr lang="ru-RU" sz="1100" b="1" dirty="0"/>
              <a:t>10</a:t>
            </a:r>
          </a:p>
        </p:txBody>
      </p:sp>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7018" y="2276872"/>
            <a:ext cx="8858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7378974" y="3789040"/>
            <a:ext cx="577402" cy="261610"/>
          </a:xfrm>
          <a:prstGeom prst="rect">
            <a:avLst/>
          </a:prstGeom>
        </p:spPr>
        <p:txBody>
          <a:bodyPr wrap="none">
            <a:spAutoFit/>
          </a:bodyPr>
          <a:lstStyle/>
          <a:p>
            <a:r>
              <a:rPr lang="en-US" sz="1100" b="1" dirty="0"/>
              <a:t>ESV</a:t>
            </a:r>
            <a:r>
              <a:rPr lang="ru-RU" sz="1100" b="1" dirty="0"/>
              <a:t>-5</a:t>
            </a:r>
            <a:endParaRPr lang="ru-RU" sz="1100" dirty="0"/>
          </a:p>
        </p:txBody>
      </p:sp>
      <p:sp>
        <p:nvSpPr>
          <p:cNvPr id="12" name="Прямоугольник 11"/>
          <p:cNvSpPr/>
          <p:nvPr/>
        </p:nvSpPr>
        <p:spPr>
          <a:xfrm>
            <a:off x="683568" y="570166"/>
            <a:ext cx="3727944" cy="338554"/>
          </a:xfrm>
          <a:prstGeom prst="rect">
            <a:avLst/>
          </a:prstGeom>
        </p:spPr>
        <p:txBody>
          <a:bodyPr wrap="none">
            <a:spAutoFit/>
          </a:bodyPr>
          <a:lstStyle/>
          <a:p>
            <a:pPr lvl="0"/>
            <a:r>
              <a:rPr lang="ru-RU" sz="1600" b="1" dirty="0"/>
              <a:t>ШПРИЦЫ ДЛЯ НАБИВКИ КОЛБАС</a:t>
            </a:r>
          </a:p>
        </p:txBody>
      </p:sp>
    </p:spTree>
    <p:extLst>
      <p:ext uri="{BB962C8B-B14F-4D97-AF65-F5344CB8AC3E}">
        <p14:creationId xmlns:p14="http://schemas.microsoft.com/office/powerpoint/2010/main" val="2274297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06724" y="467382"/>
            <a:ext cx="8352928" cy="892552"/>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ЛЕНТОЧНЫЕ ПИЛЫ</a:t>
            </a:r>
          </a:p>
          <a:p>
            <a:endParaRPr lang="ru-RU" sz="12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Пила ленточная предназначена для нарезки на куски свежего и замороженного мяса, рыбы и птицы. Настольное исполнение. Подходит для использования в магазинах, супермаркетах, цехах разделки.</a:t>
            </a:r>
          </a:p>
        </p:txBody>
      </p:sp>
      <p:sp>
        <p:nvSpPr>
          <p:cNvPr id="4" name="Прямоугольник 3"/>
          <p:cNvSpPr/>
          <p:nvPr/>
        </p:nvSpPr>
        <p:spPr>
          <a:xfrm>
            <a:off x="706724" y="1345994"/>
            <a:ext cx="6480720" cy="1754326"/>
          </a:xfrm>
          <a:prstGeom prst="rect">
            <a:avLst/>
          </a:prstGeom>
        </p:spPr>
        <p:txBody>
          <a:bodyPr wrap="square">
            <a:spAutoFit/>
          </a:bodyPr>
          <a:lstStyle/>
          <a:p>
            <a:r>
              <a:rPr lang="ru-RU" sz="1200" dirty="0">
                <a:solidFill>
                  <a:srgbClr val="000000"/>
                </a:solidFill>
                <a:latin typeface="Times New Roman" panose="02020603050405020304" pitchFamily="18" charset="0"/>
                <a:cs typeface="Times New Roman" panose="02020603050405020304" pitchFamily="18" charset="0"/>
              </a:rPr>
              <a:t>Ленточные пилы серии HLS предназначены для разделки свежих или замороженных мясных продуктов, в т.ч. с костями:</a:t>
            </a:r>
          </a:p>
          <a:p>
            <a:r>
              <a:rPr lang="ru-RU" sz="1200" dirty="0">
                <a:solidFill>
                  <a:srgbClr val="000000"/>
                </a:solidFill>
                <a:latin typeface="Times New Roman" panose="02020603050405020304" pitchFamily="18" charset="0"/>
                <a:cs typeface="Times New Roman" panose="02020603050405020304" pitchFamily="18" charset="0"/>
              </a:rPr>
              <a:t> • HLS-1650A выполнена из анодированного алюминия,</a:t>
            </a:r>
          </a:p>
          <a:p>
            <a:r>
              <a:rPr lang="ru-RU" sz="1200" dirty="0">
                <a:solidFill>
                  <a:srgbClr val="000000"/>
                </a:solidFill>
                <a:latin typeface="Times New Roman" panose="02020603050405020304" pitchFamily="18" charset="0"/>
                <a:cs typeface="Times New Roman" panose="02020603050405020304" pitchFamily="18" charset="0"/>
              </a:rPr>
              <a:t>стол – из нержавеющей стали AISI 304, HLS-1650  - выполнена</a:t>
            </a:r>
          </a:p>
          <a:p>
            <a:r>
              <a:rPr lang="ru-RU" sz="1200" dirty="0">
                <a:solidFill>
                  <a:srgbClr val="000000"/>
                </a:solidFill>
                <a:latin typeface="Times New Roman" panose="02020603050405020304" pitchFamily="18" charset="0"/>
                <a:cs typeface="Times New Roman" panose="02020603050405020304" pitchFamily="18" charset="0"/>
              </a:rPr>
              <a:t>полностью из нержавеющей стали.</a:t>
            </a:r>
          </a:p>
          <a:p>
            <a:r>
              <a:rPr lang="ru-RU" sz="1200" dirty="0">
                <a:solidFill>
                  <a:srgbClr val="000000"/>
                </a:solidFill>
                <a:latin typeface="Times New Roman" panose="02020603050405020304" pitchFamily="18" charset="0"/>
                <a:cs typeface="Times New Roman" panose="02020603050405020304" pitchFamily="18" charset="0"/>
              </a:rPr>
              <a:t>• Регулятор ширины реза.</a:t>
            </a:r>
          </a:p>
          <a:p>
            <a:r>
              <a:rPr lang="ru-RU" sz="1200" dirty="0">
                <a:solidFill>
                  <a:srgbClr val="000000"/>
                </a:solidFill>
                <a:latin typeface="Times New Roman" panose="02020603050405020304" pitchFamily="18" charset="0"/>
                <a:cs typeface="Times New Roman" panose="02020603050405020304" pitchFamily="18" charset="0"/>
              </a:rPr>
              <a:t>• Ручное натяжное устройство для полотен.</a:t>
            </a:r>
          </a:p>
          <a:p>
            <a:r>
              <a:rPr lang="ru-RU" sz="1200" dirty="0">
                <a:solidFill>
                  <a:srgbClr val="000000"/>
                </a:solidFill>
                <a:latin typeface="Times New Roman" panose="02020603050405020304" pitchFamily="18" charset="0"/>
                <a:cs typeface="Times New Roman" panose="02020603050405020304" pitchFamily="18" charset="0"/>
              </a:rPr>
              <a:t>• В комплекте 1 полотно.</a:t>
            </a:r>
          </a:p>
          <a:p>
            <a:r>
              <a:rPr lang="ru-RU" sz="1200" dirty="0">
                <a:solidFill>
                  <a:srgbClr val="000000"/>
                </a:solidFill>
                <a:latin typeface="Times New Roman" panose="02020603050405020304" pitchFamily="18" charset="0"/>
                <a:cs typeface="Times New Roman" panose="02020603050405020304" pitchFamily="18" charset="0"/>
              </a:rPr>
              <a:t>• При выключении питания полотно остановится через 3 с.</a:t>
            </a:r>
          </a:p>
        </p:txBody>
      </p:sp>
      <p:pic>
        <p:nvPicPr>
          <p:cNvPr id="1536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7884" y="1462477"/>
            <a:ext cx="2173411" cy="3275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7"/>
          <p:cNvSpPr txBox="1">
            <a:spLocks noChangeArrowheads="1"/>
          </p:cNvSpPr>
          <p:nvPr/>
        </p:nvSpPr>
        <p:spPr bwMode="auto">
          <a:xfrm>
            <a:off x="6876256" y="4717901"/>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altLang="ru-RU" sz="1100" b="1" dirty="0">
                <a:solidFill>
                  <a:srgbClr val="000000"/>
                </a:solidFill>
                <a:cs typeface="Arial" pitchFamily="34" charset="0"/>
              </a:rPr>
              <a:t>HLS-1650</a:t>
            </a:r>
            <a:endParaRPr kumimoji="0" lang="ru-RU" altLang="ru-RU" sz="1800" b="0" i="0" u="none" strike="noStrike" cap="none" normalizeH="0" baseline="0" dirty="0">
              <a:ln>
                <a:noFill/>
              </a:ln>
              <a:solidFill>
                <a:srgbClr val="000000"/>
              </a:solidFill>
              <a:effectLst/>
              <a:cs typeface="Arial"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073856848"/>
              </p:ext>
            </p:extLst>
          </p:nvPr>
        </p:nvGraphicFramePr>
        <p:xfrm>
          <a:off x="821971" y="3356992"/>
          <a:ext cx="5760639" cy="2149565"/>
        </p:xfrm>
        <a:graphic>
          <a:graphicData uri="http://schemas.openxmlformats.org/drawingml/2006/table">
            <a:tbl>
              <a:tblPr firstRow="1" firstCol="1" bandRow="1">
                <a:tableStyleId>{3B4B98B0-60AC-42C2-AFA5-B58CD77FA1E5}</a:tableStyleId>
              </a:tblPr>
              <a:tblGrid>
                <a:gridCol w="2109936">
                  <a:extLst>
                    <a:ext uri="{9D8B030D-6E8A-4147-A177-3AD203B41FA5}">
                      <a16:colId xmlns:a16="http://schemas.microsoft.com/office/drawing/2014/main" val="20000"/>
                    </a:ext>
                  </a:extLst>
                </a:gridCol>
                <a:gridCol w="2154963">
                  <a:extLst>
                    <a:ext uri="{9D8B030D-6E8A-4147-A177-3AD203B41FA5}">
                      <a16:colId xmlns:a16="http://schemas.microsoft.com/office/drawing/2014/main" val="20001"/>
                    </a:ext>
                  </a:extLst>
                </a:gridCol>
                <a:gridCol w="1495740">
                  <a:extLst>
                    <a:ext uri="{9D8B030D-6E8A-4147-A177-3AD203B41FA5}">
                      <a16:colId xmlns:a16="http://schemas.microsoft.com/office/drawing/2014/main" val="20002"/>
                    </a:ext>
                  </a:extLst>
                </a:gridCol>
              </a:tblGrid>
              <a:tr h="288032">
                <a:tc>
                  <a:txBody>
                    <a:bodyPr/>
                    <a:lstStyle/>
                    <a:p>
                      <a:pPr algn="ctr">
                        <a:lnSpc>
                          <a:spcPct val="115000"/>
                        </a:lnSpc>
                        <a:spcAft>
                          <a:spcPts val="0"/>
                        </a:spcAft>
                        <a:tabLst>
                          <a:tab pos="1323975" algn="l"/>
                        </a:tabLst>
                      </a:pPr>
                      <a:r>
                        <a:rPr lang="ru-RU" sz="1000" dirty="0">
                          <a:effectLst/>
                        </a:rPr>
                        <a:t>Модель</a:t>
                      </a:r>
                      <a:endParaRPr lang="ru-RU" sz="12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tabLst>
                          <a:tab pos="1323975" algn="l"/>
                        </a:tabLst>
                      </a:pPr>
                      <a:r>
                        <a:rPr lang="en-US" sz="1000" dirty="0">
                          <a:effectLst/>
                        </a:rPr>
                        <a:t>HLS-1650A</a:t>
                      </a:r>
                      <a:endParaRPr lang="ru-RU" sz="12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tabLst>
                          <a:tab pos="1323975" algn="l"/>
                        </a:tabLst>
                      </a:pPr>
                      <a:r>
                        <a:rPr lang="en-US" sz="1000" dirty="0">
                          <a:effectLst/>
                        </a:rPr>
                        <a:t>HLS-1650</a:t>
                      </a:r>
                      <a:endParaRPr lang="ru-RU" sz="1200" dirty="0">
                        <a:effectLst/>
                        <a:latin typeface="Calibri"/>
                        <a:ea typeface="Calibri"/>
                        <a:cs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158686">
                <a:tc>
                  <a:txBody>
                    <a:bodyPr/>
                    <a:lstStyle/>
                    <a:p>
                      <a:pPr>
                        <a:lnSpc>
                          <a:spcPct val="115000"/>
                        </a:lnSpc>
                        <a:spcAft>
                          <a:spcPts val="0"/>
                        </a:spcAft>
                        <a:tabLst>
                          <a:tab pos="1323975" algn="l"/>
                        </a:tabLst>
                      </a:pPr>
                      <a:r>
                        <a:rPr lang="ru-RU" sz="1000" b="0" dirty="0">
                          <a:effectLst/>
                        </a:rPr>
                        <a:t>Исполнение </a:t>
                      </a:r>
                      <a:endParaRPr lang="ru-RU" sz="1200" b="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Анодированный алюминий</a:t>
                      </a:r>
                      <a:endParaRPr lang="ru-RU" sz="1200" b="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Нержавеющая сталь</a:t>
                      </a:r>
                      <a:endParaRPr lang="ru-RU" sz="1200" b="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8686">
                <a:tc>
                  <a:txBody>
                    <a:bodyPr/>
                    <a:lstStyle/>
                    <a:p>
                      <a:pPr>
                        <a:lnSpc>
                          <a:spcPct val="115000"/>
                        </a:lnSpc>
                        <a:spcAft>
                          <a:spcPts val="0"/>
                        </a:spcAft>
                        <a:tabLst>
                          <a:tab pos="1323975" algn="l"/>
                        </a:tabLst>
                      </a:pPr>
                      <a:r>
                        <a:rPr lang="ru-RU" sz="1000" b="0" dirty="0">
                          <a:effectLst/>
                        </a:rPr>
                        <a:t>Диаметр колеса,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ru-RU" sz="1000" b="0" dirty="0">
                          <a:effectLst/>
                        </a:rPr>
                        <a:t>210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21</a:t>
                      </a:r>
                      <a:r>
                        <a:rPr lang="ru-RU" sz="1000" b="0" dirty="0">
                          <a:effectLst/>
                        </a:rPr>
                        <a:t>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8686">
                <a:tc>
                  <a:txBody>
                    <a:bodyPr/>
                    <a:lstStyle/>
                    <a:p>
                      <a:pPr>
                        <a:lnSpc>
                          <a:spcPct val="115000"/>
                        </a:lnSpc>
                        <a:spcAft>
                          <a:spcPts val="0"/>
                        </a:spcAft>
                        <a:tabLst>
                          <a:tab pos="1323975" algn="l"/>
                        </a:tabLst>
                      </a:pPr>
                      <a:r>
                        <a:rPr lang="ru-RU" sz="1000" b="0" dirty="0">
                          <a:effectLst/>
                        </a:rPr>
                        <a:t>Мах Высота пропила,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en-US" sz="1000" b="0" dirty="0">
                          <a:effectLst/>
                        </a:rPr>
                        <a:t>240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2</a:t>
                      </a:r>
                      <a:r>
                        <a:rPr lang="en-US" sz="1000" b="0" dirty="0">
                          <a:effectLst/>
                        </a:rPr>
                        <a:t>40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08941">
                <a:tc>
                  <a:txBody>
                    <a:bodyPr/>
                    <a:lstStyle/>
                    <a:p>
                      <a:pPr>
                        <a:lnSpc>
                          <a:spcPct val="115000"/>
                        </a:lnSpc>
                        <a:spcAft>
                          <a:spcPts val="0"/>
                        </a:spcAft>
                        <a:tabLst>
                          <a:tab pos="1323975" algn="l"/>
                        </a:tabLst>
                      </a:pPr>
                      <a:r>
                        <a:rPr lang="en-US" sz="1000" b="0" dirty="0">
                          <a:effectLst/>
                        </a:rPr>
                        <a:t>Max </a:t>
                      </a:r>
                      <a:r>
                        <a:rPr lang="ru-RU" sz="1000" b="0" dirty="0">
                          <a:effectLst/>
                        </a:rPr>
                        <a:t>ширина пропила,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360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360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58686">
                <a:tc>
                  <a:txBody>
                    <a:bodyPr/>
                    <a:lstStyle/>
                    <a:p>
                      <a:pPr>
                        <a:lnSpc>
                          <a:spcPct val="115000"/>
                        </a:lnSpc>
                        <a:spcAft>
                          <a:spcPts val="0"/>
                        </a:spcAft>
                        <a:tabLst>
                          <a:tab pos="1323975" algn="l"/>
                        </a:tabLst>
                      </a:pPr>
                      <a:r>
                        <a:rPr lang="ru-RU" sz="1000" b="0" dirty="0">
                          <a:effectLst/>
                        </a:rPr>
                        <a:t>Длина полотна,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1650х</a:t>
                      </a:r>
                      <a:r>
                        <a:rPr lang="en-US" sz="1000" b="0" dirty="0">
                          <a:effectLst/>
                        </a:rPr>
                        <a:t>16  3TPI</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1650х16  3TPI</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58686">
                <a:tc>
                  <a:txBody>
                    <a:bodyPr/>
                    <a:lstStyle/>
                    <a:p>
                      <a:pPr>
                        <a:lnSpc>
                          <a:spcPct val="115000"/>
                        </a:lnSpc>
                        <a:spcAft>
                          <a:spcPts val="0"/>
                        </a:spcAft>
                        <a:tabLst>
                          <a:tab pos="1323975" algn="l"/>
                        </a:tabLst>
                      </a:pPr>
                      <a:r>
                        <a:rPr lang="ru-RU" sz="1000" b="0" dirty="0">
                          <a:effectLst/>
                        </a:rPr>
                        <a:t>Напряжение, В</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ru-RU" sz="1000" b="0" dirty="0">
                          <a:effectLst/>
                        </a:rPr>
                        <a:t>220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220</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58686">
                <a:tc>
                  <a:txBody>
                    <a:bodyPr/>
                    <a:lstStyle/>
                    <a:p>
                      <a:pPr>
                        <a:lnSpc>
                          <a:spcPct val="115000"/>
                        </a:lnSpc>
                        <a:spcAft>
                          <a:spcPts val="0"/>
                        </a:spcAft>
                        <a:tabLst>
                          <a:tab pos="1323975" algn="l"/>
                        </a:tabLst>
                      </a:pPr>
                      <a:r>
                        <a:rPr lang="ru-RU" sz="1000" b="0" dirty="0">
                          <a:effectLst/>
                        </a:rPr>
                        <a:t>Мощность, кВт</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ru-RU" sz="1000" b="0" dirty="0">
                          <a:effectLst/>
                        </a:rPr>
                        <a:t>0,</a:t>
                      </a:r>
                      <a:r>
                        <a:rPr lang="en-US" sz="1000" b="0" dirty="0">
                          <a:effectLst/>
                        </a:rPr>
                        <a:t>75</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en-US" sz="1000" b="0" dirty="0">
                          <a:effectLst/>
                        </a:rPr>
                        <a:t>0.75</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8297">
                <a:tc>
                  <a:txBody>
                    <a:bodyPr/>
                    <a:lstStyle/>
                    <a:p>
                      <a:pPr>
                        <a:lnSpc>
                          <a:spcPct val="115000"/>
                        </a:lnSpc>
                        <a:spcAft>
                          <a:spcPts val="0"/>
                        </a:spcAft>
                        <a:tabLst>
                          <a:tab pos="1323975" algn="l"/>
                        </a:tabLst>
                      </a:pPr>
                      <a:r>
                        <a:rPr lang="ru-RU" sz="1000" b="0" dirty="0">
                          <a:effectLst/>
                        </a:rPr>
                        <a:t>Габаритные размеры рабочего стола,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ru-RU" sz="1000" b="0" dirty="0">
                          <a:effectLst/>
                        </a:rPr>
                        <a:t>437х465</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ru-RU" sz="1000" b="0" dirty="0">
                          <a:effectLst/>
                        </a:rPr>
                        <a:t>437х465</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58686">
                <a:tc>
                  <a:txBody>
                    <a:bodyPr/>
                    <a:lstStyle/>
                    <a:p>
                      <a:pPr>
                        <a:lnSpc>
                          <a:spcPct val="115000"/>
                        </a:lnSpc>
                        <a:spcAft>
                          <a:spcPts val="0"/>
                        </a:spcAft>
                        <a:tabLst>
                          <a:tab pos="1323975" algn="l"/>
                        </a:tabLst>
                      </a:pPr>
                      <a:r>
                        <a:rPr lang="ru-RU" sz="1000" b="0" dirty="0">
                          <a:effectLst/>
                        </a:rPr>
                        <a:t>Габаритные размеры, мм</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en-US" sz="1000" b="0" dirty="0">
                          <a:effectLst/>
                        </a:rPr>
                        <a:t>465</a:t>
                      </a:r>
                      <a:r>
                        <a:rPr lang="ru-RU" sz="1000" b="0" dirty="0">
                          <a:effectLst/>
                        </a:rPr>
                        <a:t>х</a:t>
                      </a:r>
                      <a:r>
                        <a:rPr lang="en-US" sz="1000" b="0" dirty="0">
                          <a:effectLst/>
                        </a:rPr>
                        <a:t>46</a:t>
                      </a:r>
                      <a:r>
                        <a:rPr lang="ru-RU" sz="1000" b="0" dirty="0">
                          <a:effectLst/>
                        </a:rPr>
                        <a:t>0х</a:t>
                      </a:r>
                      <a:r>
                        <a:rPr lang="en-US" sz="1000" b="0" dirty="0">
                          <a:effectLst/>
                        </a:rPr>
                        <a:t>875</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tabLst>
                          <a:tab pos="1323975" algn="l"/>
                        </a:tabLst>
                      </a:pPr>
                      <a:r>
                        <a:rPr lang="en-US" sz="1000" b="0" dirty="0">
                          <a:effectLst/>
                        </a:rPr>
                        <a:t>465</a:t>
                      </a:r>
                      <a:r>
                        <a:rPr lang="ru-RU" sz="1000" b="0" dirty="0">
                          <a:effectLst/>
                        </a:rPr>
                        <a:t>х</a:t>
                      </a:r>
                      <a:r>
                        <a:rPr lang="en-US" sz="1000" b="0" dirty="0">
                          <a:effectLst/>
                        </a:rPr>
                        <a:t>460</a:t>
                      </a:r>
                      <a:r>
                        <a:rPr lang="ru-RU" sz="1000" b="0" dirty="0">
                          <a:effectLst/>
                        </a:rPr>
                        <a:t>х</a:t>
                      </a:r>
                      <a:r>
                        <a:rPr lang="en-US" sz="1000" b="0" dirty="0">
                          <a:effectLst/>
                        </a:rPr>
                        <a:t>866</a:t>
                      </a:r>
                      <a:endParaRPr lang="ru-RU" sz="1200" b="0" dirty="0">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58686">
                <a:tc>
                  <a:txBody>
                    <a:bodyPr/>
                    <a:lstStyle/>
                    <a:p>
                      <a:pPr>
                        <a:lnSpc>
                          <a:spcPct val="115000"/>
                        </a:lnSpc>
                        <a:spcAft>
                          <a:spcPts val="0"/>
                        </a:spcAft>
                        <a:tabLst>
                          <a:tab pos="1323975" algn="l"/>
                        </a:tabLst>
                      </a:pPr>
                      <a:r>
                        <a:rPr lang="ru-RU" sz="1000" b="0" dirty="0">
                          <a:effectLst/>
                        </a:rPr>
                        <a:t>Вес, кг</a:t>
                      </a:r>
                      <a:endParaRPr lang="ru-RU" sz="1200" b="0" dirty="0">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3</a:t>
                      </a:r>
                      <a:r>
                        <a:rPr lang="ru-RU" sz="1000" b="0" dirty="0">
                          <a:effectLst/>
                        </a:rPr>
                        <a:t>9</a:t>
                      </a:r>
                      <a:endParaRPr lang="ru-RU" sz="1200" b="0" dirty="0">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tabLst>
                          <a:tab pos="1323975" algn="l"/>
                        </a:tabLst>
                      </a:pPr>
                      <a:r>
                        <a:rPr lang="en-US" sz="1000" b="0" dirty="0">
                          <a:effectLst/>
                        </a:rPr>
                        <a:t>43</a:t>
                      </a:r>
                      <a:endParaRPr lang="ru-RU" sz="1200" b="0" dirty="0">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888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620688"/>
            <a:ext cx="8353944" cy="3662541"/>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ГОРИЗОНТАЛЬНЫЕ ТЕСТОМЕСЫ</a:t>
            </a:r>
          </a:p>
          <a:p>
            <a:endParaRPr lang="ru-RU" sz="12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Предназначены для перемешивания различных масс высокой вязкости, таких как густой фарш, творог, крутое</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тесто для</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пельменей и др. Могут быть использованы на предприятиях по производству пищевых продуктов и</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предприятиях общественного питания.</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Внутренняя поверхность дежи покрыта листами из нержавеющей стали.</a:t>
            </a:r>
          </a:p>
          <a:p>
            <a:r>
              <a:rPr lang="ru-RU" sz="1200" dirty="0">
                <a:solidFill>
                  <a:srgbClr val="000000"/>
                </a:solidFill>
                <a:latin typeface="Times New Roman" panose="02020603050405020304" pitchFamily="18" charset="0"/>
                <a:cs typeface="Times New Roman" panose="02020603050405020304" pitchFamily="18" charset="0"/>
              </a:rPr>
              <a:t>все детали, соприкасающиеся с мукой, никелированные.</a:t>
            </a:r>
          </a:p>
          <a:p>
            <a:r>
              <a:rPr lang="ru-RU" sz="1200" dirty="0">
                <a:solidFill>
                  <a:srgbClr val="000000"/>
                </a:solidFill>
                <a:latin typeface="Times New Roman" panose="02020603050405020304" pitchFamily="18" charset="0"/>
                <a:cs typeface="Times New Roman" panose="02020603050405020304" pitchFamily="18" charset="0"/>
              </a:rPr>
              <a:t>• Легко подвергаются санитарно-гигиенической обработке.</a:t>
            </a:r>
          </a:p>
          <a:p>
            <a:r>
              <a:rPr lang="ru-RU" sz="1200" dirty="0">
                <a:solidFill>
                  <a:srgbClr val="000000"/>
                </a:solidFill>
                <a:latin typeface="Times New Roman" panose="02020603050405020304" pitchFamily="18" charset="0"/>
                <a:cs typeface="Times New Roman" panose="02020603050405020304" pitchFamily="18" charset="0"/>
              </a:rPr>
              <a:t>• Кнопка автоматической остановки работы всех механизмов машины на любых режимах работы.</a:t>
            </a:r>
          </a:p>
          <a:p>
            <a:r>
              <a:rPr lang="ru-RU" sz="1200" dirty="0">
                <a:solidFill>
                  <a:srgbClr val="000000"/>
                </a:solidFill>
                <a:latin typeface="Times New Roman" panose="02020603050405020304" pitchFamily="18" charset="0"/>
                <a:cs typeface="Times New Roman" panose="02020603050405020304" pitchFamily="18" charset="0"/>
              </a:rPr>
              <a:t>• Кнопка автоматического переворота дежи.</a:t>
            </a:r>
          </a:p>
          <a:p>
            <a:r>
              <a:rPr lang="ru-RU" sz="1200" dirty="0">
                <a:solidFill>
                  <a:srgbClr val="000000"/>
                </a:solidFill>
                <a:latin typeface="Times New Roman" panose="02020603050405020304" pitchFamily="18" charset="0"/>
                <a:cs typeface="Times New Roman" panose="02020603050405020304" pitchFamily="18" charset="0"/>
              </a:rPr>
              <a:t>• Кнопка реверсивного движения месильного вала для облегчения выгрузки.</a:t>
            </a:r>
          </a:p>
          <a:p>
            <a:r>
              <a:rPr lang="ru-RU" sz="1200" dirty="0">
                <a:solidFill>
                  <a:srgbClr val="000000"/>
                </a:solidFill>
                <a:latin typeface="Times New Roman" panose="02020603050405020304" pitchFamily="18" charset="0"/>
                <a:cs typeface="Times New Roman" panose="02020603050405020304" pitchFamily="18" charset="0"/>
              </a:rPr>
              <a:t>• Ускоренное вращение вала с лопастями в обратном режиме.</a:t>
            </a:r>
          </a:p>
          <a:p>
            <a:r>
              <a:rPr lang="ru-RU" sz="1200" dirty="0">
                <a:solidFill>
                  <a:srgbClr val="000000"/>
                </a:solidFill>
                <a:latin typeface="Times New Roman" panose="02020603050405020304" pitchFamily="18" charset="0"/>
                <a:cs typeface="Times New Roman" panose="02020603050405020304" pitchFamily="18" charset="0"/>
              </a:rPr>
              <a:t>• Продолжительность замеса 10-20 мин.</a:t>
            </a:r>
          </a:p>
          <a:p>
            <a:r>
              <a:rPr lang="ru-RU" sz="1200" dirty="0">
                <a:solidFill>
                  <a:srgbClr val="000000"/>
                </a:solidFill>
                <a:latin typeface="Times New Roman" panose="02020603050405020304" pitchFamily="18" charset="0"/>
                <a:cs typeface="Times New Roman" panose="02020603050405020304" pitchFamily="18" charset="0"/>
              </a:rPr>
              <a:t>• Имеется поворотная крышка для защиты от попадания посторонних предметов в тесто.</a:t>
            </a:r>
          </a:p>
          <a:p>
            <a:r>
              <a:rPr lang="ru-RU" sz="1200" dirty="0">
                <a:solidFill>
                  <a:srgbClr val="000000"/>
                </a:solidFill>
                <a:latin typeface="Times New Roman" panose="02020603050405020304" pitchFamily="18" charset="0"/>
                <a:cs typeface="Times New Roman" panose="02020603050405020304" pitchFamily="18" charset="0"/>
              </a:rPr>
              <a:t>• Замес теста происходит за счет вращения вала с шестью лопастями.</a:t>
            </a:r>
          </a:p>
          <a:p>
            <a:r>
              <a:rPr lang="ru-RU" sz="1200" dirty="0">
                <a:solidFill>
                  <a:srgbClr val="000000"/>
                </a:solidFill>
                <a:latin typeface="Times New Roman" panose="02020603050405020304" pitchFamily="18" charset="0"/>
                <a:cs typeface="Times New Roman" panose="02020603050405020304" pitchFamily="18" charset="0"/>
              </a:rPr>
              <a:t>• Равномерность замеса достигается за счет перемещения теста</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между лопастями на валу и тремя лопастями,</a:t>
            </a:r>
            <a:r>
              <a:rPr lang="en-US" sz="1200" dirty="0">
                <a:solidFill>
                  <a:srgbClr val="000000"/>
                </a:solidFill>
                <a:latin typeface="Times New Roman" panose="02020603050405020304" pitchFamily="18" charset="0"/>
                <a:cs typeface="Times New Roman" panose="02020603050405020304" pitchFamily="18" charset="0"/>
              </a:rPr>
              <a:t> </a:t>
            </a:r>
            <a:r>
              <a:rPr lang="ru-RU" sz="1200" dirty="0">
                <a:solidFill>
                  <a:srgbClr val="000000"/>
                </a:solidFill>
                <a:latin typeface="Times New Roman" panose="02020603050405020304" pitchFamily="18" charset="0"/>
                <a:cs typeface="Times New Roman" panose="02020603050405020304" pitchFamily="18" charset="0"/>
              </a:rPr>
              <a:t>прикрепленными к внутреннему корпусу дежи.</a:t>
            </a:r>
          </a:p>
          <a:p>
            <a:endParaRPr lang="ru-RU" sz="1200" dirty="0">
              <a:solidFill>
                <a:srgbClr val="000000"/>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638474997"/>
              </p:ext>
            </p:extLst>
          </p:nvPr>
        </p:nvGraphicFramePr>
        <p:xfrm>
          <a:off x="827584" y="4725144"/>
          <a:ext cx="7746404" cy="1224139"/>
        </p:xfrm>
        <a:graphic>
          <a:graphicData uri="http://schemas.openxmlformats.org/drawingml/2006/table">
            <a:tbl>
              <a:tblPr firstRow="1" firstCol="1" lastRow="1" lastCol="1" bandRow="1" bandCol="1">
                <a:tableStyleId>{3B4B98B0-60AC-42C2-AFA5-B58CD77FA1E5}</a:tableStyleId>
              </a:tblPr>
              <a:tblGrid>
                <a:gridCol w="3300642">
                  <a:extLst>
                    <a:ext uri="{9D8B030D-6E8A-4147-A177-3AD203B41FA5}">
                      <a16:colId xmlns:a16="http://schemas.microsoft.com/office/drawing/2014/main" val="20000"/>
                    </a:ext>
                  </a:extLst>
                </a:gridCol>
                <a:gridCol w="2169554">
                  <a:extLst>
                    <a:ext uri="{9D8B030D-6E8A-4147-A177-3AD203B41FA5}">
                      <a16:colId xmlns:a16="http://schemas.microsoft.com/office/drawing/2014/main" val="20001"/>
                    </a:ext>
                  </a:extLst>
                </a:gridCol>
                <a:gridCol w="2276208">
                  <a:extLst>
                    <a:ext uri="{9D8B030D-6E8A-4147-A177-3AD203B41FA5}">
                      <a16:colId xmlns:a16="http://schemas.microsoft.com/office/drawing/2014/main" val="20002"/>
                    </a:ext>
                  </a:extLst>
                </a:gridCol>
              </a:tblGrid>
              <a:tr h="174877">
                <a:tc>
                  <a:txBody>
                    <a:bodyPr/>
                    <a:lstStyle/>
                    <a:p>
                      <a:pPr algn="ctr">
                        <a:spcAft>
                          <a:spcPts val="0"/>
                        </a:spcAft>
                      </a:pPr>
                      <a:r>
                        <a:rPr lang="ru-RU" sz="1000" b="1" dirty="0">
                          <a:effectLst/>
                        </a:rPr>
                        <a:t>Модель</a:t>
                      </a:r>
                      <a:endParaRPr lang="ru-RU" sz="1200" b="1" dirty="0">
                        <a:effectLst/>
                        <a:latin typeface="Times New Roman"/>
                        <a:ea typeface="Times New Roman"/>
                      </a:endParaRPr>
                    </a:p>
                  </a:txBody>
                  <a:tcPr marL="68580" marR="68580" marT="0" marB="0" anchor="ctr">
                    <a:lnB w="12700" cmpd="sng">
                      <a:noFill/>
                    </a:lnB>
                  </a:tcPr>
                </a:tc>
                <a:tc>
                  <a:txBody>
                    <a:bodyPr/>
                    <a:lstStyle/>
                    <a:p>
                      <a:pPr algn="ctr">
                        <a:spcAft>
                          <a:spcPts val="0"/>
                        </a:spcAft>
                      </a:pPr>
                      <a:r>
                        <a:rPr lang="en-US" sz="1000" b="1" dirty="0">
                          <a:effectLst/>
                        </a:rPr>
                        <a:t>JHJ-</a:t>
                      </a:r>
                      <a:r>
                        <a:rPr lang="ru-RU" sz="1000" b="1" dirty="0">
                          <a:effectLst/>
                        </a:rPr>
                        <a:t>25 </a:t>
                      </a:r>
                      <a:endParaRPr lang="ru-RU" sz="1200" b="1" dirty="0">
                        <a:effectLst/>
                        <a:latin typeface="Times New Roman"/>
                        <a:ea typeface="Times New Roman"/>
                      </a:endParaRPr>
                    </a:p>
                  </a:txBody>
                  <a:tcPr marL="68580" marR="68580" marT="0" marB="0" anchor="ctr">
                    <a:lnB w="12700" cmpd="sng">
                      <a:noFill/>
                    </a:lnB>
                  </a:tcPr>
                </a:tc>
                <a:tc>
                  <a:txBody>
                    <a:bodyPr/>
                    <a:lstStyle/>
                    <a:p>
                      <a:pPr algn="ctr">
                        <a:spcAft>
                          <a:spcPts val="0"/>
                        </a:spcAft>
                      </a:pPr>
                      <a:r>
                        <a:rPr lang="en-US" sz="1000" b="1" dirty="0">
                          <a:effectLst/>
                        </a:rPr>
                        <a:t>JHJ-</a:t>
                      </a:r>
                      <a:r>
                        <a:rPr lang="ru-RU" sz="1000" b="1" dirty="0">
                          <a:effectLst/>
                        </a:rPr>
                        <a:t>50 </a:t>
                      </a:r>
                      <a:endParaRPr lang="ru-RU" sz="1200" b="1" dirty="0">
                        <a:effectLst/>
                        <a:latin typeface="Times New Roman"/>
                        <a:ea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174877">
                <a:tc>
                  <a:txBody>
                    <a:bodyPr/>
                    <a:lstStyle/>
                    <a:p>
                      <a:pPr algn="l">
                        <a:spcAft>
                          <a:spcPts val="0"/>
                        </a:spcAft>
                      </a:pPr>
                      <a:r>
                        <a:rPr lang="ru-RU" sz="1000" b="0" dirty="0">
                          <a:effectLst/>
                        </a:rPr>
                        <a:t>Напряжение, В</a:t>
                      </a:r>
                      <a:endParaRPr lang="ru-RU" sz="1200" b="0" dirty="0">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380 В / 3 фазы</a:t>
                      </a:r>
                      <a:endParaRPr lang="ru-RU" sz="1200" b="0" dirty="0">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380 В / 3 фазы</a:t>
                      </a:r>
                      <a:endParaRPr lang="ru-RU" sz="1200" b="0" dirty="0">
                        <a:effectLst/>
                        <a:latin typeface="Times New Roman"/>
                        <a:ea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4877">
                <a:tc>
                  <a:txBody>
                    <a:bodyPr/>
                    <a:lstStyle/>
                    <a:p>
                      <a:pPr algn="l">
                        <a:spcAft>
                          <a:spcPts val="0"/>
                        </a:spcAft>
                      </a:pPr>
                      <a:r>
                        <a:rPr lang="ru-RU" sz="1000" b="0" dirty="0">
                          <a:effectLst/>
                        </a:rPr>
                        <a:t>Мощность. кВт</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1,5</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3,55</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4877">
                <a:tc>
                  <a:txBody>
                    <a:bodyPr/>
                    <a:lstStyle/>
                    <a:p>
                      <a:pPr algn="l">
                        <a:spcAft>
                          <a:spcPts val="0"/>
                        </a:spcAft>
                      </a:pPr>
                      <a:r>
                        <a:rPr lang="ru-RU" sz="1000" b="0" dirty="0">
                          <a:effectLst/>
                        </a:rPr>
                        <a:t>Масса замеса, кг </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25</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50</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4877">
                <a:tc>
                  <a:txBody>
                    <a:bodyPr/>
                    <a:lstStyle/>
                    <a:p>
                      <a:pPr algn="l">
                        <a:spcAft>
                          <a:spcPts val="0"/>
                        </a:spcAft>
                      </a:pPr>
                      <a:r>
                        <a:rPr lang="ru-RU" sz="1000" b="0" dirty="0">
                          <a:effectLst/>
                        </a:rPr>
                        <a:t>Скорость вращения, об./мин</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spcAft>
                          <a:spcPts val="0"/>
                        </a:spcAft>
                      </a:pPr>
                      <a:r>
                        <a:rPr lang="ru-RU" sz="1000" b="0" dirty="0">
                          <a:effectLst/>
                        </a:rPr>
                        <a:t>26</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26</a:t>
                      </a:r>
                      <a:endParaRPr lang="ru-RU" sz="1200" b="0" dirty="0">
                        <a:effectLst/>
                        <a:latin typeface="Times New Roman"/>
                        <a:ea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74877">
                <a:tc>
                  <a:txBody>
                    <a:bodyPr/>
                    <a:lstStyle/>
                    <a:p>
                      <a:pPr algn="l">
                        <a:spcAft>
                          <a:spcPts val="0"/>
                        </a:spcAft>
                      </a:pPr>
                      <a:r>
                        <a:rPr lang="ru-RU" sz="1000" b="0" dirty="0">
                          <a:effectLst/>
                        </a:rPr>
                        <a:t>Габаритные размеры, мм</a:t>
                      </a:r>
                      <a:endParaRPr lang="ru-RU" sz="1200" b="0" dirty="0">
                        <a:effectLst/>
                        <a:latin typeface="Times New Roman"/>
                        <a:ea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880х482х920</a:t>
                      </a:r>
                      <a:endParaRPr lang="ru-RU" sz="1200" b="0" dirty="0">
                        <a:effectLst/>
                        <a:latin typeface="Times New Roman"/>
                        <a:ea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1000" b="0" dirty="0">
                          <a:effectLst/>
                        </a:rPr>
                        <a:t>1110х630х1070</a:t>
                      </a:r>
                      <a:endParaRPr lang="ru-RU" sz="1200" b="0" dirty="0">
                        <a:effectLst/>
                        <a:latin typeface="Times New Roman"/>
                        <a:ea typeface="Times New Roman"/>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4877">
                <a:tc>
                  <a:txBody>
                    <a:bodyPr/>
                    <a:lstStyle/>
                    <a:p>
                      <a:pPr algn="l">
                        <a:spcAft>
                          <a:spcPts val="0"/>
                        </a:spcAft>
                      </a:pPr>
                      <a:r>
                        <a:rPr lang="ru-RU" sz="1000" b="0" dirty="0">
                          <a:effectLst/>
                        </a:rPr>
                        <a:t>Вес, кг</a:t>
                      </a:r>
                      <a:endParaRPr lang="ru-RU" sz="1200" b="0" dirty="0">
                        <a:effectLst/>
                        <a:latin typeface="Times New Roman"/>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Aft>
                          <a:spcPts val="0"/>
                        </a:spcAft>
                      </a:pPr>
                      <a:r>
                        <a:rPr lang="en-US" sz="1000" b="0" dirty="0">
                          <a:effectLst/>
                        </a:rPr>
                        <a:t>340</a:t>
                      </a:r>
                      <a:endParaRPr lang="ru-RU" sz="1200" b="0" dirty="0">
                        <a:effectLst/>
                        <a:latin typeface="Times New Roman"/>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Aft>
                          <a:spcPts val="0"/>
                        </a:spcAft>
                      </a:pPr>
                      <a:r>
                        <a:rPr lang="en-US" sz="1000" b="0" dirty="0">
                          <a:effectLst/>
                        </a:rPr>
                        <a:t>400</a:t>
                      </a:r>
                      <a:endParaRPr lang="ru-RU" sz="1200" b="0" dirty="0">
                        <a:effectLst/>
                        <a:latin typeface="Times New Roman"/>
                        <a:ea typeface="Times New Roman"/>
                      </a:endParaRPr>
                    </a:p>
                  </a:txBody>
                  <a:tcPr marL="68580" marR="68580" marT="0" marB="0" anchor="ctr">
                    <a:lnT w="12700" cap="flat" cmpd="sng" algn="ctr">
                      <a:no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pic>
        <p:nvPicPr>
          <p:cNvPr id="16385" name="Picture 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2944" y="1716409"/>
            <a:ext cx="1512168" cy="1471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7"/>
          <p:cNvSpPr txBox="1">
            <a:spLocks noChangeArrowheads="1"/>
          </p:cNvSpPr>
          <p:nvPr/>
        </p:nvSpPr>
        <p:spPr bwMode="auto">
          <a:xfrm>
            <a:off x="7164288" y="3133725"/>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altLang="ru-RU" sz="1100" b="1" dirty="0">
                <a:solidFill>
                  <a:srgbClr val="000000"/>
                </a:solidFill>
                <a:cs typeface="Arial" pitchFamily="34" charset="0"/>
              </a:rPr>
              <a:t>JHJ50</a:t>
            </a:r>
            <a:r>
              <a:rPr lang="ru-RU" altLang="ru-RU" sz="1100" b="1" dirty="0">
                <a:solidFill>
                  <a:srgbClr val="000000"/>
                </a:solidFill>
                <a:cs typeface="Arial" pitchFamily="34" charset="0"/>
              </a:rPr>
              <a:t> </a:t>
            </a:r>
            <a:endParaRPr kumimoji="0" lang="ru-RU" altLang="ru-RU" sz="1100" b="0" i="0" u="none" strike="noStrike" cap="none" normalizeH="0" baseline="0" dirty="0">
              <a:ln>
                <a:noFill/>
              </a:ln>
              <a:solidFill>
                <a:srgbClr val="000000"/>
              </a:solidFill>
              <a:effectLst/>
              <a:cs typeface="Arial" pitchFamily="34" charset="0"/>
            </a:endParaRPr>
          </a:p>
        </p:txBody>
      </p:sp>
      <p:sp>
        <p:nvSpPr>
          <p:cNvPr id="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641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77143457"/>
              </p:ext>
            </p:extLst>
          </p:nvPr>
        </p:nvGraphicFramePr>
        <p:xfrm>
          <a:off x="1403141" y="5229200"/>
          <a:ext cx="6391275" cy="503556"/>
        </p:xfrm>
        <a:graphic>
          <a:graphicData uri="http://schemas.openxmlformats.org/drawingml/2006/table">
            <a:tbl>
              <a:tblPr firstRow="1" firstCol="1" bandRow="1">
                <a:tableStyleId>{3B4B98B0-60AC-42C2-AFA5-B58CD77FA1E5}</a:tableStyleId>
              </a:tblPr>
              <a:tblGrid>
                <a:gridCol w="1260475">
                  <a:extLst>
                    <a:ext uri="{9D8B030D-6E8A-4147-A177-3AD203B41FA5}">
                      <a16:colId xmlns:a16="http://schemas.microsoft.com/office/drawing/2014/main" val="20000"/>
                    </a:ext>
                  </a:extLst>
                </a:gridCol>
                <a:gridCol w="1710055">
                  <a:extLst>
                    <a:ext uri="{9D8B030D-6E8A-4147-A177-3AD203B41FA5}">
                      <a16:colId xmlns:a16="http://schemas.microsoft.com/office/drawing/2014/main" val="20001"/>
                    </a:ext>
                  </a:extLst>
                </a:gridCol>
                <a:gridCol w="1530350">
                  <a:extLst>
                    <a:ext uri="{9D8B030D-6E8A-4147-A177-3AD203B41FA5}">
                      <a16:colId xmlns:a16="http://schemas.microsoft.com/office/drawing/2014/main" val="20002"/>
                    </a:ext>
                  </a:extLst>
                </a:gridCol>
                <a:gridCol w="1890395">
                  <a:extLst>
                    <a:ext uri="{9D8B030D-6E8A-4147-A177-3AD203B41FA5}">
                      <a16:colId xmlns:a16="http://schemas.microsoft.com/office/drawing/2014/main" val="20003"/>
                    </a:ext>
                  </a:extLst>
                </a:gridCol>
              </a:tblGrid>
              <a:tr h="0">
                <a:tc>
                  <a:txBody>
                    <a:bodyPr/>
                    <a:lstStyle/>
                    <a:p>
                      <a:pPr>
                        <a:lnSpc>
                          <a:spcPct val="115000"/>
                        </a:lnSpc>
                        <a:spcAft>
                          <a:spcPts val="0"/>
                        </a:spcAft>
                        <a:tabLst>
                          <a:tab pos="1126490" algn="l"/>
                        </a:tabLst>
                      </a:pPr>
                      <a:r>
                        <a:rPr lang="ru-RU" sz="1000" dirty="0">
                          <a:effectLst/>
                        </a:rPr>
                        <a:t>Артикул</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tabLst>
                          <a:tab pos="1126490" algn="l"/>
                        </a:tabLst>
                      </a:pPr>
                      <a:r>
                        <a:rPr lang="ru-RU" sz="1000">
                          <a:effectLst/>
                        </a:rPr>
                        <a:t>Габариты, мм</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tabLst>
                          <a:tab pos="1126490" algn="l"/>
                        </a:tabLst>
                      </a:pPr>
                      <a:r>
                        <a:rPr lang="ru-RU" sz="1000">
                          <a:effectLst/>
                        </a:rPr>
                        <a:t>Вес, кг</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tabLst>
                          <a:tab pos="1126490" algn="l"/>
                        </a:tabLst>
                      </a:pPr>
                      <a:r>
                        <a:rPr lang="ru-RU" sz="1000">
                          <a:effectLst/>
                        </a:rPr>
                        <a:t>Производительность, порций/час</a:t>
                      </a:r>
                      <a:endParaRPr lang="ru-RU"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tabLst>
                          <a:tab pos="1126490" algn="l"/>
                        </a:tabLst>
                      </a:pPr>
                      <a:r>
                        <a:rPr lang="ru-RU" sz="1000" kern="1200">
                          <a:effectLst/>
                        </a:rPr>
                        <a:t>TPS-01</a:t>
                      </a:r>
                      <a:endParaRPr lang="ru-RU" sz="1100">
                        <a:effectLst/>
                        <a:latin typeface="Calibri"/>
                        <a:ea typeface="Calibri"/>
                        <a:cs typeface="Times New Roman"/>
                      </a:endParaRPr>
                    </a:p>
                  </a:txBody>
                  <a:tcPr marL="68580" marR="68580" marT="0" marB="0">
                    <a:noFill/>
                  </a:tcPr>
                </a:tc>
                <a:tc>
                  <a:txBody>
                    <a:bodyPr/>
                    <a:lstStyle/>
                    <a:p>
                      <a:pPr>
                        <a:lnSpc>
                          <a:spcPct val="115000"/>
                        </a:lnSpc>
                        <a:spcAft>
                          <a:spcPts val="0"/>
                        </a:spcAft>
                        <a:tabLst>
                          <a:tab pos="1126490" algn="l"/>
                        </a:tabLst>
                      </a:pPr>
                      <a:r>
                        <a:rPr lang="ru-RU" sz="1000">
                          <a:effectLst/>
                        </a:rPr>
                        <a:t>450х150х180</a:t>
                      </a:r>
                      <a:endParaRPr lang="ru-RU" sz="1100">
                        <a:effectLst/>
                        <a:latin typeface="Calibri"/>
                        <a:ea typeface="Calibri"/>
                        <a:cs typeface="Times New Roman"/>
                      </a:endParaRPr>
                    </a:p>
                  </a:txBody>
                  <a:tcPr marL="68580" marR="68580" marT="0" marB="0">
                    <a:noFill/>
                  </a:tcPr>
                </a:tc>
                <a:tc>
                  <a:txBody>
                    <a:bodyPr/>
                    <a:lstStyle/>
                    <a:p>
                      <a:pPr>
                        <a:lnSpc>
                          <a:spcPct val="115000"/>
                        </a:lnSpc>
                        <a:spcAft>
                          <a:spcPts val="0"/>
                        </a:spcAft>
                        <a:tabLst>
                          <a:tab pos="1126490" algn="l"/>
                        </a:tabLst>
                      </a:pPr>
                      <a:r>
                        <a:rPr lang="ru-RU" sz="1000">
                          <a:effectLst/>
                        </a:rPr>
                        <a:t>250</a:t>
                      </a:r>
                      <a:endParaRPr lang="ru-RU" sz="1100">
                        <a:effectLst/>
                        <a:latin typeface="Calibri"/>
                        <a:ea typeface="Calibri"/>
                        <a:cs typeface="Times New Roman"/>
                      </a:endParaRPr>
                    </a:p>
                  </a:txBody>
                  <a:tcPr marL="68580" marR="68580" marT="0" marB="0">
                    <a:noFill/>
                  </a:tcPr>
                </a:tc>
                <a:tc>
                  <a:txBody>
                    <a:bodyPr/>
                    <a:lstStyle/>
                    <a:p>
                      <a:pPr>
                        <a:lnSpc>
                          <a:spcPct val="115000"/>
                        </a:lnSpc>
                        <a:spcAft>
                          <a:spcPts val="0"/>
                        </a:spcAft>
                        <a:tabLst>
                          <a:tab pos="1126490" algn="l"/>
                        </a:tabLst>
                      </a:pPr>
                      <a:r>
                        <a:rPr lang="ru-RU" sz="1000" dirty="0">
                          <a:effectLst/>
                        </a:rPr>
                        <a:t>40-50</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1"/>
                  </a:ext>
                </a:extLst>
              </a:tr>
            </a:tbl>
          </a:graphicData>
        </a:graphic>
      </p:graphicFrame>
      <p:pic>
        <p:nvPicPr>
          <p:cNvPr id="4" name="Рисунок 3" descr="Potato_S_Tornado"/>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244314"/>
            <a:ext cx="2249488" cy="1493837"/>
          </a:xfrm>
          <a:prstGeom prst="rect">
            <a:avLst/>
          </a:prstGeom>
          <a:ln>
            <a:noFill/>
          </a:ln>
          <a:effectLst>
            <a:outerShdw blurRad="292100" dist="139700" dir="2700000" algn="tl" rotWithShape="0">
              <a:srgbClr val="333333">
                <a:alpha val="65000"/>
              </a:srgbClr>
            </a:outerShdw>
          </a:effectLst>
        </p:spPr>
      </p:pic>
      <p:pic>
        <p:nvPicPr>
          <p:cNvPr id="5" name="Рисунок 4"/>
          <p:cNvPicPr/>
          <p:nvPr/>
        </p:nvPicPr>
        <p:blipFill>
          <a:blip r:embed="rId3" cstate="print">
            <a:extLst>
              <a:ext uri="{28A0092B-C50C-407E-A947-70E740481C1C}">
                <a14:useLocalDpi xmlns:a14="http://schemas.microsoft.com/office/drawing/2010/main" val="0"/>
              </a:ext>
            </a:extLst>
          </a:blip>
          <a:stretch>
            <a:fillRect/>
          </a:stretch>
        </p:blipFill>
        <p:spPr>
          <a:xfrm>
            <a:off x="827584" y="3244314"/>
            <a:ext cx="1666875" cy="1662112"/>
          </a:xfrm>
          <a:prstGeom prst="rect">
            <a:avLst/>
          </a:prstGeom>
          <a:ln>
            <a:noFill/>
          </a:ln>
          <a:effectLst>
            <a:outerShdw blurRad="292100" dist="139700" dir="2700000" algn="tl" rotWithShape="0">
              <a:srgbClr val="333333">
                <a:alpha val="65000"/>
              </a:srgbClr>
            </a:outerShdw>
          </a:effectLst>
        </p:spPr>
      </p:pic>
      <p:pic>
        <p:nvPicPr>
          <p:cNvPr id="2052" name="Рисунок 32" descr="http://cs319930.vk.me/v319930525/641f/cOiMBsbFtfQ.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8394" y="371651"/>
            <a:ext cx="1498514" cy="1993724"/>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p:nvPr/>
        </p:nvPicPr>
        <p:blipFill>
          <a:blip r:embed="rId6" cstate="print">
            <a:extLst>
              <a:ext uri="{28A0092B-C50C-407E-A947-70E740481C1C}">
                <a14:useLocalDpi xmlns:a14="http://schemas.microsoft.com/office/drawing/2010/main" val="0"/>
              </a:ext>
            </a:extLst>
          </a:blip>
          <a:stretch>
            <a:fillRect/>
          </a:stretch>
        </p:blipFill>
        <p:spPr>
          <a:xfrm>
            <a:off x="5957363" y="3232937"/>
            <a:ext cx="1644650" cy="1646237"/>
          </a:xfrm>
          <a:prstGeom prst="rect">
            <a:avLst/>
          </a:prstGeom>
          <a:ln>
            <a:noFill/>
          </a:ln>
          <a:effectLst>
            <a:outerShdw blurRad="292100" dist="139700" dir="2700000" algn="tl" rotWithShape="0">
              <a:srgbClr val="333333">
                <a:alpha val="65000"/>
              </a:srgbClr>
            </a:outerShdw>
          </a:effectLst>
        </p:spPr>
      </p:pic>
      <p:sp>
        <p:nvSpPr>
          <p:cNvPr id="7" name="Rectangle 6"/>
          <p:cNvSpPr>
            <a:spLocks noChangeArrowheads="1"/>
          </p:cNvSpPr>
          <p:nvPr/>
        </p:nvSpPr>
        <p:spPr bwMode="auto">
          <a:xfrm>
            <a:off x="1338263" y="23653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8"/>
          <p:cNvSpPr>
            <a:spLocks noChangeArrowheads="1"/>
          </p:cNvSpPr>
          <p:nvPr/>
        </p:nvSpPr>
        <p:spPr bwMode="auto">
          <a:xfrm>
            <a:off x="691492" y="271101"/>
            <a:ext cx="6401991"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1127125" algn="l"/>
              </a:tabLst>
              <a:defRPr>
                <a:solidFill>
                  <a:schemeClr val="tx1"/>
                </a:solidFill>
                <a:latin typeface="Arial" pitchFamily="34" charset="0"/>
                <a:cs typeface="Arial" pitchFamily="34" charset="0"/>
              </a:defRPr>
            </a:lvl1pPr>
            <a:lvl2pPr fontAlgn="base">
              <a:spcBef>
                <a:spcPct val="0"/>
              </a:spcBef>
              <a:spcAft>
                <a:spcPct val="0"/>
              </a:spcAft>
              <a:tabLst>
                <a:tab pos="1127125" algn="l"/>
              </a:tabLst>
              <a:defRPr>
                <a:solidFill>
                  <a:schemeClr val="tx1"/>
                </a:solidFill>
                <a:latin typeface="Arial" pitchFamily="34" charset="0"/>
                <a:cs typeface="Arial" pitchFamily="34" charset="0"/>
              </a:defRPr>
            </a:lvl2pPr>
            <a:lvl3pPr fontAlgn="base">
              <a:spcBef>
                <a:spcPct val="0"/>
              </a:spcBef>
              <a:spcAft>
                <a:spcPct val="0"/>
              </a:spcAft>
              <a:tabLst>
                <a:tab pos="1127125" algn="l"/>
              </a:tabLst>
              <a:defRPr>
                <a:solidFill>
                  <a:schemeClr val="tx1"/>
                </a:solidFill>
                <a:latin typeface="Arial" pitchFamily="34" charset="0"/>
                <a:cs typeface="Arial" pitchFamily="34" charset="0"/>
              </a:defRPr>
            </a:lvl3pPr>
            <a:lvl4pPr fontAlgn="base">
              <a:spcBef>
                <a:spcPct val="0"/>
              </a:spcBef>
              <a:spcAft>
                <a:spcPct val="0"/>
              </a:spcAft>
              <a:tabLst>
                <a:tab pos="1127125" algn="l"/>
              </a:tabLst>
              <a:defRPr>
                <a:solidFill>
                  <a:schemeClr val="tx1"/>
                </a:solidFill>
                <a:latin typeface="Arial" pitchFamily="34" charset="0"/>
                <a:cs typeface="Arial" pitchFamily="34" charset="0"/>
              </a:defRPr>
            </a:lvl4pPr>
            <a:lvl5pPr fontAlgn="base">
              <a:spcBef>
                <a:spcPct val="0"/>
              </a:spcBef>
              <a:spcAft>
                <a:spcPct val="0"/>
              </a:spcAft>
              <a:tabLst>
                <a:tab pos="1127125" algn="l"/>
              </a:tabLst>
              <a:defRPr>
                <a:solidFill>
                  <a:schemeClr val="tx1"/>
                </a:solidFill>
                <a:latin typeface="Arial" pitchFamily="34" charset="0"/>
                <a:cs typeface="Arial" pitchFamily="34" charset="0"/>
              </a:defRPr>
            </a:lvl5pPr>
            <a:lvl6pPr fontAlgn="base">
              <a:spcBef>
                <a:spcPct val="0"/>
              </a:spcBef>
              <a:spcAft>
                <a:spcPct val="0"/>
              </a:spcAft>
              <a:tabLst>
                <a:tab pos="1127125" algn="l"/>
              </a:tabLst>
              <a:defRPr>
                <a:solidFill>
                  <a:schemeClr val="tx1"/>
                </a:solidFill>
                <a:latin typeface="Arial" pitchFamily="34" charset="0"/>
                <a:cs typeface="Arial" pitchFamily="34" charset="0"/>
              </a:defRPr>
            </a:lvl6pPr>
            <a:lvl7pPr fontAlgn="base">
              <a:spcBef>
                <a:spcPct val="0"/>
              </a:spcBef>
              <a:spcAft>
                <a:spcPct val="0"/>
              </a:spcAft>
              <a:tabLst>
                <a:tab pos="1127125" algn="l"/>
              </a:tabLst>
              <a:defRPr>
                <a:solidFill>
                  <a:schemeClr val="tx1"/>
                </a:solidFill>
                <a:latin typeface="Arial" pitchFamily="34" charset="0"/>
                <a:cs typeface="Arial" pitchFamily="34" charset="0"/>
              </a:defRPr>
            </a:lvl7pPr>
            <a:lvl8pPr fontAlgn="base">
              <a:spcBef>
                <a:spcPct val="0"/>
              </a:spcBef>
              <a:spcAft>
                <a:spcPct val="0"/>
              </a:spcAft>
              <a:tabLst>
                <a:tab pos="1127125" algn="l"/>
              </a:tabLst>
              <a:defRPr>
                <a:solidFill>
                  <a:schemeClr val="tx1"/>
                </a:solidFill>
                <a:latin typeface="Arial" pitchFamily="34" charset="0"/>
                <a:cs typeface="Arial" pitchFamily="34" charset="0"/>
              </a:defRPr>
            </a:lvl8pPr>
            <a:lvl9pPr fontAlgn="base">
              <a:spcBef>
                <a:spcPct val="0"/>
              </a:spcBef>
              <a:spcAft>
                <a:spcPct val="0"/>
              </a:spcAft>
              <a:tabLst>
                <a:tab pos="11271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127125" algn="l"/>
              </a:tabLst>
            </a:pPr>
            <a:endParaRPr kumimoji="0" lang="ru-RU" altLang="ru-RU" sz="12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r>
              <a:rPr lang="ru-RU" altLang="ru-RU" sz="1600" b="1" dirty="0">
                <a:solidFill>
                  <a:srgbClr val="000000"/>
                </a:solidFill>
                <a:latin typeface="+mn-lt"/>
                <a:ea typeface="Times New Roman" pitchFamily="18" charset="0"/>
                <a:cs typeface="Times New Roman" pitchFamily="18" charset="0"/>
              </a:rPr>
              <a:t>СЛАЙСЕР ДЛЯ ПРИГОТОВЛЕНИЯ КАРТОФЕЛЯ «ТОРНАДО»</a:t>
            </a:r>
            <a:endParaRPr kumimoji="0" lang="en-US" altLang="ru-RU" sz="1600" b="1" i="0" u="none" strike="noStrike" cap="none" normalizeH="0" baseline="0" dirty="0">
              <a:ln>
                <a:noFill/>
              </a:ln>
              <a:solidFill>
                <a:srgbClr val="000000"/>
              </a:solidFill>
              <a:effectLst/>
              <a:latin typeface="+mn-l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endParaRPr kumimoji="0" lang="ru-RU" altLang="ru-RU" sz="1600" b="0" i="0" u="none" strike="noStrike" cap="none" normalizeH="0" baseline="0" dirty="0">
              <a:ln>
                <a:noFill/>
              </a:ln>
              <a:solidFill>
                <a:schemeClr val="tx1"/>
              </a:solidFill>
              <a:effectLst/>
              <a:latin typeface="+mn-lt"/>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Профессиональный </a:t>
            </a:r>
            <a:r>
              <a:rPr kumimoji="0" lang="ru-RU" altLang="ru-RU" sz="1200" b="1" i="0" u="none" strike="noStrike" cap="none" normalizeH="0" baseline="0" dirty="0" err="1">
                <a:ln>
                  <a:noFill/>
                </a:ln>
                <a:solidFill>
                  <a:srgbClr val="000000"/>
                </a:solidFill>
                <a:effectLst/>
                <a:latin typeface="+mn-lt"/>
                <a:ea typeface="Times New Roman" pitchFamily="18" charset="0"/>
                <a:cs typeface="Arial" pitchFamily="34" charset="0"/>
              </a:rPr>
              <a:t>слайсер</a:t>
            </a:r>
            <a:r>
              <a:rPr kumimoji="0" lang="ru-RU" altLang="ru-RU" sz="1200" b="1" i="0" u="none" strike="noStrike" cap="none" normalizeH="0" baseline="0" dirty="0">
                <a:ln>
                  <a:noFill/>
                </a:ln>
                <a:solidFill>
                  <a:srgbClr val="000000"/>
                </a:solidFill>
                <a:effectLst/>
                <a:latin typeface="+mn-lt"/>
                <a:ea typeface="Times New Roman" pitchFamily="18" charset="0"/>
                <a:cs typeface="Arial" pitchFamily="34" charset="0"/>
              </a:rPr>
              <a:t> </a:t>
            </a:r>
            <a:r>
              <a:rPr kumimoji="0" lang="ru-RU" altLang="ru-RU" sz="1200" b="1" i="0" u="none" strike="noStrike" cap="none" normalizeH="0" baseline="0" dirty="0" err="1">
                <a:ln>
                  <a:noFill/>
                </a:ln>
                <a:solidFill>
                  <a:srgbClr val="000000"/>
                </a:solidFill>
                <a:effectLst/>
                <a:latin typeface="+mn-lt"/>
                <a:ea typeface="Times New Roman" pitchFamily="18" charset="0"/>
                <a:cs typeface="Arial" pitchFamily="34" charset="0"/>
              </a:rPr>
              <a:t>Eksi</a:t>
            </a:r>
            <a:r>
              <a:rPr kumimoji="0" lang="ru-RU" altLang="ru-RU" sz="1200" b="1" i="0" u="none" strike="noStrike" cap="none" normalizeH="0" baseline="0" dirty="0">
                <a:ln>
                  <a:noFill/>
                </a:ln>
                <a:solidFill>
                  <a:srgbClr val="000000"/>
                </a:solidFill>
                <a:effectLst/>
                <a:latin typeface="+mn-lt"/>
                <a:ea typeface="Times New Roman" pitchFamily="18" charset="0"/>
                <a:cs typeface="Arial" pitchFamily="34" charset="0"/>
              </a:rPr>
              <a:t> TPS-01 </a:t>
            </a: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предназначен для нарезки картофеля спиралью для приготовления тонких и хрустящих чипсов необычной формы. </a:t>
            </a:r>
            <a:endParaRPr kumimoji="0" lang="ru-RU" altLang="ru-RU" sz="12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endParaRPr kumimoji="0" lang="ru-RU" altLang="ru-RU" sz="1800" b="0" i="0" u="none" strike="noStrike" cap="none" normalizeH="0" baseline="0" dirty="0">
              <a:ln>
                <a:noFill/>
              </a:ln>
              <a:solidFill>
                <a:schemeClr val="tx1"/>
              </a:solidFill>
              <a:effectLst/>
              <a:latin typeface="+mn-lt"/>
              <a:cs typeface="Arial" pitchFamily="34" charset="0"/>
            </a:endParaRPr>
          </a:p>
        </p:txBody>
      </p:sp>
      <p:sp>
        <p:nvSpPr>
          <p:cNvPr id="10" name="Rectangle 9"/>
          <p:cNvSpPr>
            <a:spLocks noChangeArrowheads="1"/>
          </p:cNvSpPr>
          <p:nvPr/>
        </p:nvSpPr>
        <p:spPr bwMode="auto">
          <a:xfrm>
            <a:off x="655638" y="1397655"/>
            <a:ext cx="8040393"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Представленная модель полностью ручная. В комплекте 3 лезвия.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Оборудование изготовлено из нержавеющей стали и состоит из корпуса, рукоятки и лезвия. </a:t>
            </a:r>
            <a:endParaRPr kumimoji="0" lang="ru-RU" altLang="ru-RU" sz="12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Для нарезки необходимо: насадить картофель на деревянный шампур (не идет в комплекте), </a:t>
            </a:r>
            <a:endParaRPr kumimoji="0" lang="en-US" altLang="ru-RU" sz="1200" b="0" i="0" u="none" strike="noStrike" cap="none" normalizeH="0" baseline="0" dirty="0">
              <a:ln>
                <a:noFill/>
              </a:ln>
              <a:solidFill>
                <a:srgbClr val="000000"/>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200" b="0" i="0" u="none" strike="noStrike" cap="none" normalizeH="0" baseline="0" dirty="0">
                <a:ln>
                  <a:noFill/>
                </a:ln>
                <a:solidFill>
                  <a:srgbClr val="000000"/>
                </a:solidFill>
                <a:effectLst/>
                <a:latin typeface="+mn-lt"/>
                <a:ea typeface="Times New Roman" pitchFamily="18" charset="0"/>
                <a:cs typeface="Arial" pitchFamily="34" charset="0"/>
              </a:rPr>
              <a:t>так чтобы он проходил через весь картофель. Одну часть деревянного шампура установить в специальное отверстие на рукоятке, другую - в отверстие выше ножа на противоположной стороне. За счет вращения рукоятки будет происходить нарезание продукта, и Вы получите ровную и тонкую спираль из картофеля. Нарезанный продукт необходимо обжарить во фритюре. </a:t>
            </a:r>
            <a:endParaRPr kumimoji="0" lang="ru-RU" altLang="ru-RU" sz="12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1" name="Rectangle 10"/>
          <p:cNvSpPr>
            <a:spLocks noChangeArrowheads="1"/>
          </p:cNvSpPr>
          <p:nvPr/>
        </p:nvSpPr>
        <p:spPr bwMode="auto">
          <a:xfrm>
            <a:off x="1747838" y="327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11"/>
          <p:cNvSpPr>
            <a:spLocks noChangeArrowheads="1"/>
          </p:cNvSpPr>
          <p:nvPr/>
        </p:nvSpPr>
        <p:spPr bwMode="auto">
          <a:xfrm>
            <a:off x="1338263" y="327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1127125" algn="l"/>
              </a:tabLst>
              <a:defRPr>
                <a:solidFill>
                  <a:schemeClr val="tx1"/>
                </a:solidFill>
                <a:latin typeface="Arial" pitchFamily="34" charset="0"/>
                <a:cs typeface="Arial" pitchFamily="34" charset="0"/>
              </a:defRPr>
            </a:lvl1pPr>
            <a:lvl2pPr fontAlgn="base">
              <a:spcBef>
                <a:spcPct val="0"/>
              </a:spcBef>
              <a:spcAft>
                <a:spcPct val="0"/>
              </a:spcAft>
              <a:tabLst>
                <a:tab pos="1127125" algn="l"/>
              </a:tabLst>
              <a:defRPr>
                <a:solidFill>
                  <a:schemeClr val="tx1"/>
                </a:solidFill>
                <a:latin typeface="Arial" pitchFamily="34" charset="0"/>
                <a:cs typeface="Arial" pitchFamily="34" charset="0"/>
              </a:defRPr>
            </a:lvl2pPr>
            <a:lvl3pPr fontAlgn="base">
              <a:spcBef>
                <a:spcPct val="0"/>
              </a:spcBef>
              <a:spcAft>
                <a:spcPct val="0"/>
              </a:spcAft>
              <a:tabLst>
                <a:tab pos="1127125" algn="l"/>
              </a:tabLst>
              <a:defRPr>
                <a:solidFill>
                  <a:schemeClr val="tx1"/>
                </a:solidFill>
                <a:latin typeface="Arial" pitchFamily="34" charset="0"/>
                <a:cs typeface="Arial" pitchFamily="34" charset="0"/>
              </a:defRPr>
            </a:lvl3pPr>
            <a:lvl4pPr fontAlgn="base">
              <a:spcBef>
                <a:spcPct val="0"/>
              </a:spcBef>
              <a:spcAft>
                <a:spcPct val="0"/>
              </a:spcAft>
              <a:tabLst>
                <a:tab pos="1127125" algn="l"/>
              </a:tabLst>
              <a:defRPr>
                <a:solidFill>
                  <a:schemeClr val="tx1"/>
                </a:solidFill>
                <a:latin typeface="Arial" pitchFamily="34" charset="0"/>
                <a:cs typeface="Arial" pitchFamily="34" charset="0"/>
              </a:defRPr>
            </a:lvl4pPr>
            <a:lvl5pPr fontAlgn="base">
              <a:spcBef>
                <a:spcPct val="0"/>
              </a:spcBef>
              <a:spcAft>
                <a:spcPct val="0"/>
              </a:spcAft>
              <a:tabLst>
                <a:tab pos="1127125" algn="l"/>
              </a:tabLst>
              <a:defRPr>
                <a:solidFill>
                  <a:schemeClr val="tx1"/>
                </a:solidFill>
                <a:latin typeface="Arial" pitchFamily="34" charset="0"/>
                <a:cs typeface="Arial" pitchFamily="34" charset="0"/>
              </a:defRPr>
            </a:lvl5pPr>
            <a:lvl6pPr fontAlgn="base">
              <a:spcBef>
                <a:spcPct val="0"/>
              </a:spcBef>
              <a:spcAft>
                <a:spcPct val="0"/>
              </a:spcAft>
              <a:tabLst>
                <a:tab pos="1127125" algn="l"/>
              </a:tabLst>
              <a:defRPr>
                <a:solidFill>
                  <a:schemeClr val="tx1"/>
                </a:solidFill>
                <a:latin typeface="Arial" pitchFamily="34" charset="0"/>
                <a:cs typeface="Arial" pitchFamily="34" charset="0"/>
              </a:defRPr>
            </a:lvl6pPr>
            <a:lvl7pPr fontAlgn="base">
              <a:spcBef>
                <a:spcPct val="0"/>
              </a:spcBef>
              <a:spcAft>
                <a:spcPct val="0"/>
              </a:spcAft>
              <a:tabLst>
                <a:tab pos="1127125" algn="l"/>
              </a:tabLst>
              <a:defRPr>
                <a:solidFill>
                  <a:schemeClr val="tx1"/>
                </a:solidFill>
                <a:latin typeface="Arial" pitchFamily="34" charset="0"/>
                <a:cs typeface="Arial" pitchFamily="34" charset="0"/>
              </a:defRPr>
            </a:lvl7pPr>
            <a:lvl8pPr fontAlgn="base">
              <a:spcBef>
                <a:spcPct val="0"/>
              </a:spcBef>
              <a:spcAft>
                <a:spcPct val="0"/>
              </a:spcAft>
              <a:tabLst>
                <a:tab pos="1127125" algn="l"/>
              </a:tabLst>
              <a:defRPr>
                <a:solidFill>
                  <a:schemeClr val="tx1"/>
                </a:solidFill>
                <a:latin typeface="Arial" pitchFamily="34" charset="0"/>
                <a:cs typeface="Arial" pitchFamily="34" charset="0"/>
              </a:defRPr>
            </a:lvl8pPr>
            <a:lvl9pPr fontAlgn="base">
              <a:spcBef>
                <a:spcPct val="0"/>
              </a:spcBef>
              <a:spcAft>
                <a:spcPct val="0"/>
              </a:spcAft>
              <a:tabLst>
                <a:tab pos="11271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127125" algn="l"/>
              </a:tabLst>
            </a:pPr>
            <a:br>
              <a:rPr kumimoji="0" lang="ru-RU" altLang="ru-RU" sz="600" b="0" i="0" u="none" strike="noStrike" cap="none" normalizeH="0" baseline="0">
                <a:ln>
                  <a:noFill/>
                </a:ln>
                <a:solidFill>
                  <a:schemeClr val="tx1"/>
                </a:solidFill>
                <a:effectLst/>
                <a:latin typeface="Arial" pitchFamily="34" charset="0"/>
                <a:cs typeface="Arial" pitchFamily="34" charset="0"/>
              </a:rPr>
            </a:br>
            <a:endParaRPr kumimoji="0" lang="ru-RU" altLang="ru-RU" sz="1200" b="0" i="0"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r>
              <a:rPr kumimoji="0" lang="ru-RU" altLang="ru-RU" sz="1000" b="0" i="0" u="none" strike="noStrike" cap="none" normalizeH="0" baseline="0">
                <a:ln>
                  <a:noFill/>
                </a:ln>
                <a:solidFill>
                  <a:srgbClr val="000000"/>
                </a:solidFill>
                <a:effectLst/>
                <a:latin typeface="Arial" pitchFamily="34" charset="0"/>
                <a:ea typeface="Times New Roman" pitchFamily="18" charset="0"/>
                <a:cs typeface="Arial" pitchFamily="34" charset="0"/>
              </a:rPr>
              <a:t> </a:t>
            </a:r>
            <a:endParaRPr kumimoji="0" lang="ru-RU" altLang="ru-RU" sz="6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27125" algn="l"/>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58378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501060"/>
            <a:ext cx="8208912" cy="1415772"/>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ФАРШЕМЕШАЛКИ</a:t>
            </a:r>
            <a:endParaRPr lang="ru-RU" sz="1400" b="1" dirty="0">
              <a:solidFill>
                <a:srgbClr val="000000"/>
              </a:solidFill>
              <a:latin typeface="Times New Roman" panose="02020603050405020304" pitchFamily="18" charset="0"/>
              <a:cs typeface="Times New Roman" panose="02020603050405020304" pitchFamily="18" charset="0"/>
            </a:endParaRPr>
          </a:p>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400" dirty="0">
                <a:solidFill>
                  <a:srgbClr val="000000"/>
                </a:solidFill>
                <a:latin typeface="Times New Roman" panose="02020603050405020304" pitchFamily="18" charset="0"/>
                <a:cs typeface="Times New Roman" panose="02020603050405020304" pitchFamily="18" charset="0"/>
              </a:rPr>
              <a:t>Лопастные фаршемешалки применяются при производстве всех видов колбас, а также при производстве ветчины, мясных хлебов, при посоле кусочков мяса размером до 500 г. Машины можно использовать также для перемешивания любых видов салатов и смесей. Месильный орган: вал с четырьмя</a:t>
            </a:r>
          </a:p>
          <a:p>
            <a:r>
              <a:rPr lang="ru-RU" sz="1400" dirty="0">
                <a:solidFill>
                  <a:srgbClr val="000000"/>
                </a:solidFill>
                <a:latin typeface="Times New Roman" panose="02020603050405020304" pitchFamily="18" charset="0"/>
                <a:cs typeface="Times New Roman" panose="02020603050405020304" pitchFamily="18" charset="0"/>
              </a:rPr>
              <a:t>лопастями. Односкоростной.</a:t>
            </a:r>
          </a:p>
        </p:txBody>
      </p:sp>
      <p:pic>
        <p:nvPicPr>
          <p:cNvPr id="17410" name="Picture 2"/>
          <p:cNvPicPr>
            <a:picLocks noChangeAspect="1" noChangeArrowheads="1"/>
          </p:cNvPicPr>
          <p:nvPr/>
        </p:nvPicPr>
        <p:blipFill>
          <a:blip r:embed="rId2"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723582" y="1650851"/>
            <a:ext cx="1808858" cy="228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Таблица 2"/>
          <p:cNvGraphicFramePr>
            <a:graphicFrameLocks noGrp="1"/>
          </p:cNvGraphicFramePr>
          <p:nvPr>
            <p:extLst>
              <p:ext uri="{D42A27DB-BD31-4B8C-83A1-F6EECF244321}">
                <p14:modId xmlns:p14="http://schemas.microsoft.com/office/powerpoint/2010/main" val="3233434838"/>
              </p:ext>
            </p:extLst>
          </p:nvPr>
        </p:nvGraphicFramePr>
        <p:xfrm>
          <a:off x="827583" y="4196680"/>
          <a:ext cx="7704857" cy="1652592"/>
        </p:xfrm>
        <a:graphic>
          <a:graphicData uri="http://schemas.openxmlformats.org/drawingml/2006/table">
            <a:tbl>
              <a:tblPr firstRow="1" firstCol="1" bandRow="1">
                <a:tableStyleId>{3B4B98B0-60AC-42C2-AFA5-B58CD77FA1E5}</a:tableStyleId>
              </a:tblPr>
              <a:tblGrid>
                <a:gridCol w="2418833">
                  <a:extLst>
                    <a:ext uri="{9D8B030D-6E8A-4147-A177-3AD203B41FA5}">
                      <a16:colId xmlns:a16="http://schemas.microsoft.com/office/drawing/2014/main" val="20000"/>
                    </a:ext>
                  </a:extLst>
                </a:gridCol>
                <a:gridCol w="1266274">
                  <a:extLst>
                    <a:ext uri="{9D8B030D-6E8A-4147-A177-3AD203B41FA5}">
                      <a16:colId xmlns:a16="http://schemas.microsoft.com/office/drawing/2014/main" val="20001"/>
                    </a:ext>
                  </a:extLst>
                </a:gridCol>
                <a:gridCol w="1266274">
                  <a:extLst>
                    <a:ext uri="{9D8B030D-6E8A-4147-A177-3AD203B41FA5}">
                      <a16:colId xmlns:a16="http://schemas.microsoft.com/office/drawing/2014/main" val="20002"/>
                    </a:ext>
                  </a:extLst>
                </a:gridCol>
                <a:gridCol w="1376738">
                  <a:extLst>
                    <a:ext uri="{9D8B030D-6E8A-4147-A177-3AD203B41FA5}">
                      <a16:colId xmlns:a16="http://schemas.microsoft.com/office/drawing/2014/main" val="20003"/>
                    </a:ext>
                  </a:extLst>
                </a:gridCol>
                <a:gridCol w="1376738">
                  <a:extLst>
                    <a:ext uri="{9D8B030D-6E8A-4147-A177-3AD203B41FA5}">
                      <a16:colId xmlns:a16="http://schemas.microsoft.com/office/drawing/2014/main" val="20004"/>
                    </a:ext>
                  </a:extLst>
                </a:gridCol>
              </a:tblGrid>
              <a:tr h="0">
                <a:tc>
                  <a:txBody>
                    <a:bodyPr/>
                    <a:lstStyle/>
                    <a:p>
                      <a:pPr>
                        <a:lnSpc>
                          <a:spcPct val="115000"/>
                        </a:lnSpc>
                        <a:spcAft>
                          <a:spcPts val="0"/>
                        </a:spcAft>
                      </a:pPr>
                      <a:r>
                        <a:rPr lang="ru-RU" sz="1000" dirty="0">
                          <a:effectLst/>
                        </a:rPr>
                        <a:t>Технические характеристики</a:t>
                      </a:r>
                      <a:endParaRPr lang="ru-RU" sz="1100" dirty="0">
                        <a:effectLst/>
                        <a:latin typeface="Calibri"/>
                        <a:ea typeface="Calibri"/>
                        <a:cs typeface="Times New Roman"/>
                      </a:endParaRPr>
                    </a:p>
                  </a:txBody>
                  <a:tcPr marL="68580" marR="68580" marT="0" marB="0">
                    <a:lnB w="12700" cmpd="sng">
                      <a:noFill/>
                    </a:lnB>
                  </a:tcPr>
                </a:tc>
                <a:tc>
                  <a:txBody>
                    <a:bodyPr/>
                    <a:lstStyle/>
                    <a:p>
                      <a:pPr algn="ctr">
                        <a:lnSpc>
                          <a:spcPct val="115000"/>
                        </a:lnSpc>
                        <a:spcAft>
                          <a:spcPts val="0"/>
                        </a:spcAft>
                      </a:pPr>
                      <a:r>
                        <a:rPr lang="en-US" sz="1000" dirty="0">
                          <a:effectLst/>
                        </a:rPr>
                        <a:t>BX</a:t>
                      </a:r>
                      <a:r>
                        <a:rPr lang="ru-RU" sz="1000" dirty="0">
                          <a:effectLst/>
                        </a:rPr>
                        <a:t>35</a:t>
                      </a:r>
                      <a:r>
                        <a:rPr lang="en-US" sz="1000" dirty="0">
                          <a:effectLst/>
                        </a:rPr>
                        <a:t>A</a:t>
                      </a:r>
                      <a:endParaRPr lang="ru-RU" sz="11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en-US" sz="1000" dirty="0">
                          <a:effectLst/>
                        </a:rPr>
                        <a:t>BX50A</a:t>
                      </a:r>
                      <a:endParaRPr lang="ru-RU" sz="11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en-US" sz="1000" dirty="0">
                          <a:effectLst/>
                        </a:rPr>
                        <a:t>BX70A</a:t>
                      </a:r>
                      <a:endParaRPr lang="ru-RU" sz="1100" dirty="0">
                        <a:effectLst/>
                        <a:latin typeface="Calibri"/>
                        <a:ea typeface="Calibri"/>
                        <a:cs typeface="Times New Roman"/>
                      </a:endParaRPr>
                    </a:p>
                  </a:txBody>
                  <a:tcPr marL="68580" marR="68580" marT="0" marB="0" anchor="ctr">
                    <a:lnB w="12700" cmpd="sng">
                      <a:noFill/>
                    </a:lnB>
                  </a:tcPr>
                </a:tc>
                <a:tc>
                  <a:txBody>
                    <a:bodyPr/>
                    <a:lstStyle/>
                    <a:p>
                      <a:pPr algn="ctr">
                        <a:lnSpc>
                          <a:spcPct val="115000"/>
                        </a:lnSpc>
                        <a:spcAft>
                          <a:spcPts val="0"/>
                        </a:spcAft>
                      </a:pPr>
                      <a:r>
                        <a:rPr lang="en-US" sz="1000" dirty="0">
                          <a:effectLst/>
                        </a:rPr>
                        <a:t>BX100A</a:t>
                      </a:r>
                      <a:endParaRPr lang="ru-RU" sz="1100" dirty="0">
                        <a:effectLst/>
                        <a:latin typeface="Calibri"/>
                        <a:ea typeface="Calibri"/>
                        <a:cs typeface="Times New Roman"/>
                      </a:endParaRPr>
                    </a:p>
                  </a:txBody>
                  <a:tcPr marL="68580" marR="68580" marT="0" marB="0" anchor="ctr">
                    <a:lnB w="12700" cmpd="sng">
                      <a:noFill/>
                    </a:lnB>
                  </a:tcPr>
                </a:tc>
                <a:extLst>
                  <a:ext uri="{0D108BD9-81ED-4DB2-BD59-A6C34878D82A}">
                    <a16:rowId xmlns:a16="http://schemas.microsoft.com/office/drawing/2014/main" val="10000"/>
                  </a:ext>
                </a:extLst>
              </a:tr>
              <a:tr h="0">
                <a:tc>
                  <a:txBody>
                    <a:bodyPr/>
                    <a:lstStyle/>
                    <a:p>
                      <a:pPr>
                        <a:lnSpc>
                          <a:spcPct val="115000"/>
                        </a:lnSpc>
                        <a:spcAft>
                          <a:spcPts val="0"/>
                        </a:spcAft>
                      </a:pPr>
                      <a:r>
                        <a:rPr lang="ru-RU" sz="1000" b="0" i="0" dirty="0">
                          <a:effectLst/>
                        </a:rPr>
                        <a:t>Мах объем загрузки, л.</a:t>
                      </a:r>
                      <a:endParaRPr lang="ru-RU" sz="1100" b="0" i="0" dirty="0">
                        <a:effectLst/>
                        <a:latin typeface="Calibri"/>
                        <a:ea typeface="Calibri"/>
                        <a:cs typeface="Times New Roman"/>
                      </a:endParaRPr>
                    </a:p>
                  </a:txBody>
                  <a:tcPr marL="68580" marR="68580" marT="0" marB="0">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000" dirty="0">
                          <a:effectLst/>
                        </a:rPr>
                        <a:t>35</a:t>
                      </a:r>
                      <a:endParaRPr lang="ru-RU" sz="11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000" dirty="0">
                          <a:effectLst/>
                        </a:rPr>
                        <a:t>50</a:t>
                      </a:r>
                      <a:endParaRPr lang="ru-RU" sz="11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000" dirty="0">
                          <a:effectLst/>
                        </a:rPr>
                        <a:t>70</a:t>
                      </a:r>
                      <a:endParaRPr lang="ru-RU" sz="11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0"/>
                        </a:spcAft>
                      </a:pPr>
                      <a:r>
                        <a:rPr lang="en-US" sz="1000" dirty="0">
                          <a:effectLst/>
                        </a:rPr>
                        <a:t>100</a:t>
                      </a:r>
                      <a:endParaRPr lang="ru-RU" sz="1100" dirty="0">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nSpc>
                          <a:spcPct val="115000"/>
                        </a:lnSpc>
                        <a:spcAft>
                          <a:spcPts val="0"/>
                        </a:spcAft>
                      </a:pPr>
                      <a:r>
                        <a:rPr lang="ru-RU" sz="1000" b="0" i="0" dirty="0">
                          <a:effectLst/>
                        </a:rPr>
                        <a:t>Скорость двигателя, об/мин</a:t>
                      </a:r>
                      <a:endParaRPr lang="ru-RU" sz="1100" b="0" i="0" dirty="0">
                        <a:effectLst/>
                        <a:latin typeface="Calibri"/>
                        <a:ea typeface="Calibri"/>
                        <a:cs typeface="Times New Roman"/>
                      </a:endParaRPr>
                    </a:p>
                  </a:txBody>
                  <a:tcPr marL="68580" marR="68580" marT="0" marB="0">
                    <a:lnT>
                      <a:noFill/>
                    </a:lnT>
                  </a:tcPr>
                </a:tc>
                <a:tc gridSpan="4">
                  <a:txBody>
                    <a:bodyPr/>
                    <a:lstStyle/>
                    <a:p>
                      <a:pPr algn="ctr">
                        <a:lnSpc>
                          <a:spcPct val="115000"/>
                        </a:lnSpc>
                        <a:spcAft>
                          <a:spcPts val="0"/>
                        </a:spcAft>
                      </a:pPr>
                      <a:r>
                        <a:rPr lang="en-US" sz="1000" dirty="0">
                          <a:effectLst/>
                        </a:rPr>
                        <a:t>1450</a:t>
                      </a:r>
                      <a:endParaRPr lang="ru-RU" sz="1100" dirty="0">
                        <a:effectLst/>
                        <a:latin typeface="Calibri"/>
                        <a:ea typeface="Calibri"/>
                        <a:cs typeface="Times New Roman"/>
                      </a:endParaRPr>
                    </a:p>
                  </a:txBody>
                  <a:tcPr marL="68580" marR="68580" marT="0" marB="0" anchor="ctr">
                    <a:lnT>
                      <a:noFill/>
                    </a:lnT>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0">
                <a:tc>
                  <a:txBody>
                    <a:bodyPr/>
                    <a:lstStyle/>
                    <a:p>
                      <a:pPr>
                        <a:lnSpc>
                          <a:spcPct val="115000"/>
                        </a:lnSpc>
                        <a:spcAft>
                          <a:spcPts val="0"/>
                        </a:spcAft>
                      </a:pPr>
                      <a:r>
                        <a:rPr lang="ru-RU" sz="1000" b="0" i="0" dirty="0">
                          <a:effectLst/>
                        </a:rPr>
                        <a:t>Скорость вращения вала с лопастями, об/мин</a:t>
                      </a:r>
                      <a:endParaRPr lang="ru-RU" sz="1100" b="0" i="0" dirty="0">
                        <a:effectLst/>
                        <a:latin typeface="Calibri"/>
                        <a:ea typeface="Calibri"/>
                        <a:cs typeface="Times New Roman"/>
                      </a:endParaRPr>
                    </a:p>
                  </a:txBody>
                  <a:tcPr marL="68580" marR="68580" marT="0" marB="0">
                    <a:noFill/>
                  </a:tcPr>
                </a:tc>
                <a:tc gridSpan="4">
                  <a:txBody>
                    <a:bodyPr/>
                    <a:lstStyle/>
                    <a:p>
                      <a:pPr algn="ctr">
                        <a:lnSpc>
                          <a:spcPct val="115000"/>
                        </a:lnSpc>
                        <a:spcAft>
                          <a:spcPts val="0"/>
                        </a:spcAft>
                      </a:pPr>
                      <a:r>
                        <a:rPr lang="en-US" sz="1000" dirty="0">
                          <a:effectLst/>
                        </a:rPr>
                        <a:t>75</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3"/>
                  </a:ext>
                </a:extLst>
              </a:tr>
              <a:tr h="0">
                <a:tc>
                  <a:txBody>
                    <a:bodyPr/>
                    <a:lstStyle/>
                    <a:p>
                      <a:pPr>
                        <a:lnSpc>
                          <a:spcPct val="115000"/>
                        </a:lnSpc>
                        <a:spcAft>
                          <a:spcPts val="0"/>
                        </a:spcAft>
                      </a:pPr>
                      <a:r>
                        <a:rPr lang="ru-RU" sz="1000" b="0" i="0" dirty="0">
                          <a:effectLst/>
                        </a:rPr>
                        <a:t>В комплекте</a:t>
                      </a:r>
                      <a:endParaRPr lang="ru-RU" sz="1100" b="0" i="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000" dirty="0">
                          <a:effectLst/>
                        </a:rPr>
                        <a:t>реверс</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effectLst/>
                        </a:rPr>
                        <a:t>реверс</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effectLst/>
                        </a:rPr>
                        <a:t>реверс</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effectLst/>
                        </a:rPr>
                        <a:t>реверс</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0">
                <a:tc>
                  <a:txBody>
                    <a:bodyPr/>
                    <a:lstStyle/>
                    <a:p>
                      <a:pPr>
                        <a:lnSpc>
                          <a:spcPct val="115000"/>
                        </a:lnSpc>
                        <a:spcAft>
                          <a:spcPts val="0"/>
                        </a:spcAft>
                      </a:pPr>
                      <a:r>
                        <a:rPr lang="ru-RU" sz="1000" b="0" i="0" dirty="0">
                          <a:effectLst/>
                        </a:rPr>
                        <a:t>Напряжение, В</a:t>
                      </a:r>
                      <a:endParaRPr lang="ru-RU" sz="1100" b="0" i="0" dirty="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ru-RU" sz="1000" dirty="0">
                          <a:effectLst/>
                        </a:rPr>
                        <a:t>220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220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220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220</a:t>
                      </a:r>
                      <a:endParaRPr lang="ru-RU" sz="11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5"/>
                  </a:ext>
                </a:extLst>
              </a:tr>
              <a:tr h="0">
                <a:tc>
                  <a:txBody>
                    <a:bodyPr/>
                    <a:lstStyle/>
                    <a:p>
                      <a:pPr>
                        <a:lnSpc>
                          <a:spcPct val="115000"/>
                        </a:lnSpc>
                        <a:spcAft>
                          <a:spcPts val="0"/>
                        </a:spcAft>
                      </a:pPr>
                      <a:r>
                        <a:rPr lang="ru-RU" sz="1000" b="0" i="0" dirty="0">
                          <a:effectLst/>
                        </a:rPr>
                        <a:t>Мощность, кВт</a:t>
                      </a:r>
                      <a:endParaRPr lang="ru-RU" sz="1100" b="0" i="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dirty="0">
                          <a:effectLst/>
                        </a:rPr>
                        <a:t>0.75</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1.1</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1.5</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1.5</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0">
                <a:tc>
                  <a:txBody>
                    <a:bodyPr/>
                    <a:lstStyle/>
                    <a:p>
                      <a:pPr>
                        <a:lnSpc>
                          <a:spcPct val="115000"/>
                        </a:lnSpc>
                        <a:spcAft>
                          <a:spcPts val="0"/>
                        </a:spcAft>
                      </a:pPr>
                      <a:r>
                        <a:rPr lang="ru-RU" sz="1000" b="0" i="0" dirty="0">
                          <a:effectLst/>
                        </a:rPr>
                        <a:t>Габаритные размеры, мм</a:t>
                      </a:r>
                      <a:endParaRPr lang="ru-RU" sz="1100" b="0" i="0" dirty="0">
                        <a:effectLst/>
                        <a:latin typeface="Calibri"/>
                        <a:ea typeface="Calibri"/>
                        <a:cs typeface="Times New Roman"/>
                      </a:endParaRPr>
                    </a:p>
                  </a:txBody>
                  <a:tcPr marL="68580" marR="68580" marT="0" marB="0">
                    <a:noFill/>
                  </a:tcPr>
                </a:tc>
                <a:tc>
                  <a:txBody>
                    <a:bodyPr/>
                    <a:lstStyle/>
                    <a:p>
                      <a:pPr algn="ctr">
                        <a:lnSpc>
                          <a:spcPct val="115000"/>
                        </a:lnSpc>
                        <a:spcAft>
                          <a:spcPts val="0"/>
                        </a:spcAft>
                      </a:pPr>
                      <a:r>
                        <a:rPr lang="en-US" sz="1000" dirty="0">
                          <a:effectLst/>
                        </a:rPr>
                        <a:t>72</a:t>
                      </a:r>
                      <a:r>
                        <a:rPr lang="ru-RU" sz="1000" dirty="0">
                          <a:effectLst/>
                        </a:rPr>
                        <a:t>0х</a:t>
                      </a:r>
                      <a:r>
                        <a:rPr lang="en-US" sz="1000" dirty="0">
                          <a:effectLst/>
                        </a:rPr>
                        <a:t>51</a:t>
                      </a:r>
                      <a:r>
                        <a:rPr lang="ru-RU" sz="1000" dirty="0">
                          <a:effectLst/>
                        </a:rPr>
                        <a:t>0х</a:t>
                      </a:r>
                      <a:r>
                        <a:rPr lang="en-US" sz="1000" dirty="0">
                          <a:effectLst/>
                        </a:rPr>
                        <a:t>1100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85</a:t>
                      </a:r>
                      <a:r>
                        <a:rPr lang="ru-RU" sz="1000" dirty="0">
                          <a:effectLst/>
                        </a:rPr>
                        <a:t>0х</a:t>
                      </a:r>
                      <a:r>
                        <a:rPr lang="en-US" sz="1000" dirty="0">
                          <a:effectLst/>
                        </a:rPr>
                        <a:t>50</a:t>
                      </a:r>
                      <a:r>
                        <a:rPr lang="ru-RU" sz="1000" dirty="0">
                          <a:effectLst/>
                        </a:rPr>
                        <a:t>0х</a:t>
                      </a:r>
                      <a:r>
                        <a:rPr lang="en-US" sz="1000" dirty="0">
                          <a:effectLst/>
                        </a:rPr>
                        <a:t>1150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102</a:t>
                      </a:r>
                      <a:r>
                        <a:rPr lang="ru-RU" sz="1000" dirty="0">
                          <a:effectLst/>
                        </a:rPr>
                        <a:t>0х</a:t>
                      </a:r>
                      <a:r>
                        <a:rPr lang="en-US" sz="1000" dirty="0">
                          <a:effectLst/>
                        </a:rPr>
                        <a:t>50</a:t>
                      </a:r>
                      <a:r>
                        <a:rPr lang="ru-RU" sz="1000" dirty="0">
                          <a:effectLst/>
                        </a:rPr>
                        <a:t>0х</a:t>
                      </a:r>
                      <a:r>
                        <a:rPr lang="en-US" sz="1000" dirty="0">
                          <a:effectLst/>
                        </a:rPr>
                        <a:t>1065</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1000" dirty="0">
                          <a:effectLst/>
                        </a:rPr>
                        <a:t>101</a:t>
                      </a:r>
                      <a:r>
                        <a:rPr lang="ru-RU" sz="1000" dirty="0">
                          <a:effectLst/>
                        </a:rPr>
                        <a:t>0х</a:t>
                      </a:r>
                      <a:r>
                        <a:rPr lang="en-US" sz="1000" dirty="0">
                          <a:effectLst/>
                        </a:rPr>
                        <a:t>556</a:t>
                      </a:r>
                      <a:r>
                        <a:rPr lang="ru-RU" sz="1000" dirty="0">
                          <a:effectLst/>
                        </a:rPr>
                        <a:t>х</a:t>
                      </a:r>
                      <a:r>
                        <a:rPr lang="en-US" sz="1000" dirty="0">
                          <a:effectLst/>
                        </a:rPr>
                        <a:t>1100</a:t>
                      </a:r>
                      <a:endParaRPr lang="ru-RU" sz="11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7"/>
                  </a:ext>
                </a:extLst>
              </a:tr>
              <a:tr h="0">
                <a:tc>
                  <a:txBody>
                    <a:bodyPr/>
                    <a:lstStyle/>
                    <a:p>
                      <a:pPr>
                        <a:lnSpc>
                          <a:spcPct val="115000"/>
                        </a:lnSpc>
                        <a:spcAft>
                          <a:spcPts val="0"/>
                        </a:spcAft>
                      </a:pPr>
                      <a:r>
                        <a:rPr lang="ru-RU" sz="1000" b="0" i="0" dirty="0">
                          <a:effectLst/>
                        </a:rPr>
                        <a:t>Вес, кг</a:t>
                      </a:r>
                      <a:endParaRPr lang="ru-RU" sz="1100" b="0" i="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000" dirty="0">
                          <a:effectLst/>
                        </a:rPr>
                        <a:t>136</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152</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178</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000" dirty="0">
                          <a:effectLst/>
                        </a:rPr>
                        <a:t>223</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bl>
          </a:graphicData>
        </a:graphic>
      </p:graphicFrame>
      <p:sp>
        <p:nvSpPr>
          <p:cNvPr id="5" name="Text Box 7"/>
          <p:cNvSpPr txBox="1">
            <a:spLocks noChangeArrowheads="1"/>
          </p:cNvSpPr>
          <p:nvPr/>
        </p:nvSpPr>
        <p:spPr bwMode="auto">
          <a:xfrm>
            <a:off x="6804248" y="3781797"/>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ru-RU" altLang="ru-RU" sz="1200" b="1" dirty="0">
                <a:solidFill>
                  <a:srgbClr val="000000"/>
                </a:solidFill>
                <a:cs typeface="Arial" pitchFamily="34" charset="0"/>
              </a:rPr>
              <a:t>ВХ70А</a:t>
            </a:r>
            <a:endParaRPr kumimoji="0" lang="ru-RU" altLang="ru-RU" sz="2000" b="0" i="0" u="none" strike="noStrike" cap="none" normalizeH="0" baseline="0" dirty="0">
              <a:ln>
                <a:noFill/>
              </a:ln>
              <a:solidFill>
                <a:srgbClr val="000000"/>
              </a:solidFill>
              <a:effectLst/>
              <a:cs typeface="Arial" pitchFamily="34" charset="0"/>
            </a:endParaRPr>
          </a:p>
        </p:txBody>
      </p:sp>
      <p:sp>
        <p:nvSpPr>
          <p:cNvPr id="4" name="Прямоугольник 3"/>
          <p:cNvSpPr/>
          <p:nvPr/>
        </p:nvSpPr>
        <p:spPr>
          <a:xfrm>
            <a:off x="683568" y="1973739"/>
            <a:ext cx="5958408" cy="2031325"/>
          </a:xfrm>
          <a:prstGeom prst="rect">
            <a:avLst/>
          </a:prstGeom>
        </p:spPr>
        <p:txBody>
          <a:bodyPr wrap="square">
            <a:spAutoFit/>
          </a:bodyPr>
          <a:lstStyle/>
          <a:p>
            <a:r>
              <a:rPr lang="ru-RU" sz="1400" dirty="0">
                <a:solidFill>
                  <a:srgbClr val="000000"/>
                </a:solidFill>
                <a:latin typeface="Times New Roman" panose="02020603050405020304" pitchFamily="18" charset="0"/>
                <a:cs typeface="Times New Roman" panose="02020603050405020304" pitchFamily="18" charset="0"/>
              </a:rPr>
              <a:t>• Дежа и лопасти выполнены из нержавеющей стали AISI 304.</a:t>
            </a:r>
          </a:p>
          <a:p>
            <a:r>
              <a:rPr lang="ru-RU" sz="1400" dirty="0">
                <a:solidFill>
                  <a:srgbClr val="000000"/>
                </a:solidFill>
                <a:latin typeface="Times New Roman" panose="02020603050405020304" pitchFamily="18" charset="0"/>
                <a:cs typeface="Times New Roman" panose="02020603050405020304" pitchFamily="18" charset="0"/>
              </a:rPr>
              <a:t>• Имеют механическую панель управления.</a:t>
            </a:r>
          </a:p>
          <a:p>
            <a:r>
              <a:rPr lang="ru-RU" sz="1400" dirty="0">
                <a:solidFill>
                  <a:srgbClr val="000000"/>
                </a:solidFill>
                <a:latin typeface="Times New Roman" panose="02020603050405020304" pitchFamily="18" charset="0"/>
                <a:cs typeface="Times New Roman" panose="02020603050405020304" pitchFamily="18" charset="0"/>
              </a:rPr>
              <a:t>• Выгрузка дежи осуществляется за счет ручки.</a:t>
            </a:r>
          </a:p>
          <a:p>
            <a:r>
              <a:rPr lang="ru-RU" sz="1400" dirty="0">
                <a:solidFill>
                  <a:srgbClr val="000000"/>
                </a:solidFill>
                <a:latin typeface="Times New Roman" panose="02020603050405020304" pitchFamily="18" charset="0"/>
                <a:cs typeface="Times New Roman" panose="02020603050405020304" pitchFamily="18" charset="0"/>
              </a:rPr>
              <a:t>• Напольные модели </a:t>
            </a:r>
            <a:r>
              <a:rPr lang="en-US" sz="1400" dirty="0">
                <a:solidFill>
                  <a:srgbClr val="000000"/>
                </a:solidFill>
                <a:latin typeface="Times New Roman" panose="02020603050405020304" pitchFamily="18" charset="0"/>
                <a:cs typeface="Times New Roman" panose="02020603050405020304" pitchFamily="18" charset="0"/>
              </a:rPr>
              <a:t>c </a:t>
            </a:r>
            <a:r>
              <a:rPr lang="ru-RU" sz="1400" dirty="0">
                <a:solidFill>
                  <a:srgbClr val="000000"/>
                </a:solidFill>
                <a:latin typeface="Times New Roman" panose="02020603050405020304" pitchFamily="18" charset="0"/>
                <a:cs typeface="Times New Roman" panose="02020603050405020304" pitchFamily="18" charset="0"/>
              </a:rPr>
              <a:t>колесами.</a:t>
            </a:r>
          </a:p>
          <a:p>
            <a:r>
              <a:rPr lang="ru-RU" sz="1400" dirty="0">
                <a:solidFill>
                  <a:srgbClr val="000000"/>
                </a:solidFill>
                <a:latin typeface="Times New Roman" panose="02020603050405020304" pitchFamily="18" charset="0"/>
                <a:cs typeface="Times New Roman" panose="02020603050405020304" pitchFamily="18" charset="0"/>
              </a:rPr>
              <a:t>• 1 скорость смешивания.</a:t>
            </a:r>
          </a:p>
          <a:p>
            <a:r>
              <a:rPr lang="ru-RU" sz="1400" dirty="0">
                <a:solidFill>
                  <a:srgbClr val="000000"/>
                </a:solidFill>
                <a:latin typeface="Times New Roman" panose="02020603050405020304" pitchFamily="18" charset="0"/>
                <a:cs typeface="Times New Roman" panose="02020603050405020304" pitchFamily="18" charset="0"/>
              </a:rPr>
              <a:t>• Укомплектованы валом с 4 лопастями, кроме (ВХ-35А – 3 лопасти) и защитной крышкой.</a:t>
            </a:r>
          </a:p>
          <a:p>
            <a:r>
              <a:rPr lang="ru-RU" sz="1400" dirty="0">
                <a:solidFill>
                  <a:srgbClr val="000000"/>
                </a:solidFill>
                <a:latin typeface="Times New Roman" panose="02020603050405020304" pitchFamily="18" charset="0"/>
                <a:cs typeface="Times New Roman" panose="02020603050405020304" pitchFamily="18" charset="0"/>
              </a:rPr>
              <a:t>• При открытии крышки валы блокируются.</a:t>
            </a:r>
          </a:p>
          <a:p>
            <a:r>
              <a:rPr lang="ru-RU" sz="1400" dirty="0">
                <a:solidFill>
                  <a:srgbClr val="000000"/>
                </a:solidFill>
                <a:latin typeface="Times New Roman" panose="02020603050405020304" pitchFamily="18" charset="0"/>
                <a:cs typeface="Times New Roman" panose="02020603050405020304" pitchFamily="18" charset="0"/>
              </a:rPr>
              <a:t>• Просты в обслуживании и санитарной обработке, надежны и долговечны.</a:t>
            </a: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2577766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neusheva.av\Desktop\МЯСОСУВИД.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528" y="1484784"/>
            <a:ext cx="2810472" cy="2810472"/>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0190" y="2852936"/>
            <a:ext cx="1413423" cy="281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73483" y="2875439"/>
            <a:ext cx="4572000" cy="1600438"/>
          </a:xfrm>
          <a:prstGeom prst="rect">
            <a:avLst/>
          </a:prstGeom>
        </p:spPr>
        <p:txBody>
          <a:bodyPr>
            <a:spAutoFit/>
          </a:bodyPr>
          <a:lstStyle/>
          <a:p>
            <a:pPr lvl="0"/>
            <a:r>
              <a:rPr lang="ru-RU" altLang="ru-RU" sz="1400" b="1" dirty="0">
                <a:solidFill>
                  <a:srgbClr val="FF0000"/>
                </a:solidFill>
                <a:ea typeface="Microsoft YaHei" pitchFamily="34" charset="-122"/>
                <a:cs typeface="Times New Roman" pitchFamily="18" charset="0"/>
              </a:rPr>
              <a:t>Аппарат для </a:t>
            </a:r>
            <a:r>
              <a:rPr lang="ru-RU" altLang="ru-RU" sz="1400" b="1" dirty="0" err="1">
                <a:solidFill>
                  <a:srgbClr val="FF0000"/>
                </a:solidFill>
                <a:ea typeface="Microsoft YaHei" pitchFamily="34" charset="-122"/>
                <a:cs typeface="Times New Roman" pitchFamily="18" charset="0"/>
              </a:rPr>
              <a:t>sous-vide</a:t>
            </a:r>
            <a:r>
              <a:rPr lang="ru-RU" altLang="ru-RU" sz="1400" b="1" dirty="0">
                <a:solidFill>
                  <a:srgbClr val="FF0000"/>
                </a:solidFill>
                <a:ea typeface="Microsoft YaHei" pitchFamily="34" charset="-122"/>
                <a:cs typeface="Times New Roman" pitchFamily="18" charset="0"/>
              </a:rPr>
              <a:t> (су-вид</a:t>
            </a:r>
            <a:r>
              <a:rPr lang="ru-RU" altLang="ru-RU" sz="1400" dirty="0">
                <a:solidFill>
                  <a:srgbClr val="FF0000"/>
                </a:solidFill>
                <a:ea typeface="Microsoft YaHei" pitchFamily="34" charset="-122"/>
                <a:cs typeface="Times New Roman" pitchFamily="18" charset="0"/>
              </a:rPr>
              <a:t>)</a:t>
            </a:r>
          </a:p>
          <a:p>
            <a:pPr lvl="0" fontAlgn="base">
              <a:spcBef>
                <a:spcPct val="0"/>
              </a:spcBef>
              <a:spcAft>
                <a:spcPct val="0"/>
              </a:spcAft>
            </a:pPr>
            <a:r>
              <a:rPr lang="ru-RU" altLang="ru-RU" sz="1200" dirty="0">
                <a:ea typeface="Microsoft YaHei" pitchFamily="34" charset="-122"/>
                <a:cs typeface="Times New Roman" pitchFamily="18" charset="0"/>
              </a:rPr>
              <a:t>Объем воды до 30 л</a:t>
            </a:r>
            <a:endParaRPr lang="ru-RU" altLang="ru-RU" sz="1200" dirty="0">
              <a:cs typeface="Arial" pitchFamily="34" charset="0"/>
            </a:endParaRPr>
          </a:p>
          <a:p>
            <a:pPr lvl="0" eaLnBrk="0" fontAlgn="base" hangingPunct="0">
              <a:spcBef>
                <a:spcPct val="0"/>
              </a:spcBef>
              <a:spcAft>
                <a:spcPct val="0"/>
              </a:spcAft>
            </a:pPr>
            <a:r>
              <a:rPr lang="ru-RU" altLang="ru-RU" sz="1200" dirty="0">
                <a:ea typeface="Microsoft YaHei" pitchFamily="34" charset="-122"/>
                <a:cs typeface="Times New Roman" pitchFamily="18" charset="0"/>
              </a:rPr>
              <a:t>ЖК-дисплей </a:t>
            </a:r>
            <a:endParaRPr lang="ru-RU" altLang="ru-RU" sz="1200" dirty="0">
              <a:ea typeface="Calibri" pitchFamily="34" charset="0"/>
              <a:cs typeface="Times New Roman" pitchFamily="18" charset="0"/>
            </a:endParaRPr>
          </a:p>
          <a:p>
            <a:pPr lvl="0" eaLnBrk="0" fontAlgn="base" hangingPunct="0">
              <a:spcBef>
                <a:spcPct val="0"/>
              </a:spcBef>
              <a:spcAft>
                <a:spcPct val="0"/>
              </a:spcAft>
            </a:pPr>
            <a:r>
              <a:rPr lang="ru-RU" altLang="ru-RU" sz="1200" dirty="0">
                <a:ea typeface="Microsoft YaHei" pitchFamily="34" charset="-122"/>
                <a:cs typeface="Times New Roman" pitchFamily="18" charset="0"/>
              </a:rPr>
              <a:t>Температурный диапазон 5...99°С</a:t>
            </a:r>
            <a:endParaRPr lang="ru-RU" altLang="ru-RU" sz="1200" dirty="0">
              <a:ea typeface="Calibri" pitchFamily="34" charset="0"/>
              <a:cs typeface="Times New Roman" pitchFamily="18" charset="0"/>
            </a:endParaRPr>
          </a:p>
          <a:p>
            <a:pPr lvl="0" eaLnBrk="0" fontAlgn="base" hangingPunct="0">
              <a:spcBef>
                <a:spcPct val="0"/>
              </a:spcBef>
              <a:spcAft>
                <a:spcPct val="0"/>
              </a:spcAft>
            </a:pPr>
            <a:r>
              <a:rPr lang="ru-RU" altLang="ru-RU" sz="1200" dirty="0">
                <a:ea typeface="Microsoft YaHei" pitchFamily="34" charset="-122"/>
                <a:cs typeface="Times New Roman" pitchFamily="18" charset="0"/>
              </a:rPr>
              <a:t>Корпус из нержавеющей стали</a:t>
            </a:r>
            <a:endParaRPr lang="ru-RU" altLang="ru-RU" sz="1200" dirty="0">
              <a:ea typeface="Calibri" pitchFamily="34" charset="0"/>
              <a:cs typeface="Times New Roman" pitchFamily="18" charset="0"/>
            </a:endParaRPr>
          </a:p>
          <a:p>
            <a:pPr>
              <a:spcAft>
                <a:spcPts val="0"/>
              </a:spcAft>
            </a:pPr>
            <a:r>
              <a:rPr lang="ru-RU" sz="1200" dirty="0"/>
              <a:t>Мощность: 1,5 кВт</a:t>
            </a:r>
          </a:p>
          <a:p>
            <a:r>
              <a:rPr lang="ru-RU" sz="1200" dirty="0"/>
              <a:t>Габаритные размеры: 140х110х332мм</a:t>
            </a:r>
            <a:endParaRPr lang="ru-RU" sz="1200" dirty="0">
              <a:ea typeface="Times New Roman"/>
            </a:endParaRPr>
          </a:p>
          <a:p>
            <a:r>
              <a:rPr lang="ru-RU" sz="1200" dirty="0"/>
              <a:t>Вес: 4,1кг</a:t>
            </a:r>
            <a:endParaRPr lang="ru-RU" sz="1200" dirty="0">
              <a:ea typeface="Times New Roman"/>
            </a:endParaRPr>
          </a:p>
        </p:txBody>
      </p:sp>
      <p:sp>
        <p:nvSpPr>
          <p:cNvPr id="5" name="Прямоугольник 4"/>
          <p:cNvSpPr/>
          <p:nvPr/>
        </p:nvSpPr>
        <p:spPr>
          <a:xfrm>
            <a:off x="3635896" y="5494131"/>
            <a:ext cx="727250" cy="338554"/>
          </a:xfrm>
          <a:prstGeom prst="rect">
            <a:avLst/>
          </a:prstGeom>
        </p:spPr>
        <p:txBody>
          <a:bodyPr wrap="none">
            <a:spAutoFit/>
          </a:bodyPr>
          <a:lstStyle/>
          <a:p>
            <a:pPr lvl="0" fontAlgn="base">
              <a:spcBef>
                <a:spcPct val="0"/>
              </a:spcBef>
              <a:spcAft>
                <a:spcPct val="0"/>
              </a:spcAft>
            </a:pPr>
            <a:r>
              <a:rPr lang="en-US" altLang="ru-RU" sz="1600" b="1" dirty="0">
                <a:ea typeface="Microsoft YaHei" pitchFamily="34" charset="-122"/>
                <a:cs typeface="Times New Roman" pitchFamily="18" charset="0"/>
              </a:rPr>
              <a:t>EV-01</a:t>
            </a:r>
            <a:endParaRPr lang="ru-RU" altLang="ru-RU" sz="1600" b="1" dirty="0">
              <a:cs typeface="Arial" pitchFamily="34" charset="0"/>
            </a:endParaRPr>
          </a:p>
        </p:txBody>
      </p:sp>
      <p:sp>
        <p:nvSpPr>
          <p:cNvPr id="2" name="Прямоугольник 1"/>
          <p:cNvSpPr/>
          <p:nvPr/>
        </p:nvSpPr>
        <p:spPr>
          <a:xfrm>
            <a:off x="650457" y="692696"/>
            <a:ext cx="3210046" cy="369332"/>
          </a:xfrm>
          <a:prstGeom prst="rect">
            <a:avLst/>
          </a:prstGeom>
        </p:spPr>
        <p:txBody>
          <a:bodyPr wrap="none">
            <a:spAutoFit/>
          </a:bodyPr>
          <a:lstStyle/>
          <a:p>
            <a:r>
              <a:rPr lang="ru-RU" altLang="ru-RU" b="1" dirty="0">
                <a:ea typeface="Microsoft YaHei" pitchFamily="34" charset="-122"/>
                <a:cs typeface="Times New Roman" pitchFamily="18" charset="0"/>
              </a:rPr>
              <a:t>АППАРАТ ДЛЯ SOUS-VIDE </a:t>
            </a:r>
            <a:endParaRPr lang="ru-RU" dirty="0"/>
          </a:p>
        </p:txBody>
      </p:sp>
      <p:sp>
        <p:nvSpPr>
          <p:cNvPr id="6" name="Прямоугольник 5"/>
          <p:cNvSpPr/>
          <p:nvPr/>
        </p:nvSpPr>
        <p:spPr>
          <a:xfrm>
            <a:off x="650457" y="1340768"/>
            <a:ext cx="4572000" cy="1384995"/>
          </a:xfrm>
          <a:prstGeom prst="rect">
            <a:avLst/>
          </a:prstGeom>
        </p:spPr>
        <p:txBody>
          <a:bodyPr>
            <a:spAutoFit/>
          </a:bodyPr>
          <a:lstStyle/>
          <a:p>
            <a:r>
              <a:rPr lang="ru-RU" sz="1400" dirty="0"/>
              <a:t>Аппарат для приготовления блюд при низких температурах EKSI  EV-01 предназначен для использования на предприятиях общественного питания, в ресторанах, отелях и применяется для приготовления деликатесных изделий из мяса, рыбы, птицы, овощей и фруктов с помощью технологии sous-vide (су-вид). </a:t>
            </a:r>
          </a:p>
        </p:txBody>
      </p:sp>
    </p:spTree>
    <p:extLst>
      <p:ext uri="{BB962C8B-B14F-4D97-AF65-F5344CB8AC3E}">
        <p14:creationId xmlns:p14="http://schemas.microsoft.com/office/powerpoint/2010/main" val="4168282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836712"/>
            <a:ext cx="7992888" cy="2462213"/>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УЛЬТРОФИОЛЕТОВЫЕ ЛАМПЫ ДЛЯ УНИЧТОЖЕНИЯ НАСЕКОМЫХ</a:t>
            </a:r>
          </a:p>
          <a:p>
            <a:endParaRPr lang="ru-RU" sz="1600" b="1" dirty="0">
              <a:solidFill>
                <a:srgbClr val="000000"/>
              </a:solidFill>
              <a:latin typeface="Times New Roman" panose="02020603050405020304" pitchFamily="18" charset="0"/>
              <a:cs typeface="Times New Roman" panose="02020603050405020304" pitchFamily="18" charset="0"/>
            </a:endParaRPr>
          </a:p>
          <a:p>
            <a:endParaRPr lang="ru-RU" sz="14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Предназначены для уничтожения летающих насекомых. Применяются на кухнях, в продовольственных</a:t>
            </a:r>
          </a:p>
          <a:p>
            <a:r>
              <a:rPr lang="ru-RU" sz="1200" dirty="0">
                <a:solidFill>
                  <a:srgbClr val="000000"/>
                </a:solidFill>
                <a:latin typeface="Times New Roman" panose="02020603050405020304" pitchFamily="18" charset="0"/>
                <a:cs typeface="Times New Roman" panose="02020603050405020304" pitchFamily="18" charset="0"/>
              </a:rPr>
              <a:t>магазинах, барах, больницах, производственных помещениях, птицефермах, животноводческих фермах и т.д.</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Ловушка привлекает мух, слепней и других летающих насекомых с помощью ультрафиолетовой лампы</a:t>
            </a:r>
          </a:p>
          <a:p>
            <a:r>
              <a:rPr lang="ru-RU" sz="1200" dirty="0">
                <a:solidFill>
                  <a:srgbClr val="000000"/>
                </a:solidFill>
                <a:latin typeface="Times New Roman" panose="02020603050405020304" pitchFamily="18" charset="0"/>
                <a:cs typeface="Times New Roman" panose="02020603050405020304" pitchFamily="18" charset="0"/>
              </a:rPr>
              <a:t>и уничтожает их электрическим микроразрядом. Погибшие насекомые падают в поддон лампы, откуда</a:t>
            </a:r>
          </a:p>
          <a:p>
            <a:r>
              <a:rPr lang="ru-RU" sz="1200" dirty="0">
                <a:solidFill>
                  <a:srgbClr val="000000"/>
                </a:solidFill>
                <a:latin typeface="Times New Roman" panose="02020603050405020304" pitchFamily="18" charset="0"/>
                <a:cs typeface="Times New Roman" panose="02020603050405020304" pitchFamily="18" charset="0"/>
              </a:rPr>
              <a:t>их легко удалить. Ловушку можно использовать и без поддона. Аппарат пригоден для круглосуточной</a:t>
            </a:r>
          </a:p>
          <a:p>
            <a:r>
              <a:rPr lang="ru-RU" sz="1200" dirty="0">
                <a:solidFill>
                  <a:srgbClr val="000000"/>
                </a:solidFill>
                <a:latin typeface="Times New Roman" panose="02020603050405020304" pitchFamily="18" charset="0"/>
                <a:cs typeface="Times New Roman" panose="02020603050405020304" pitchFamily="18" charset="0"/>
              </a:rPr>
              <a:t>эксплуатации и эффективен также и при дневном свете. Подвешивается на цепочку и снабжен выключателем.</a:t>
            </a:r>
          </a:p>
          <a:p>
            <a:r>
              <a:rPr lang="ru-RU" sz="1200" dirty="0">
                <a:solidFill>
                  <a:srgbClr val="000000"/>
                </a:solidFill>
                <a:latin typeface="Times New Roman" panose="02020603050405020304" pitchFamily="18" charset="0"/>
                <a:cs typeface="Times New Roman" panose="02020603050405020304" pitchFamily="18" charset="0"/>
              </a:rPr>
              <a:t>Ультрафиолетовый свет – это естественный и свободный от ядохимикатов способ борьбы с любыми</a:t>
            </a:r>
          </a:p>
          <a:p>
            <a:r>
              <a:rPr lang="ru-RU" sz="1200" dirty="0">
                <a:solidFill>
                  <a:srgbClr val="000000"/>
                </a:solidFill>
                <a:latin typeface="Times New Roman" panose="02020603050405020304" pitchFamily="18" charset="0"/>
                <a:cs typeface="Times New Roman" panose="02020603050405020304" pitchFamily="18" charset="0"/>
              </a:rPr>
              <a:t>летающими насекомыми. Электролитическое покрытие предотвращает коррозию металлических решеток.</a:t>
            </a:r>
          </a:p>
        </p:txBody>
      </p:sp>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Vinogradova.DA\Desktop\СТМ\каталог\ПРАВКИ\Мясопереработка\Лампы от насекомых.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474" l="0" r="94332"/>
                    </a14:imgEffect>
                  </a14:imgLayer>
                </a14:imgProps>
              </a:ext>
              <a:ext uri="{28A0092B-C50C-407E-A947-70E740481C1C}">
                <a14:useLocalDpi xmlns:a14="http://schemas.microsoft.com/office/drawing/2010/main" val="0"/>
              </a:ext>
            </a:extLst>
          </a:blip>
          <a:srcRect/>
          <a:stretch>
            <a:fillRect/>
          </a:stretch>
        </p:blipFill>
        <p:spPr bwMode="auto">
          <a:xfrm>
            <a:off x="2817918" y="3619528"/>
            <a:ext cx="3508164" cy="247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981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62722" y="2119789"/>
            <a:ext cx="9245982"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5400" b="1" cap="all" dirty="0">
                <a:ln w="0"/>
                <a:solidFill>
                  <a:schemeClr val="accent1"/>
                </a:solidFill>
                <a:effectLst>
                  <a:reflection blurRad="12700" stA="50000" endPos="50000" dist="5000" dir="5400000" sy="-100000" rotWithShape="0"/>
                </a:effectLst>
              </a:rPr>
              <a:t>УПАКОВОЧНОЕ ОБОРУДОВАНИЕ</a:t>
            </a:r>
            <a:endParaRPr lang="ru-RU" sz="5400" b="1" cap="all" spc="0" dirty="0">
              <a:ln w="0"/>
              <a:solidFill>
                <a:schemeClr val="accent1"/>
              </a:solidFill>
              <a:effectLst>
                <a:reflection blurRad="12700" stA="50000" endPos="50000" dist="5000" dir="5400000" sy="-100000" rotWithShape="0"/>
              </a:effectLst>
            </a:endParaRPr>
          </a:p>
        </p:txBody>
      </p:sp>
      <p:sp>
        <p:nvSpPr>
          <p:cNvPr id="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512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Таблица 18"/>
          <p:cNvGraphicFramePr>
            <a:graphicFrameLocks noGrp="1"/>
          </p:cNvGraphicFramePr>
          <p:nvPr>
            <p:extLst>
              <p:ext uri="{D42A27DB-BD31-4B8C-83A1-F6EECF244321}">
                <p14:modId xmlns:p14="http://schemas.microsoft.com/office/powerpoint/2010/main" val="3407670761"/>
              </p:ext>
            </p:extLst>
          </p:nvPr>
        </p:nvGraphicFramePr>
        <p:xfrm>
          <a:off x="755576" y="2907670"/>
          <a:ext cx="6400800" cy="1097394"/>
        </p:xfrm>
        <a:graphic>
          <a:graphicData uri="http://schemas.openxmlformats.org/drawingml/2006/table">
            <a:tbl>
              <a:tblPr firstRow="1" firstCol="1" lastRow="1" lastCol="1" bandRow="1" bandCol="1">
                <a:tableStyleId>{3B4B98B0-60AC-42C2-AFA5-B58CD77FA1E5}</a:tableStyleId>
              </a:tblPr>
              <a:tblGrid>
                <a:gridCol w="269748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60120">
                  <a:extLst>
                    <a:ext uri="{9D8B030D-6E8A-4147-A177-3AD203B41FA5}">
                      <a16:colId xmlns:a16="http://schemas.microsoft.com/office/drawing/2014/main" val="20004"/>
                    </a:ext>
                  </a:extLst>
                </a:gridCol>
              </a:tblGrid>
              <a:tr h="233298">
                <a:tc>
                  <a:txBody>
                    <a:bodyPr/>
                    <a:lstStyle/>
                    <a:p>
                      <a:pPr algn="ctr">
                        <a:spcAft>
                          <a:spcPts val="0"/>
                        </a:spcAft>
                      </a:pPr>
                      <a:r>
                        <a:rPr lang="ru-RU" sz="900" dirty="0">
                          <a:effectLst/>
                        </a:rPr>
                        <a:t>Модель</a:t>
                      </a:r>
                      <a:endParaRPr lang="ru-RU" sz="1200" dirty="0">
                        <a:effectLst/>
                        <a:latin typeface="Times New Roman"/>
                        <a:ea typeface="Times New Roman"/>
                      </a:endParaRPr>
                    </a:p>
                  </a:txBody>
                  <a:tcPr marL="68580" marR="68580" marT="0" marB="0" anchor="ctr"/>
                </a:tc>
                <a:tc>
                  <a:txBody>
                    <a:bodyPr/>
                    <a:lstStyle/>
                    <a:p>
                      <a:pPr algn="ctr">
                        <a:spcAft>
                          <a:spcPts val="0"/>
                        </a:spcAft>
                      </a:pPr>
                      <a:r>
                        <a:rPr lang="en-US" sz="900">
                          <a:effectLst/>
                        </a:rPr>
                        <a:t>EFS-200(AL)</a:t>
                      </a:r>
                      <a:endParaRPr lang="ru-RU" sz="1200">
                        <a:effectLst/>
                        <a:latin typeface="Times New Roman"/>
                        <a:ea typeface="Times New Roman"/>
                      </a:endParaRPr>
                    </a:p>
                  </a:txBody>
                  <a:tcPr marL="68580" marR="68580" marT="0" marB="0" anchor="ctr"/>
                </a:tc>
                <a:tc>
                  <a:txBody>
                    <a:bodyPr/>
                    <a:lstStyle/>
                    <a:p>
                      <a:pPr algn="ctr">
                        <a:spcAft>
                          <a:spcPts val="0"/>
                        </a:spcAft>
                      </a:pPr>
                      <a:r>
                        <a:rPr lang="en-US" sz="900">
                          <a:effectLst/>
                        </a:rPr>
                        <a:t>EFS-300(AL)</a:t>
                      </a:r>
                      <a:endParaRPr lang="ru-RU" sz="1200">
                        <a:effectLst/>
                        <a:latin typeface="Times New Roman"/>
                        <a:ea typeface="Times New Roman"/>
                      </a:endParaRPr>
                    </a:p>
                  </a:txBody>
                  <a:tcPr marL="68580" marR="68580" marT="0" marB="0" anchor="ctr"/>
                </a:tc>
                <a:tc>
                  <a:txBody>
                    <a:bodyPr/>
                    <a:lstStyle/>
                    <a:p>
                      <a:pPr algn="ctr">
                        <a:spcAft>
                          <a:spcPts val="0"/>
                        </a:spcAft>
                      </a:pPr>
                      <a:r>
                        <a:rPr lang="en-US" sz="900">
                          <a:effectLst/>
                        </a:rPr>
                        <a:t>EFS-400(AL)</a:t>
                      </a:r>
                      <a:endParaRPr lang="ru-RU" sz="1200">
                        <a:effectLst/>
                        <a:latin typeface="Times New Roman"/>
                        <a:ea typeface="Times New Roman"/>
                      </a:endParaRPr>
                    </a:p>
                  </a:txBody>
                  <a:tcPr marL="68580" marR="68580" marT="0" marB="0" anchor="ctr"/>
                </a:tc>
                <a:tc>
                  <a:txBody>
                    <a:bodyPr/>
                    <a:lstStyle/>
                    <a:p>
                      <a:pPr algn="ctr">
                        <a:spcAft>
                          <a:spcPts val="0"/>
                        </a:spcAft>
                      </a:pPr>
                      <a:r>
                        <a:rPr lang="en-US" sz="900">
                          <a:effectLst/>
                        </a:rPr>
                        <a:t>EFS-700</a:t>
                      </a:r>
                      <a:r>
                        <a:rPr lang="ru-RU" sz="900">
                          <a:effectLst/>
                        </a:rPr>
                        <a:t>Н</a:t>
                      </a:r>
                      <a:endParaRPr lang="ru-RU"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0">
                <a:tc>
                  <a:txBody>
                    <a:bodyPr/>
                    <a:lstStyle/>
                    <a:p>
                      <a:pPr>
                        <a:spcAft>
                          <a:spcPts val="0"/>
                        </a:spcAft>
                      </a:pPr>
                      <a:r>
                        <a:rPr lang="ru-RU" sz="900">
                          <a:effectLst/>
                        </a:rPr>
                        <a:t>Напряжение, В</a:t>
                      </a:r>
                      <a:endParaRPr lang="ru-RU" sz="1200">
                        <a:effectLst/>
                        <a:latin typeface="Times New Roman"/>
                        <a:ea typeface="Times New Roman"/>
                      </a:endParaRPr>
                    </a:p>
                  </a:txBody>
                  <a:tcPr marL="68580" marR="68580" marT="0" marB="0" anchor="ctr">
                    <a:noFill/>
                  </a:tcPr>
                </a:tc>
                <a:tc gridSpan="4">
                  <a:txBody>
                    <a:bodyPr/>
                    <a:lstStyle/>
                    <a:p>
                      <a:pPr algn="ctr">
                        <a:spcAft>
                          <a:spcPts val="0"/>
                        </a:spcAft>
                      </a:pPr>
                      <a:r>
                        <a:rPr lang="ru-RU" sz="900">
                          <a:effectLst/>
                        </a:rPr>
                        <a:t>220</a:t>
                      </a:r>
                      <a:endParaRPr lang="ru-RU" sz="1200">
                        <a:effectLst/>
                        <a:latin typeface="Times New Roman"/>
                        <a:ea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44450">
                <a:tc>
                  <a:txBody>
                    <a:bodyPr/>
                    <a:lstStyle/>
                    <a:p>
                      <a:pPr>
                        <a:spcAft>
                          <a:spcPts val="0"/>
                        </a:spcAft>
                      </a:pPr>
                      <a:r>
                        <a:rPr lang="ru-RU" sz="900">
                          <a:effectLst/>
                        </a:rPr>
                        <a:t>Мощность, кВт</a:t>
                      </a:r>
                      <a:endParaRPr lang="ru-RU" sz="1200">
                        <a:effectLst/>
                        <a:latin typeface="Times New Roman"/>
                        <a:ea typeface="Times New Roman"/>
                      </a:endParaRPr>
                    </a:p>
                  </a:txBody>
                  <a:tcPr marL="68580" marR="68580" marT="0" marB="0" anchor="ctr"/>
                </a:tc>
                <a:tc>
                  <a:txBody>
                    <a:bodyPr/>
                    <a:lstStyle/>
                    <a:p>
                      <a:pPr algn="ctr">
                        <a:spcAft>
                          <a:spcPts val="0"/>
                        </a:spcAft>
                      </a:pPr>
                      <a:r>
                        <a:rPr lang="ru-RU" sz="900">
                          <a:effectLst/>
                        </a:rPr>
                        <a:t>0,</a:t>
                      </a:r>
                      <a:r>
                        <a:rPr lang="en-US" sz="900">
                          <a:effectLst/>
                        </a:rPr>
                        <a:t>28</a:t>
                      </a:r>
                      <a:endParaRPr lang="ru-RU" sz="1200">
                        <a:effectLst/>
                        <a:latin typeface="Times New Roman"/>
                        <a:ea typeface="Times New Roman"/>
                      </a:endParaRPr>
                    </a:p>
                  </a:txBody>
                  <a:tcPr marL="68580" marR="68580" marT="0" marB="0" anchor="ctr">
                    <a:noFill/>
                  </a:tcPr>
                </a:tc>
                <a:tc>
                  <a:txBody>
                    <a:bodyPr/>
                    <a:lstStyle/>
                    <a:p>
                      <a:pPr algn="ctr">
                        <a:spcAft>
                          <a:spcPts val="0"/>
                        </a:spcAft>
                      </a:pPr>
                      <a:r>
                        <a:rPr lang="ru-RU" sz="900">
                          <a:effectLst/>
                        </a:rPr>
                        <a:t>0,</a:t>
                      </a:r>
                      <a:r>
                        <a:rPr lang="en-US" sz="900">
                          <a:effectLst/>
                        </a:rPr>
                        <a:t>43</a:t>
                      </a:r>
                      <a:endParaRPr lang="ru-RU" sz="1200">
                        <a:effectLst/>
                        <a:latin typeface="Times New Roman"/>
                        <a:ea typeface="Times New Roman"/>
                      </a:endParaRPr>
                    </a:p>
                  </a:txBody>
                  <a:tcPr marL="68580" marR="68580" marT="0" marB="0" anchor="ctr"/>
                </a:tc>
                <a:tc>
                  <a:txBody>
                    <a:bodyPr/>
                    <a:lstStyle/>
                    <a:p>
                      <a:pPr algn="ctr">
                        <a:spcAft>
                          <a:spcPts val="0"/>
                        </a:spcAft>
                      </a:pPr>
                      <a:r>
                        <a:rPr lang="ru-RU" sz="900">
                          <a:effectLst/>
                        </a:rPr>
                        <a:t>0,</a:t>
                      </a:r>
                      <a:r>
                        <a:rPr lang="en-US" sz="900">
                          <a:effectLst/>
                        </a:rPr>
                        <a:t>55</a:t>
                      </a:r>
                      <a:endParaRPr lang="ru-RU" sz="1200">
                        <a:effectLst/>
                        <a:latin typeface="Times New Roman"/>
                        <a:ea typeface="Times New Roman"/>
                      </a:endParaRPr>
                    </a:p>
                  </a:txBody>
                  <a:tcPr marL="68580" marR="68580" marT="0" marB="0" anchor="ctr">
                    <a:noFill/>
                  </a:tcPr>
                </a:tc>
                <a:tc>
                  <a:txBody>
                    <a:bodyPr/>
                    <a:lstStyle/>
                    <a:p>
                      <a:pPr algn="ctr">
                        <a:spcAft>
                          <a:spcPts val="0"/>
                        </a:spcAft>
                      </a:pPr>
                      <a:r>
                        <a:rPr lang="en-US" sz="900">
                          <a:effectLst/>
                        </a:rPr>
                        <a:t>0</a:t>
                      </a:r>
                      <a:r>
                        <a:rPr lang="ru-RU" sz="900">
                          <a:effectLst/>
                        </a:rPr>
                        <a:t>,9</a:t>
                      </a:r>
                      <a:endParaRPr lang="ru-RU" sz="12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0">
                <a:tc>
                  <a:txBody>
                    <a:bodyPr/>
                    <a:lstStyle/>
                    <a:p>
                      <a:pPr>
                        <a:spcAft>
                          <a:spcPts val="0"/>
                        </a:spcAft>
                      </a:pPr>
                      <a:r>
                        <a:rPr lang="ru-RU" sz="900">
                          <a:effectLst/>
                        </a:rPr>
                        <a:t>Время запайки, сек.</a:t>
                      </a:r>
                      <a:endParaRPr lang="ru-RU" sz="1200">
                        <a:effectLst/>
                        <a:latin typeface="Times New Roman"/>
                        <a:ea typeface="Times New Roman"/>
                      </a:endParaRPr>
                    </a:p>
                  </a:txBody>
                  <a:tcPr marL="68580" marR="68580" marT="0" marB="0" anchor="ctr">
                    <a:noFill/>
                  </a:tcPr>
                </a:tc>
                <a:tc gridSpan="3">
                  <a:txBody>
                    <a:bodyPr/>
                    <a:lstStyle/>
                    <a:p>
                      <a:pPr algn="ctr">
                        <a:spcAft>
                          <a:spcPts val="0"/>
                        </a:spcAft>
                      </a:pPr>
                      <a:r>
                        <a:rPr lang="en-US" sz="900" dirty="0">
                          <a:effectLst/>
                        </a:rPr>
                        <a:t>0</a:t>
                      </a:r>
                      <a:r>
                        <a:rPr lang="ru-RU" sz="900" dirty="0">
                          <a:effectLst/>
                        </a:rPr>
                        <a:t>,</a:t>
                      </a:r>
                      <a:r>
                        <a:rPr lang="en-US" sz="900" dirty="0">
                          <a:effectLst/>
                        </a:rPr>
                        <a:t>2-1</a:t>
                      </a:r>
                      <a:r>
                        <a:rPr lang="ru-RU" sz="900" dirty="0">
                          <a:effectLst/>
                        </a:rPr>
                        <a:t>,</a:t>
                      </a:r>
                      <a:r>
                        <a:rPr lang="en-US" sz="900" dirty="0">
                          <a:effectLst/>
                        </a:rPr>
                        <a:t>3</a:t>
                      </a:r>
                      <a:endParaRPr lang="ru-RU" sz="1200" dirty="0">
                        <a:effectLst/>
                        <a:latin typeface="Times New Roman"/>
                        <a:ea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tc>
                  <a:txBody>
                    <a:bodyPr/>
                    <a:lstStyle/>
                    <a:p>
                      <a:pPr algn="ctr">
                        <a:spcAft>
                          <a:spcPts val="0"/>
                        </a:spcAft>
                      </a:pPr>
                      <a:r>
                        <a:rPr lang="en-US" sz="900">
                          <a:effectLst/>
                        </a:rPr>
                        <a:t>0</a:t>
                      </a:r>
                      <a:r>
                        <a:rPr lang="ru-RU" sz="900">
                          <a:effectLst/>
                        </a:rPr>
                        <a:t>,</a:t>
                      </a:r>
                      <a:r>
                        <a:rPr lang="en-US" sz="900">
                          <a:effectLst/>
                        </a:rPr>
                        <a:t>2-3</a:t>
                      </a:r>
                      <a:endParaRPr lang="ru-RU" sz="1200">
                        <a:effectLst/>
                        <a:latin typeface="Times New Roman"/>
                        <a:ea typeface="Times New Roman"/>
                      </a:endParaRPr>
                    </a:p>
                  </a:txBody>
                  <a:tcPr marL="68580" marR="68580" marT="0" marB="0" anchor="ctr">
                    <a:noFill/>
                  </a:tcPr>
                </a:tc>
                <a:extLst>
                  <a:ext uri="{0D108BD9-81ED-4DB2-BD59-A6C34878D82A}">
                    <a16:rowId xmlns:a16="http://schemas.microsoft.com/office/drawing/2014/main" val="10003"/>
                  </a:ext>
                </a:extLst>
              </a:tr>
              <a:tr h="0">
                <a:tc>
                  <a:txBody>
                    <a:bodyPr/>
                    <a:lstStyle/>
                    <a:p>
                      <a:pPr>
                        <a:spcAft>
                          <a:spcPts val="0"/>
                        </a:spcAft>
                      </a:pPr>
                      <a:r>
                        <a:rPr lang="ru-RU" sz="900" dirty="0">
                          <a:effectLst/>
                        </a:rPr>
                        <a:t>Максимальная длина «горячей струны», мм</a:t>
                      </a:r>
                      <a:endParaRPr lang="ru-RU" sz="1200" dirty="0">
                        <a:effectLst/>
                        <a:latin typeface="Times New Roman"/>
                        <a:ea typeface="Times New Roman"/>
                      </a:endParaRPr>
                    </a:p>
                  </a:txBody>
                  <a:tcPr marL="68580" marR="68580" marT="0" marB="0" anchor="ctr"/>
                </a:tc>
                <a:tc>
                  <a:txBody>
                    <a:bodyPr/>
                    <a:lstStyle/>
                    <a:p>
                      <a:pPr algn="ctr">
                        <a:spcAft>
                          <a:spcPts val="0"/>
                        </a:spcAft>
                      </a:pPr>
                      <a:r>
                        <a:rPr lang="ru-RU" sz="900">
                          <a:effectLst/>
                        </a:rPr>
                        <a:t>200</a:t>
                      </a:r>
                      <a:endParaRPr lang="ru-RU" sz="1200">
                        <a:effectLst/>
                        <a:latin typeface="Times New Roman"/>
                        <a:ea typeface="Times New Roman"/>
                      </a:endParaRPr>
                    </a:p>
                  </a:txBody>
                  <a:tcPr marL="68580" marR="68580" marT="0" marB="0" anchor="ctr">
                    <a:noFill/>
                  </a:tcPr>
                </a:tc>
                <a:tc>
                  <a:txBody>
                    <a:bodyPr/>
                    <a:lstStyle/>
                    <a:p>
                      <a:pPr algn="ctr">
                        <a:spcAft>
                          <a:spcPts val="0"/>
                        </a:spcAft>
                      </a:pPr>
                      <a:r>
                        <a:rPr lang="ru-RU" sz="900">
                          <a:effectLst/>
                        </a:rPr>
                        <a:t>300</a:t>
                      </a:r>
                      <a:endParaRPr lang="ru-RU" sz="1200">
                        <a:effectLst/>
                        <a:latin typeface="Times New Roman"/>
                        <a:ea typeface="Times New Roman"/>
                      </a:endParaRPr>
                    </a:p>
                  </a:txBody>
                  <a:tcPr marL="68580" marR="68580" marT="0" marB="0" anchor="ctr"/>
                </a:tc>
                <a:tc>
                  <a:txBody>
                    <a:bodyPr/>
                    <a:lstStyle/>
                    <a:p>
                      <a:pPr algn="ctr">
                        <a:spcAft>
                          <a:spcPts val="0"/>
                        </a:spcAft>
                      </a:pPr>
                      <a:r>
                        <a:rPr lang="ru-RU" sz="900">
                          <a:effectLst/>
                        </a:rPr>
                        <a:t>400</a:t>
                      </a:r>
                      <a:endParaRPr lang="ru-RU" sz="1200">
                        <a:effectLst/>
                        <a:latin typeface="Times New Roman"/>
                        <a:ea typeface="Times New Roman"/>
                      </a:endParaRPr>
                    </a:p>
                  </a:txBody>
                  <a:tcPr marL="68580" marR="68580" marT="0" marB="0" anchor="ctr">
                    <a:noFill/>
                  </a:tcPr>
                </a:tc>
                <a:tc>
                  <a:txBody>
                    <a:bodyPr/>
                    <a:lstStyle/>
                    <a:p>
                      <a:pPr algn="ctr">
                        <a:spcAft>
                          <a:spcPts val="0"/>
                        </a:spcAft>
                      </a:pPr>
                      <a:r>
                        <a:rPr lang="ru-RU" sz="900">
                          <a:effectLst/>
                        </a:rPr>
                        <a:t>700</a:t>
                      </a:r>
                      <a:endParaRPr lang="ru-RU"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0">
                <a:tc>
                  <a:txBody>
                    <a:bodyPr/>
                    <a:lstStyle/>
                    <a:p>
                      <a:pPr>
                        <a:spcAft>
                          <a:spcPts val="0"/>
                        </a:spcAft>
                      </a:pPr>
                      <a:r>
                        <a:rPr lang="ru-RU" sz="900">
                          <a:effectLst/>
                        </a:rPr>
                        <a:t>Максимальная ширина шва запаивания, мм</a:t>
                      </a:r>
                      <a:endParaRPr lang="ru-RU" sz="1200">
                        <a:effectLst/>
                        <a:latin typeface="Times New Roman"/>
                        <a:ea typeface="Times New Roman"/>
                      </a:endParaRPr>
                    </a:p>
                  </a:txBody>
                  <a:tcPr marL="68580" marR="68580" marT="0" marB="0" anchor="ctr">
                    <a:noFill/>
                  </a:tcPr>
                </a:tc>
                <a:tc>
                  <a:txBody>
                    <a:bodyPr/>
                    <a:lstStyle/>
                    <a:p>
                      <a:pPr algn="ctr">
                        <a:spcAft>
                          <a:spcPts val="0"/>
                        </a:spcAft>
                      </a:pPr>
                      <a:r>
                        <a:rPr lang="en-US" sz="900">
                          <a:effectLst/>
                        </a:rPr>
                        <a:t>2</a:t>
                      </a:r>
                      <a:endParaRPr lang="ru-RU" sz="1200">
                        <a:effectLst/>
                        <a:latin typeface="Times New Roman"/>
                        <a:ea typeface="Times New Roman"/>
                      </a:endParaRPr>
                    </a:p>
                  </a:txBody>
                  <a:tcPr marL="68580" marR="68580" marT="0" marB="0" anchor="ctr">
                    <a:noFill/>
                  </a:tcPr>
                </a:tc>
                <a:tc gridSpan="2">
                  <a:txBody>
                    <a:bodyPr/>
                    <a:lstStyle/>
                    <a:p>
                      <a:pPr algn="ctr">
                        <a:spcAft>
                          <a:spcPts val="0"/>
                        </a:spcAft>
                      </a:pPr>
                      <a:r>
                        <a:rPr lang="ru-RU" sz="900">
                          <a:effectLst/>
                        </a:rPr>
                        <a:t>3</a:t>
                      </a:r>
                      <a:endParaRPr lang="ru-RU" sz="1200">
                        <a:effectLst/>
                        <a:latin typeface="Times New Roman"/>
                        <a:ea typeface="Times New Roman"/>
                      </a:endParaRPr>
                    </a:p>
                  </a:txBody>
                  <a:tcPr marL="68580" marR="68580" marT="0" marB="0" anchor="ctr">
                    <a:noFill/>
                  </a:tcPr>
                </a:tc>
                <a:tc hMerge="1">
                  <a:txBody>
                    <a:bodyPr/>
                    <a:lstStyle/>
                    <a:p>
                      <a:endParaRPr lang="ru-RU"/>
                    </a:p>
                  </a:txBody>
                  <a:tcPr/>
                </a:tc>
                <a:tc>
                  <a:txBody>
                    <a:bodyPr/>
                    <a:lstStyle/>
                    <a:p>
                      <a:pPr algn="ctr">
                        <a:spcAft>
                          <a:spcPts val="0"/>
                        </a:spcAft>
                      </a:pPr>
                      <a:r>
                        <a:rPr lang="ru-RU" sz="900">
                          <a:effectLst/>
                        </a:rPr>
                        <a:t>2,8</a:t>
                      </a:r>
                      <a:endParaRPr lang="ru-RU" sz="1200">
                        <a:effectLst/>
                        <a:latin typeface="Times New Roman"/>
                        <a:ea typeface="Times New Roman"/>
                      </a:endParaRPr>
                    </a:p>
                  </a:txBody>
                  <a:tcPr marL="68580" marR="68580" marT="0" marB="0" anchor="ctr">
                    <a:noFill/>
                  </a:tcPr>
                </a:tc>
                <a:extLst>
                  <a:ext uri="{0D108BD9-81ED-4DB2-BD59-A6C34878D82A}">
                    <a16:rowId xmlns:a16="http://schemas.microsoft.com/office/drawing/2014/main" val="10005"/>
                  </a:ext>
                </a:extLst>
              </a:tr>
              <a:tr h="178296">
                <a:tc>
                  <a:txBody>
                    <a:bodyPr/>
                    <a:lstStyle/>
                    <a:p>
                      <a:pPr>
                        <a:spcAft>
                          <a:spcPts val="0"/>
                        </a:spcAft>
                      </a:pPr>
                      <a:r>
                        <a:rPr lang="ru-RU" sz="900" dirty="0">
                          <a:effectLst/>
                        </a:rPr>
                        <a:t>Максимальная толщина пленки, мм</a:t>
                      </a:r>
                      <a:endParaRPr lang="ru-RU" sz="1200" dirty="0">
                        <a:effectLst/>
                        <a:latin typeface="Times New Roman"/>
                        <a:ea typeface="Times New Roman"/>
                      </a:endParaRPr>
                    </a:p>
                  </a:txBody>
                  <a:tcPr marL="68580" marR="68580" marT="0" marB="0" anchor="ctr"/>
                </a:tc>
                <a:tc>
                  <a:txBody>
                    <a:bodyPr/>
                    <a:lstStyle/>
                    <a:p>
                      <a:pPr algn="ctr">
                        <a:spcAft>
                          <a:spcPts val="0"/>
                        </a:spcAft>
                      </a:pPr>
                      <a:r>
                        <a:rPr lang="ru-RU" sz="900">
                          <a:effectLst/>
                        </a:rPr>
                        <a:t>0,2</a:t>
                      </a:r>
                      <a:endParaRPr lang="ru-RU" sz="1200">
                        <a:effectLst/>
                        <a:latin typeface="Times New Roman"/>
                        <a:ea typeface="Times New Roman"/>
                      </a:endParaRPr>
                    </a:p>
                  </a:txBody>
                  <a:tcPr marL="68580" marR="68580" marT="0" marB="0" anchor="ctr"/>
                </a:tc>
                <a:tc gridSpan="2">
                  <a:txBody>
                    <a:bodyPr/>
                    <a:lstStyle/>
                    <a:p>
                      <a:pPr algn="ctr">
                        <a:spcAft>
                          <a:spcPts val="0"/>
                        </a:spcAft>
                      </a:pPr>
                      <a:r>
                        <a:rPr lang="ru-RU" sz="900">
                          <a:effectLst/>
                        </a:rPr>
                        <a:t>0,3</a:t>
                      </a:r>
                      <a:endParaRPr lang="ru-RU" sz="1200">
                        <a:effectLst/>
                        <a:latin typeface="Times New Roman"/>
                        <a:ea typeface="Times New Roman"/>
                      </a:endParaRPr>
                    </a:p>
                  </a:txBody>
                  <a:tcPr marL="68580" marR="68580" marT="0" marB="0" anchor="ctr"/>
                </a:tc>
                <a:tc hMerge="1">
                  <a:txBody>
                    <a:bodyPr/>
                    <a:lstStyle/>
                    <a:p>
                      <a:endParaRPr lang="ru-RU"/>
                    </a:p>
                  </a:txBody>
                  <a:tcPr/>
                </a:tc>
                <a:tc>
                  <a:txBody>
                    <a:bodyPr/>
                    <a:lstStyle/>
                    <a:p>
                      <a:pPr algn="ctr">
                        <a:spcAft>
                          <a:spcPts val="0"/>
                        </a:spcAft>
                      </a:pPr>
                      <a:r>
                        <a:rPr lang="ru-RU" sz="900" dirty="0">
                          <a:effectLst/>
                        </a:rPr>
                        <a:t>0,01-0,4</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11288" name="Picture 24" descr="FS-20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87698" y="1369825"/>
            <a:ext cx="1516715" cy="903338"/>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FS-500H copy"/>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76" b="90508" l="0" r="100000"/>
                    </a14:imgEffect>
                  </a14:imgLayer>
                </a14:imgProps>
              </a:ext>
              <a:ext uri="{28A0092B-C50C-407E-A947-70E740481C1C}">
                <a14:useLocalDpi xmlns:a14="http://schemas.microsoft.com/office/drawing/2010/main" val="0"/>
              </a:ext>
            </a:extLst>
          </a:blip>
          <a:srcRect l="-4404" t="15215" r="-1602" b="11411"/>
          <a:stretch>
            <a:fillRect/>
          </a:stretch>
        </p:blipFill>
        <p:spPr bwMode="auto">
          <a:xfrm>
            <a:off x="6071789" y="1476375"/>
            <a:ext cx="1333500" cy="92392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20"/>
          <p:cNvGrpSpPr>
            <a:grpSpLocks/>
          </p:cNvGrpSpPr>
          <p:nvPr/>
        </p:nvGrpSpPr>
        <p:grpSpPr bwMode="auto">
          <a:xfrm>
            <a:off x="7615766" y="2264693"/>
            <a:ext cx="1880864" cy="1065204"/>
            <a:chOff x="8442" y="4500"/>
            <a:chExt cx="2949" cy="1678"/>
          </a:xfrm>
        </p:grpSpPr>
        <p:sp>
          <p:nvSpPr>
            <p:cNvPr id="21" name="Text Box 23"/>
            <p:cNvSpPr txBox="1">
              <a:spLocks noChangeArrowheads="1"/>
            </p:cNvSpPr>
            <p:nvPr/>
          </p:nvSpPr>
          <p:spPr bwMode="auto">
            <a:xfrm>
              <a:off x="8667" y="4815"/>
              <a:ext cx="2336" cy="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endParaRPr lang="ru-RU"/>
            </a:p>
          </p:txBody>
        </p:sp>
        <p:sp>
          <p:nvSpPr>
            <p:cNvPr id="22" name="Text Box 22"/>
            <p:cNvSpPr txBox="1">
              <a:spLocks noChangeArrowheads="1"/>
            </p:cNvSpPr>
            <p:nvPr/>
          </p:nvSpPr>
          <p:spPr bwMode="auto">
            <a:xfrm>
              <a:off x="8442" y="4755"/>
              <a:ext cx="1467"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900" b="1" i="0" u="none" strike="noStrike" cap="none" normalizeH="0" baseline="0" dirty="0">
                  <a:ln>
                    <a:noFill/>
                  </a:ln>
                  <a:solidFill>
                    <a:schemeClr val="tx1"/>
                  </a:solidFill>
                  <a:effectLst/>
                  <a:latin typeface="Arial" pitchFamily="34" charset="0"/>
                  <a:ea typeface="Times New Roman" pitchFamily="18" charset="0"/>
                  <a:cs typeface="Arial" pitchFamily="34" charset="0"/>
                </a:rPr>
                <a:t>EFS-200(AL)</a:t>
              </a:r>
              <a:endParaRPr kumimoji="0" lang="en-US"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3" name="Text Box 21"/>
            <p:cNvSpPr txBox="1">
              <a:spLocks noChangeArrowheads="1"/>
            </p:cNvSpPr>
            <p:nvPr/>
          </p:nvSpPr>
          <p:spPr bwMode="auto">
            <a:xfrm>
              <a:off x="9411" y="4500"/>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900" b="1" i="0" u="none" strike="noStrike" cap="none" normalizeH="0" baseline="0" dirty="0">
                  <a:ln>
                    <a:noFill/>
                  </a:ln>
                  <a:solidFill>
                    <a:schemeClr val="tx1"/>
                  </a:solidFill>
                  <a:effectLst/>
                  <a:latin typeface="Arial" pitchFamily="34" charset="0"/>
                  <a:ea typeface="Times New Roman" pitchFamily="18" charset="0"/>
                  <a:cs typeface="Arial" pitchFamily="34" charset="0"/>
                </a:rPr>
                <a:t>EFS-300(AL)</a:t>
              </a:r>
              <a:endParaRPr kumimoji="0" lang="en-US" altLang="ru-RU" sz="1800" b="0" i="0" u="none" strike="noStrike" cap="none" normalizeH="0" baseline="0" dirty="0">
                <a:ln>
                  <a:noFill/>
                </a:ln>
                <a:solidFill>
                  <a:schemeClr val="tx1"/>
                </a:solidFill>
                <a:effectLst/>
                <a:latin typeface="Arial" pitchFamily="34" charset="0"/>
                <a:cs typeface="Arial" pitchFamily="34" charset="0"/>
              </a:endParaRPr>
            </a:p>
          </p:txBody>
        </p:sp>
      </p:grpSp>
      <p:sp>
        <p:nvSpPr>
          <p:cNvPr id="24" name="Text Box 19"/>
          <p:cNvSpPr txBox="1">
            <a:spLocks noChangeArrowheads="1"/>
          </p:cNvSpPr>
          <p:nvPr/>
        </p:nvSpPr>
        <p:spPr bwMode="auto">
          <a:xfrm>
            <a:off x="5417675" y="2142447"/>
            <a:ext cx="15319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ru-RU" sz="9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900" b="1" i="0" u="none" strike="noStrike" cap="none" normalizeH="0" baseline="0" dirty="0">
                <a:ln>
                  <a:noFill/>
                </a:ln>
                <a:solidFill>
                  <a:schemeClr val="tx1"/>
                </a:solidFill>
                <a:effectLst/>
                <a:latin typeface="Arial" pitchFamily="34" charset="0"/>
                <a:ea typeface="Times New Roman" pitchFamily="18" charset="0"/>
                <a:cs typeface="Arial" pitchFamily="34" charset="0"/>
              </a:rPr>
              <a:t>EFS-700H</a:t>
            </a:r>
            <a:endParaRPr kumimoji="0" lang="ru-RU" altLang="ru-RU" sz="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5" name="Rectangle 25"/>
          <p:cNvSpPr>
            <a:spLocks noChangeArrowheads="1"/>
          </p:cNvSpPr>
          <p:nvPr/>
        </p:nvSpPr>
        <p:spPr bwMode="auto">
          <a:xfrm>
            <a:off x="539552" y="525954"/>
            <a:ext cx="746229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14300" fontAlgn="base">
              <a:spcBef>
                <a:spcPct val="0"/>
              </a:spcBef>
              <a:spcAft>
                <a:spcPct val="0"/>
              </a:spcAft>
              <a:tabLst>
                <a:tab pos="114300" algn="l"/>
              </a:tabLst>
              <a:defRPr>
                <a:solidFill>
                  <a:schemeClr val="tx1"/>
                </a:solidFill>
                <a:latin typeface="Arial" pitchFamily="34" charset="0"/>
                <a:cs typeface="Arial" pitchFamily="34" charset="0"/>
              </a:defRPr>
            </a:lvl1pPr>
            <a:lvl2pPr fontAlgn="base">
              <a:spcBef>
                <a:spcPct val="0"/>
              </a:spcBef>
              <a:spcAft>
                <a:spcPct val="0"/>
              </a:spcAft>
              <a:tabLst>
                <a:tab pos="114300" algn="l"/>
              </a:tabLst>
              <a:defRPr>
                <a:solidFill>
                  <a:schemeClr val="tx1"/>
                </a:solidFill>
                <a:latin typeface="Arial" pitchFamily="34" charset="0"/>
                <a:cs typeface="Arial" pitchFamily="34" charset="0"/>
              </a:defRPr>
            </a:lvl2pPr>
            <a:lvl3pPr fontAlgn="base">
              <a:spcBef>
                <a:spcPct val="0"/>
              </a:spcBef>
              <a:spcAft>
                <a:spcPct val="0"/>
              </a:spcAft>
              <a:tabLst>
                <a:tab pos="114300" algn="l"/>
              </a:tabLst>
              <a:defRPr>
                <a:solidFill>
                  <a:schemeClr val="tx1"/>
                </a:solidFill>
                <a:latin typeface="Arial" pitchFamily="34" charset="0"/>
                <a:cs typeface="Arial" pitchFamily="34" charset="0"/>
              </a:defRPr>
            </a:lvl3pPr>
            <a:lvl4pPr fontAlgn="base">
              <a:spcBef>
                <a:spcPct val="0"/>
              </a:spcBef>
              <a:spcAft>
                <a:spcPct val="0"/>
              </a:spcAft>
              <a:tabLst>
                <a:tab pos="114300" algn="l"/>
              </a:tabLst>
              <a:defRPr>
                <a:solidFill>
                  <a:schemeClr val="tx1"/>
                </a:solidFill>
                <a:latin typeface="Arial" pitchFamily="34" charset="0"/>
                <a:cs typeface="Arial" pitchFamily="34" charset="0"/>
              </a:defRPr>
            </a:lvl4pPr>
            <a:lvl5pPr fontAlgn="base">
              <a:spcBef>
                <a:spcPct val="0"/>
              </a:spcBef>
              <a:spcAft>
                <a:spcPct val="0"/>
              </a:spcAft>
              <a:tabLst>
                <a:tab pos="114300" algn="l"/>
              </a:tabLst>
              <a:defRPr>
                <a:solidFill>
                  <a:schemeClr val="tx1"/>
                </a:solidFill>
                <a:latin typeface="Arial" pitchFamily="34" charset="0"/>
                <a:cs typeface="Arial" pitchFamily="34" charset="0"/>
              </a:defRPr>
            </a:lvl5pPr>
            <a:lvl6pPr fontAlgn="base">
              <a:spcBef>
                <a:spcPct val="0"/>
              </a:spcBef>
              <a:spcAft>
                <a:spcPct val="0"/>
              </a:spcAft>
              <a:tabLst>
                <a:tab pos="114300" algn="l"/>
              </a:tabLst>
              <a:defRPr>
                <a:solidFill>
                  <a:schemeClr val="tx1"/>
                </a:solidFill>
                <a:latin typeface="Arial" pitchFamily="34" charset="0"/>
                <a:cs typeface="Arial" pitchFamily="34" charset="0"/>
              </a:defRPr>
            </a:lvl6pPr>
            <a:lvl7pPr fontAlgn="base">
              <a:spcBef>
                <a:spcPct val="0"/>
              </a:spcBef>
              <a:spcAft>
                <a:spcPct val="0"/>
              </a:spcAft>
              <a:tabLst>
                <a:tab pos="114300" algn="l"/>
              </a:tabLst>
              <a:defRPr>
                <a:solidFill>
                  <a:schemeClr val="tx1"/>
                </a:solidFill>
                <a:latin typeface="Arial" pitchFamily="34" charset="0"/>
                <a:cs typeface="Arial" pitchFamily="34" charset="0"/>
              </a:defRPr>
            </a:lvl7pPr>
            <a:lvl8pPr fontAlgn="base">
              <a:spcBef>
                <a:spcPct val="0"/>
              </a:spcBef>
              <a:spcAft>
                <a:spcPct val="0"/>
              </a:spcAft>
              <a:tabLst>
                <a:tab pos="114300" algn="l"/>
              </a:tabLst>
              <a:defRPr>
                <a:solidFill>
                  <a:schemeClr val="tx1"/>
                </a:solidFill>
                <a:latin typeface="Arial" pitchFamily="34" charset="0"/>
                <a:cs typeface="Arial" pitchFamily="34" charset="0"/>
              </a:defRPr>
            </a:lvl8pPr>
            <a:lvl9pPr fontAlgn="base">
              <a:spcBef>
                <a:spcPct val="0"/>
              </a:spcBef>
              <a:spcAft>
                <a:spcPct val="0"/>
              </a:spcAft>
              <a:tabLst>
                <a:tab pos="114300" algn="l"/>
              </a:tabLst>
              <a:defRPr>
                <a:solidFill>
                  <a:schemeClr val="tx1"/>
                </a:solidFill>
                <a:latin typeface="Arial" pitchFamily="34" charset="0"/>
                <a:cs typeface="Arial" pitchFamily="34" charset="0"/>
              </a:defRPr>
            </a:lvl9pPr>
          </a:lstStyle>
          <a:p>
            <a:pPr marL="0" marR="0" lvl="0" indent="114300" algn="l" defTabSz="914400" rtl="0" eaLnBrk="1" fontAlgn="base" latinLnBrk="0" hangingPunct="1">
              <a:lnSpc>
                <a:spcPct val="100000"/>
              </a:lnSpc>
              <a:spcBef>
                <a:spcPct val="0"/>
              </a:spcBef>
              <a:spcAft>
                <a:spcPct val="0"/>
              </a:spcAft>
              <a:buClrTx/>
              <a:buSzTx/>
              <a:buFontTx/>
              <a:buNone/>
              <a:tabLst>
                <a:tab pos="114300" algn="l"/>
              </a:tabLst>
            </a:pPr>
            <a:r>
              <a:rPr kumimoji="0" lang="ru-RU" altLang="ru-RU" sz="1600" b="1"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МАШИНЫ ДЛЯ ЗАПАИВАНИЯ ПАКЕТОВ (СВАРЩИКИ)</a:t>
            </a:r>
          </a:p>
          <a:p>
            <a:pPr marL="0" marR="0" lvl="0" indent="114300" algn="l" defTabSz="914400" rtl="0" eaLnBrk="1" fontAlgn="base" latinLnBrk="0" hangingPunct="1">
              <a:lnSpc>
                <a:spcPct val="100000"/>
              </a:lnSpc>
              <a:spcBef>
                <a:spcPct val="0"/>
              </a:spcBef>
              <a:spcAft>
                <a:spcPct val="0"/>
              </a:spcAft>
              <a:buClrTx/>
              <a:buSzTx/>
              <a:buFontTx/>
              <a:buNone/>
              <a:tabLst>
                <a:tab pos="114300" algn="l"/>
              </a:tabLst>
            </a:pP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14300" algn="l" defTabSz="914400" rtl="0" eaLnBrk="0" fontAlgn="base" latinLnBrk="0" hangingPunct="0">
              <a:lnSpc>
                <a:spcPct val="100000"/>
              </a:lnSpc>
              <a:spcBef>
                <a:spcPct val="0"/>
              </a:spcBef>
              <a:spcAft>
                <a:spcPct val="0"/>
              </a:spcAft>
              <a:buClrTx/>
              <a:buSzTx/>
              <a:buFontTx/>
              <a:buNone/>
              <a:tabLst>
                <a:tab pos="1143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Сварщики предназначены для изготовления и запайки пакетов из полимерных пленок толщиной до 200 мкм. </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14300" algn="l" defTabSz="914400" rtl="0" eaLnBrk="0" fontAlgn="base" latinLnBrk="0" hangingPunct="0">
              <a:lnSpc>
                <a:spcPct val="100000"/>
              </a:lnSpc>
              <a:spcBef>
                <a:spcPct val="0"/>
              </a:spcBef>
              <a:spcAft>
                <a:spcPct val="0"/>
              </a:spcAft>
              <a:buClrTx/>
              <a:buSzTx/>
              <a:buFontTx/>
              <a:buNone/>
              <a:tabLst>
                <a:tab pos="1143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Настольные импульсные линейные сварщики предназначены для запайки готовых пакетов из рукава такой же пленки.</a:t>
            </a:r>
          </a:p>
          <a:p>
            <a:pPr marL="0" marR="0" lvl="0" indent="114300" algn="l" defTabSz="914400" rtl="0" eaLnBrk="0" fontAlgn="base" latinLnBrk="0" hangingPunct="0">
              <a:lnSpc>
                <a:spcPct val="100000"/>
              </a:lnSpc>
              <a:spcBef>
                <a:spcPct val="0"/>
              </a:spcBef>
              <a:spcAft>
                <a:spcPct val="0"/>
              </a:spcAft>
              <a:buClrTx/>
              <a:buSzTx/>
              <a:buFontTx/>
              <a:buNone/>
              <a:tabLst>
                <a:tab pos="114300" algn="l"/>
              </a:tabLst>
            </a:pP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114300" algn="l" defTabSz="914400" rtl="0" eaLnBrk="0" fontAlgn="base" latinLnBrk="0" hangingPunct="0">
              <a:lnSpc>
                <a:spcPct val="100000"/>
              </a:lnSpc>
              <a:spcBef>
                <a:spcPct val="0"/>
              </a:spcBef>
              <a:spcAft>
                <a:spcPct val="0"/>
              </a:spcAft>
              <a:buClrTx/>
              <a:buSzTx/>
              <a:buFontTx/>
              <a:buNone/>
              <a:tabLst>
                <a:tab pos="114300" algn="l"/>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6" name="Rectangle 26"/>
          <p:cNvSpPr>
            <a:spLocks noChangeArrowheads="1"/>
          </p:cNvSpPr>
          <p:nvPr/>
        </p:nvSpPr>
        <p:spPr bwMode="auto">
          <a:xfrm>
            <a:off x="1333500" y="2400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27" name="Rectangle 29"/>
          <p:cNvSpPr>
            <a:spLocks noChangeArrowheads="1"/>
          </p:cNvSpPr>
          <p:nvPr/>
        </p:nvSpPr>
        <p:spPr bwMode="auto">
          <a:xfrm>
            <a:off x="683568" y="1321245"/>
            <a:ext cx="4703532"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029200" algn="l"/>
              </a:tabLst>
              <a:defRPr>
                <a:solidFill>
                  <a:schemeClr val="tx1"/>
                </a:solidFill>
                <a:latin typeface="Arial" pitchFamily="34" charset="0"/>
                <a:cs typeface="Arial" pitchFamily="34" charset="0"/>
              </a:defRPr>
            </a:lvl1pPr>
            <a:lvl2pPr fontAlgn="base">
              <a:spcBef>
                <a:spcPct val="0"/>
              </a:spcBef>
              <a:spcAft>
                <a:spcPct val="0"/>
              </a:spcAft>
              <a:tabLst>
                <a:tab pos="5029200" algn="l"/>
              </a:tabLst>
              <a:defRPr>
                <a:solidFill>
                  <a:schemeClr val="tx1"/>
                </a:solidFill>
                <a:latin typeface="Arial" pitchFamily="34" charset="0"/>
                <a:cs typeface="Arial" pitchFamily="34" charset="0"/>
              </a:defRPr>
            </a:lvl2pPr>
            <a:lvl3pPr fontAlgn="base">
              <a:spcBef>
                <a:spcPct val="0"/>
              </a:spcBef>
              <a:spcAft>
                <a:spcPct val="0"/>
              </a:spcAft>
              <a:tabLst>
                <a:tab pos="5029200" algn="l"/>
              </a:tabLst>
              <a:defRPr>
                <a:solidFill>
                  <a:schemeClr val="tx1"/>
                </a:solidFill>
                <a:latin typeface="Arial" pitchFamily="34" charset="0"/>
                <a:cs typeface="Arial" pitchFamily="34" charset="0"/>
              </a:defRPr>
            </a:lvl3pPr>
            <a:lvl4pPr fontAlgn="base">
              <a:spcBef>
                <a:spcPct val="0"/>
              </a:spcBef>
              <a:spcAft>
                <a:spcPct val="0"/>
              </a:spcAft>
              <a:tabLst>
                <a:tab pos="5029200" algn="l"/>
              </a:tabLst>
              <a:defRPr>
                <a:solidFill>
                  <a:schemeClr val="tx1"/>
                </a:solidFill>
                <a:latin typeface="Arial" pitchFamily="34" charset="0"/>
                <a:cs typeface="Arial" pitchFamily="34" charset="0"/>
              </a:defRPr>
            </a:lvl4pPr>
            <a:lvl5pPr fontAlgn="base">
              <a:spcBef>
                <a:spcPct val="0"/>
              </a:spcBef>
              <a:spcAft>
                <a:spcPct val="0"/>
              </a:spcAft>
              <a:tabLst>
                <a:tab pos="5029200" algn="l"/>
              </a:tabLst>
              <a:defRPr>
                <a:solidFill>
                  <a:schemeClr val="tx1"/>
                </a:solidFill>
                <a:latin typeface="Arial" pitchFamily="34" charset="0"/>
                <a:cs typeface="Arial" pitchFamily="34" charset="0"/>
              </a:defRPr>
            </a:lvl5pPr>
            <a:lvl6pPr fontAlgn="base">
              <a:spcBef>
                <a:spcPct val="0"/>
              </a:spcBef>
              <a:spcAft>
                <a:spcPct val="0"/>
              </a:spcAft>
              <a:tabLst>
                <a:tab pos="5029200" algn="l"/>
              </a:tabLst>
              <a:defRPr>
                <a:solidFill>
                  <a:schemeClr val="tx1"/>
                </a:solidFill>
                <a:latin typeface="Arial" pitchFamily="34" charset="0"/>
                <a:cs typeface="Arial" pitchFamily="34" charset="0"/>
              </a:defRPr>
            </a:lvl6pPr>
            <a:lvl7pPr fontAlgn="base">
              <a:spcBef>
                <a:spcPct val="0"/>
              </a:spcBef>
              <a:spcAft>
                <a:spcPct val="0"/>
              </a:spcAft>
              <a:tabLst>
                <a:tab pos="5029200" algn="l"/>
              </a:tabLst>
              <a:defRPr>
                <a:solidFill>
                  <a:schemeClr val="tx1"/>
                </a:solidFill>
                <a:latin typeface="Arial" pitchFamily="34" charset="0"/>
                <a:cs typeface="Arial" pitchFamily="34" charset="0"/>
              </a:defRPr>
            </a:lvl7pPr>
            <a:lvl8pPr fontAlgn="base">
              <a:spcBef>
                <a:spcPct val="0"/>
              </a:spcBef>
              <a:spcAft>
                <a:spcPct val="0"/>
              </a:spcAft>
              <a:tabLst>
                <a:tab pos="5029200" algn="l"/>
              </a:tabLst>
              <a:defRPr>
                <a:solidFill>
                  <a:schemeClr val="tx1"/>
                </a:solidFill>
                <a:latin typeface="Arial" pitchFamily="34" charset="0"/>
                <a:cs typeface="Arial" pitchFamily="34" charset="0"/>
              </a:defRPr>
            </a:lvl8pPr>
            <a:lvl9pPr fontAlgn="base">
              <a:spcBef>
                <a:spcPct val="0"/>
              </a:spcBef>
              <a:spcAft>
                <a:spcPct val="0"/>
              </a:spcAft>
              <a:tabLst>
                <a:tab pos="5029200" algn="l"/>
              </a:tabLst>
              <a:defRPr>
                <a:solidFill>
                  <a:schemeClr val="tx1"/>
                </a:solidFill>
                <a:latin typeface="Arial" pitchFamily="34" charset="0"/>
                <a:cs typeface="Arial" pitchFamily="34" charset="0"/>
              </a:defRPr>
            </a:lvl9pPr>
          </a:lstStyle>
          <a:p>
            <a:pPr marL="171450" indent="-171450">
              <a:buFont typeface="Arial" panose="020B0604020202020204" pitchFamily="34" charset="0"/>
              <a:buChar char="•"/>
            </a:pPr>
            <a:r>
              <a:rPr lang="ru-RU" altLang="ru-RU" sz="1100" dirty="0">
                <a:latin typeface="Times New Roman" panose="02020603050405020304" pitchFamily="18" charset="0"/>
                <a:ea typeface="Arial Unicode MS" pitchFamily="34" charset="-128"/>
                <a:cs typeface="Times New Roman" panose="02020603050405020304" pitchFamily="18" charset="0"/>
              </a:rPr>
              <a:t>высокое качество шва (ширина-2-3 мм, длина – 200-700 мм);</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5029200" algn="l"/>
              </a:tabLst>
            </a:pPr>
            <a:r>
              <a:rPr lang="ru-RU" altLang="ru-RU" sz="1100" dirty="0">
                <a:latin typeface="Times New Roman" panose="02020603050405020304" pitchFamily="18" charset="0"/>
                <a:ea typeface="Arial Unicode MS" pitchFamily="34" charset="-128"/>
                <a:cs typeface="Times New Roman" panose="02020603050405020304" pitchFamily="18" charset="0"/>
              </a:rPr>
              <a:t>ун</a:t>
            </a:r>
            <a:r>
              <a:rPr kumimoji="0" lang="ru-RU" altLang="ru-RU" sz="1100" b="0"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иверсальность по отношению к типу и толщине свариваемых пленок;</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Arial Unicode MS" pitchFamily="34" charset="-128"/>
                <a:cs typeface="Times New Roman" panose="02020603050405020304" pitchFamily="18" charset="0"/>
              </a:rPr>
              <a:t>плавная регулировка времени сварки</a:t>
            </a: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регулировка температуры «горячей струны»;</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широкий диапазон толщины упаковочного материала;</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металлический корпус;</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компактны;</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029200" algn="l"/>
              </a:tabLst>
            </a:pPr>
            <a:r>
              <a:rPr kumimoji="0" lang="ru-RU" altLang="ru-RU" sz="11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надежны в эксплуатации.</a:t>
            </a:r>
            <a:endParaRPr kumimoji="0" lang="ru-RU"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029200" algn="l"/>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1294" name="Picture 30" descr="FS-300C"/>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87104" y="4233664"/>
            <a:ext cx="1257300" cy="100965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3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0" name="Rectangle 33"/>
          <p:cNvSpPr>
            <a:spLocks noChangeArrowheads="1"/>
          </p:cNvSpPr>
          <p:nvPr/>
        </p:nvSpPr>
        <p:spPr bwMode="auto">
          <a:xfrm>
            <a:off x="683568" y="4245946"/>
            <a:ext cx="46469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ea typeface="Arial Unicode MS" pitchFamily="34" charset="-128"/>
                <a:cs typeface="Arial" pitchFamily="34" charset="0"/>
              </a:rPr>
              <a:t>Машины для запаивания пакетов (сварщики) с ножом</a:t>
            </a:r>
            <a:endParaRPr kumimoji="0" lang="ru-RU" altLang="ru-RU" sz="3600" b="1" i="0" u="none" strike="noStrike" cap="none" normalizeH="0" baseline="0" dirty="0">
              <a:ln>
                <a:noFill/>
              </a:ln>
              <a:solidFill>
                <a:schemeClr val="tx1"/>
              </a:solidFill>
              <a:effectLst/>
              <a:cs typeface="Arial" pitchFamily="34" charset="0"/>
            </a:endParaRPr>
          </a:p>
        </p:txBody>
      </p:sp>
      <p:graphicFrame>
        <p:nvGraphicFramePr>
          <p:cNvPr id="31" name="Таблица 30"/>
          <p:cNvGraphicFramePr>
            <a:graphicFrameLocks noGrp="1"/>
          </p:cNvGraphicFramePr>
          <p:nvPr>
            <p:extLst>
              <p:ext uri="{D42A27DB-BD31-4B8C-83A1-F6EECF244321}">
                <p14:modId xmlns:p14="http://schemas.microsoft.com/office/powerpoint/2010/main" val="2686213779"/>
              </p:ext>
            </p:extLst>
          </p:nvPr>
        </p:nvGraphicFramePr>
        <p:xfrm>
          <a:off x="755576" y="4803378"/>
          <a:ext cx="6400800" cy="822960"/>
        </p:xfrm>
        <a:graphic>
          <a:graphicData uri="http://schemas.openxmlformats.org/drawingml/2006/table">
            <a:tbl>
              <a:tblPr firstRow="1" firstCol="1" lastRow="1" lastCol="1" bandRow="1" bandCol="1">
                <a:tableStyleId>{3B4B98B0-60AC-42C2-AFA5-B58CD77FA1E5}</a:tableStyleId>
              </a:tblPr>
              <a:tblGrid>
                <a:gridCol w="2697480">
                  <a:extLst>
                    <a:ext uri="{9D8B030D-6E8A-4147-A177-3AD203B41FA5}">
                      <a16:colId xmlns:a16="http://schemas.microsoft.com/office/drawing/2014/main" val="20000"/>
                    </a:ext>
                  </a:extLst>
                </a:gridCol>
                <a:gridCol w="1196340">
                  <a:extLst>
                    <a:ext uri="{9D8B030D-6E8A-4147-A177-3AD203B41FA5}">
                      <a16:colId xmlns:a16="http://schemas.microsoft.com/office/drawing/2014/main" val="20001"/>
                    </a:ext>
                  </a:extLst>
                </a:gridCol>
                <a:gridCol w="1196340">
                  <a:extLst>
                    <a:ext uri="{9D8B030D-6E8A-4147-A177-3AD203B41FA5}">
                      <a16:colId xmlns:a16="http://schemas.microsoft.com/office/drawing/2014/main" val="20002"/>
                    </a:ext>
                  </a:extLst>
                </a:gridCol>
                <a:gridCol w="1310640">
                  <a:extLst>
                    <a:ext uri="{9D8B030D-6E8A-4147-A177-3AD203B41FA5}">
                      <a16:colId xmlns:a16="http://schemas.microsoft.com/office/drawing/2014/main" val="20003"/>
                    </a:ext>
                  </a:extLst>
                </a:gridCol>
              </a:tblGrid>
              <a:tr h="0">
                <a:tc>
                  <a:txBody>
                    <a:bodyPr/>
                    <a:lstStyle/>
                    <a:p>
                      <a:pPr algn="ctr">
                        <a:spcAft>
                          <a:spcPts val="0"/>
                        </a:spcAft>
                      </a:pPr>
                      <a:r>
                        <a:rPr lang="ru-RU" sz="900" b="1" dirty="0">
                          <a:effectLst/>
                        </a:rPr>
                        <a:t>Модель</a:t>
                      </a:r>
                      <a:endParaRPr lang="ru-RU" sz="1200" b="1" dirty="0">
                        <a:effectLst/>
                        <a:latin typeface="Times New Roman"/>
                        <a:ea typeface="Times New Roman"/>
                      </a:endParaRPr>
                    </a:p>
                  </a:txBody>
                  <a:tcPr marL="68580" marR="68580" marT="0" marB="0" anchor="ctr"/>
                </a:tc>
                <a:tc>
                  <a:txBody>
                    <a:bodyPr/>
                    <a:lstStyle/>
                    <a:p>
                      <a:pPr algn="ctr">
                        <a:spcAft>
                          <a:spcPts val="0"/>
                        </a:spcAft>
                      </a:pPr>
                      <a:r>
                        <a:rPr lang="en-US" sz="900" b="1">
                          <a:effectLst/>
                        </a:rPr>
                        <a:t>EFS-200</a:t>
                      </a:r>
                      <a:r>
                        <a:rPr lang="ru-RU" sz="900" b="1">
                          <a:effectLst/>
                        </a:rPr>
                        <a:t>С</a:t>
                      </a:r>
                      <a:endParaRPr lang="ru-RU" sz="1200" b="1">
                        <a:effectLst/>
                        <a:latin typeface="Times New Roman"/>
                        <a:ea typeface="Times New Roman"/>
                      </a:endParaRPr>
                    </a:p>
                  </a:txBody>
                  <a:tcPr marL="68580" marR="68580" marT="0" marB="0" anchor="ctr"/>
                </a:tc>
                <a:tc>
                  <a:txBody>
                    <a:bodyPr/>
                    <a:lstStyle/>
                    <a:p>
                      <a:pPr algn="ctr">
                        <a:spcAft>
                          <a:spcPts val="0"/>
                        </a:spcAft>
                      </a:pPr>
                      <a:r>
                        <a:rPr lang="en-US" sz="900" b="1">
                          <a:effectLst/>
                        </a:rPr>
                        <a:t>EFS-300</a:t>
                      </a:r>
                      <a:r>
                        <a:rPr lang="ru-RU" sz="900" b="1">
                          <a:effectLst/>
                        </a:rPr>
                        <a:t>С</a:t>
                      </a:r>
                      <a:endParaRPr lang="ru-RU" sz="1200" b="1">
                        <a:effectLst/>
                        <a:latin typeface="Times New Roman"/>
                        <a:ea typeface="Times New Roman"/>
                      </a:endParaRPr>
                    </a:p>
                  </a:txBody>
                  <a:tcPr marL="68580" marR="68580" marT="0" marB="0" anchor="ctr"/>
                </a:tc>
                <a:tc>
                  <a:txBody>
                    <a:bodyPr/>
                    <a:lstStyle/>
                    <a:p>
                      <a:pPr algn="ctr">
                        <a:spcAft>
                          <a:spcPts val="0"/>
                        </a:spcAft>
                      </a:pPr>
                      <a:r>
                        <a:rPr lang="en-US" sz="900" b="1">
                          <a:effectLst/>
                        </a:rPr>
                        <a:t>EFS-400</a:t>
                      </a:r>
                      <a:r>
                        <a:rPr lang="ru-RU" sz="900" b="1">
                          <a:effectLst/>
                        </a:rPr>
                        <a:t>С</a:t>
                      </a:r>
                      <a:endParaRPr lang="ru-RU" sz="1200" b="1">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0">
                <a:tc>
                  <a:txBody>
                    <a:bodyPr/>
                    <a:lstStyle/>
                    <a:p>
                      <a:pPr>
                        <a:spcAft>
                          <a:spcPts val="0"/>
                        </a:spcAft>
                      </a:pPr>
                      <a:r>
                        <a:rPr lang="ru-RU" sz="900" b="1" dirty="0">
                          <a:effectLst/>
                        </a:rPr>
                        <a:t>Напряжение, В</a:t>
                      </a:r>
                      <a:endParaRPr lang="ru-RU" sz="1200" b="1" dirty="0">
                        <a:effectLst/>
                        <a:latin typeface="Times New Roman"/>
                        <a:ea typeface="Times New Roman"/>
                      </a:endParaRPr>
                    </a:p>
                  </a:txBody>
                  <a:tcPr marL="68580" marR="68580" marT="0" marB="0" anchor="ctr">
                    <a:noFill/>
                  </a:tcPr>
                </a:tc>
                <a:tc gridSpan="3">
                  <a:txBody>
                    <a:bodyPr/>
                    <a:lstStyle/>
                    <a:p>
                      <a:pPr algn="ctr">
                        <a:spcAft>
                          <a:spcPts val="0"/>
                        </a:spcAft>
                      </a:pPr>
                      <a:r>
                        <a:rPr lang="en-US" sz="900" b="1" dirty="0">
                          <a:effectLst/>
                        </a:rPr>
                        <a:t>220</a:t>
                      </a:r>
                      <a:endParaRPr lang="ru-RU" sz="1200" b="1" dirty="0">
                        <a:effectLst/>
                        <a:latin typeface="Times New Roman"/>
                        <a:ea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0">
                <a:tc>
                  <a:txBody>
                    <a:bodyPr/>
                    <a:lstStyle/>
                    <a:p>
                      <a:pPr>
                        <a:spcAft>
                          <a:spcPts val="0"/>
                        </a:spcAft>
                      </a:pPr>
                      <a:r>
                        <a:rPr lang="ru-RU" sz="900" b="0">
                          <a:effectLst/>
                        </a:rPr>
                        <a:t>Мощность, кВт</a:t>
                      </a:r>
                      <a:endParaRPr lang="ru-RU" sz="1200" b="0">
                        <a:effectLst/>
                        <a:latin typeface="Times New Roman"/>
                        <a:ea typeface="Times New Roman"/>
                      </a:endParaRPr>
                    </a:p>
                  </a:txBody>
                  <a:tcPr marL="68580" marR="68580" marT="0" marB="0" anchor="ctr"/>
                </a:tc>
                <a:tc>
                  <a:txBody>
                    <a:bodyPr/>
                    <a:lstStyle/>
                    <a:p>
                      <a:pPr algn="ctr">
                        <a:spcAft>
                          <a:spcPts val="0"/>
                        </a:spcAft>
                      </a:pPr>
                      <a:r>
                        <a:rPr lang="ru-RU" sz="900" b="0">
                          <a:effectLst/>
                        </a:rPr>
                        <a:t>0,</a:t>
                      </a:r>
                      <a:r>
                        <a:rPr lang="en-US" sz="900" b="0">
                          <a:effectLst/>
                        </a:rPr>
                        <a:t>3</a:t>
                      </a:r>
                      <a:endParaRPr lang="ru-RU" sz="1200" b="0">
                        <a:effectLst/>
                        <a:latin typeface="Times New Roman"/>
                        <a:ea typeface="Times New Roman"/>
                      </a:endParaRPr>
                    </a:p>
                  </a:txBody>
                  <a:tcPr marL="68580" marR="68580" marT="0" marB="0" anchor="ctr">
                    <a:noFill/>
                  </a:tcPr>
                </a:tc>
                <a:tc>
                  <a:txBody>
                    <a:bodyPr/>
                    <a:lstStyle/>
                    <a:p>
                      <a:pPr algn="ctr">
                        <a:spcAft>
                          <a:spcPts val="0"/>
                        </a:spcAft>
                      </a:pPr>
                      <a:r>
                        <a:rPr lang="ru-RU" sz="900" b="0" dirty="0">
                          <a:effectLst/>
                        </a:rPr>
                        <a:t>0,</a:t>
                      </a:r>
                      <a:r>
                        <a:rPr lang="en-US" sz="900" b="0" dirty="0">
                          <a:effectLst/>
                        </a:rPr>
                        <a:t>43</a:t>
                      </a:r>
                      <a:endParaRPr lang="ru-RU" sz="1200" b="0" dirty="0">
                        <a:effectLst/>
                        <a:latin typeface="Times New Roman"/>
                        <a:ea typeface="Times New Roman"/>
                      </a:endParaRPr>
                    </a:p>
                  </a:txBody>
                  <a:tcPr marL="68580" marR="68580" marT="0" marB="0" anchor="ctr"/>
                </a:tc>
                <a:tc>
                  <a:txBody>
                    <a:bodyPr/>
                    <a:lstStyle/>
                    <a:p>
                      <a:pPr algn="ctr">
                        <a:spcAft>
                          <a:spcPts val="0"/>
                        </a:spcAft>
                      </a:pPr>
                      <a:r>
                        <a:rPr lang="ru-RU" sz="900" b="0" dirty="0">
                          <a:effectLst/>
                        </a:rPr>
                        <a:t>0,</a:t>
                      </a:r>
                      <a:r>
                        <a:rPr lang="en-US" sz="900" b="0" dirty="0">
                          <a:effectLst/>
                        </a:rPr>
                        <a:t>6</a:t>
                      </a:r>
                      <a:endParaRPr lang="ru-RU" sz="1200" b="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0">
                <a:tc>
                  <a:txBody>
                    <a:bodyPr/>
                    <a:lstStyle/>
                    <a:p>
                      <a:pPr>
                        <a:spcAft>
                          <a:spcPts val="0"/>
                        </a:spcAft>
                      </a:pPr>
                      <a:r>
                        <a:rPr lang="ru-RU" sz="900" b="0">
                          <a:effectLst/>
                        </a:rPr>
                        <a:t>Время запайки, сек.</a:t>
                      </a:r>
                      <a:endParaRPr lang="ru-RU" sz="1200" b="0">
                        <a:effectLst/>
                        <a:latin typeface="Times New Roman"/>
                        <a:ea typeface="Times New Roman"/>
                      </a:endParaRPr>
                    </a:p>
                  </a:txBody>
                  <a:tcPr marL="68580" marR="68580" marT="0" marB="0" anchor="ctr">
                    <a:noFill/>
                  </a:tcPr>
                </a:tc>
                <a:tc gridSpan="3">
                  <a:txBody>
                    <a:bodyPr/>
                    <a:lstStyle/>
                    <a:p>
                      <a:pPr algn="ctr">
                        <a:spcAft>
                          <a:spcPts val="0"/>
                        </a:spcAft>
                      </a:pPr>
                      <a:r>
                        <a:rPr lang="en-US" sz="900" b="0">
                          <a:effectLst/>
                        </a:rPr>
                        <a:t>0</a:t>
                      </a:r>
                      <a:r>
                        <a:rPr lang="ru-RU" sz="900" b="0">
                          <a:effectLst/>
                        </a:rPr>
                        <a:t>,</a:t>
                      </a:r>
                      <a:r>
                        <a:rPr lang="en-US" sz="900" b="0">
                          <a:effectLst/>
                        </a:rPr>
                        <a:t>2-1</a:t>
                      </a:r>
                      <a:r>
                        <a:rPr lang="ru-RU" sz="900" b="0">
                          <a:effectLst/>
                        </a:rPr>
                        <a:t>,</a:t>
                      </a:r>
                      <a:r>
                        <a:rPr lang="en-US" sz="900" b="0">
                          <a:effectLst/>
                        </a:rPr>
                        <a:t>3</a:t>
                      </a:r>
                      <a:endParaRPr lang="ru-RU" sz="1200" b="0">
                        <a:effectLst/>
                        <a:latin typeface="Times New Roman"/>
                        <a:ea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3"/>
                  </a:ext>
                </a:extLst>
              </a:tr>
              <a:tr h="0">
                <a:tc>
                  <a:txBody>
                    <a:bodyPr/>
                    <a:lstStyle/>
                    <a:p>
                      <a:pPr>
                        <a:spcAft>
                          <a:spcPts val="0"/>
                        </a:spcAft>
                      </a:pPr>
                      <a:r>
                        <a:rPr lang="ru-RU" sz="900" b="0">
                          <a:effectLst/>
                        </a:rPr>
                        <a:t>Максимальная ширина запаивания, мм</a:t>
                      </a:r>
                      <a:endParaRPr lang="ru-RU" sz="1200" b="0">
                        <a:effectLst/>
                        <a:latin typeface="Times New Roman"/>
                        <a:ea typeface="Times New Roman"/>
                      </a:endParaRPr>
                    </a:p>
                  </a:txBody>
                  <a:tcPr marL="68580" marR="68580" marT="0" marB="0" anchor="ctr"/>
                </a:tc>
                <a:tc>
                  <a:txBody>
                    <a:bodyPr/>
                    <a:lstStyle/>
                    <a:p>
                      <a:pPr algn="ctr">
                        <a:spcAft>
                          <a:spcPts val="0"/>
                        </a:spcAft>
                      </a:pPr>
                      <a:r>
                        <a:rPr lang="ru-RU" sz="900" b="0">
                          <a:effectLst/>
                        </a:rPr>
                        <a:t>2</a:t>
                      </a:r>
                      <a:endParaRPr lang="ru-RU" sz="1200" b="0">
                        <a:effectLst/>
                        <a:latin typeface="Times New Roman"/>
                        <a:ea typeface="Times New Roman"/>
                      </a:endParaRPr>
                    </a:p>
                  </a:txBody>
                  <a:tcPr marL="68580" marR="68580" marT="0" marB="0" anchor="ctr">
                    <a:noFill/>
                  </a:tcPr>
                </a:tc>
                <a:tc>
                  <a:txBody>
                    <a:bodyPr/>
                    <a:lstStyle/>
                    <a:p>
                      <a:pPr algn="ctr">
                        <a:spcAft>
                          <a:spcPts val="0"/>
                        </a:spcAft>
                      </a:pPr>
                      <a:r>
                        <a:rPr lang="ru-RU" sz="900" b="0">
                          <a:effectLst/>
                        </a:rPr>
                        <a:t>3</a:t>
                      </a:r>
                      <a:endParaRPr lang="ru-RU" sz="1200" b="0">
                        <a:effectLst/>
                        <a:latin typeface="Times New Roman"/>
                        <a:ea typeface="Times New Roman"/>
                      </a:endParaRPr>
                    </a:p>
                  </a:txBody>
                  <a:tcPr marL="68580" marR="68580" marT="0" marB="0" anchor="ctr"/>
                </a:tc>
                <a:tc>
                  <a:txBody>
                    <a:bodyPr/>
                    <a:lstStyle/>
                    <a:p>
                      <a:pPr algn="ctr">
                        <a:spcAft>
                          <a:spcPts val="0"/>
                        </a:spcAft>
                      </a:pPr>
                      <a:r>
                        <a:rPr lang="ru-RU" sz="900" b="0">
                          <a:effectLst/>
                        </a:rPr>
                        <a:t>3</a:t>
                      </a:r>
                      <a:endParaRPr lang="ru-RU" sz="1200" b="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0">
                <a:tc>
                  <a:txBody>
                    <a:bodyPr/>
                    <a:lstStyle/>
                    <a:p>
                      <a:pPr>
                        <a:spcAft>
                          <a:spcPts val="0"/>
                        </a:spcAft>
                      </a:pPr>
                      <a:r>
                        <a:rPr lang="ru-RU" sz="900" b="0">
                          <a:effectLst/>
                        </a:rPr>
                        <a:t>Максимальная длина «горячей струны», мм</a:t>
                      </a:r>
                      <a:endParaRPr lang="ru-RU" sz="1200" b="0">
                        <a:effectLst/>
                        <a:latin typeface="Times New Roman"/>
                        <a:ea typeface="Times New Roman"/>
                      </a:endParaRPr>
                    </a:p>
                  </a:txBody>
                  <a:tcPr marL="68580" marR="68580" marT="0" marB="0" anchor="ctr"/>
                </a:tc>
                <a:tc>
                  <a:txBody>
                    <a:bodyPr/>
                    <a:lstStyle/>
                    <a:p>
                      <a:pPr algn="ctr">
                        <a:spcAft>
                          <a:spcPts val="0"/>
                        </a:spcAft>
                      </a:pPr>
                      <a:r>
                        <a:rPr lang="ru-RU" sz="900" b="0">
                          <a:effectLst/>
                        </a:rPr>
                        <a:t>200</a:t>
                      </a:r>
                      <a:endParaRPr lang="ru-RU" sz="1200" b="0">
                        <a:effectLst/>
                        <a:latin typeface="Times New Roman"/>
                        <a:ea typeface="Times New Roman"/>
                      </a:endParaRPr>
                    </a:p>
                  </a:txBody>
                  <a:tcPr marL="68580" marR="68580" marT="0" marB="0" anchor="ctr"/>
                </a:tc>
                <a:tc>
                  <a:txBody>
                    <a:bodyPr/>
                    <a:lstStyle/>
                    <a:p>
                      <a:pPr algn="ctr">
                        <a:spcAft>
                          <a:spcPts val="0"/>
                        </a:spcAft>
                      </a:pPr>
                      <a:r>
                        <a:rPr lang="ru-RU" sz="900" b="0" dirty="0">
                          <a:effectLst/>
                        </a:rPr>
                        <a:t>300</a:t>
                      </a:r>
                      <a:endParaRPr lang="ru-RU" sz="1200" b="0" dirty="0">
                        <a:effectLst/>
                        <a:latin typeface="Times New Roman"/>
                        <a:ea typeface="Times New Roman"/>
                      </a:endParaRPr>
                    </a:p>
                  </a:txBody>
                  <a:tcPr marL="68580" marR="68580" marT="0" marB="0" anchor="ctr"/>
                </a:tc>
                <a:tc>
                  <a:txBody>
                    <a:bodyPr/>
                    <a:lstStyle/>
                    <a:p>
                      <a:pPr algn="ctr">
                        <a:spcAft>
                          <a:spcPts val="0"/>
                        </a:spcAft>
                      </a:pPr>
                      <a:r>
                        <a:rPr lang="ru-RU" sz="900" b="0" dirty="0">
                          <a:effectLst/>
                        </a:rPr>
                        <a:t>400</a:t>
                      </a:r>
                      <a:endParaRPr lang="ru-RU" sz="1200" b="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19719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184190835"/>
              </p:ext>
            </p:extLst>
          </p:nvPr>
        </p:nvGraphicFramePr>
        <p:xfrm>
          <a:off x="719667" y="4223313"/>
          <a:ext cx="5813104" cy="1224136"/>
        </p:xfrm>
        <a:graphic>
          <a:graphicData uri="http://schemas.openxmlformats.org/drawingml/2006/table">
            <a:tbl>
              <a:tblPr firstRow="1" firstCol="1" lastRow="1" lastCol="1" bandRow="1" bandCol="1">
                <a:tableStyleId>{3B4B98B0-60AC-42C2-AFA5-B58CD77FA1E5}</a:tableStyleId>
              </a:tblPr>
              <a:tblGrid>
                <a:gridCol w="2647827">
                  <a:extLst>
                    <a:ext uri="{9D8B030D-6E8A-4147-A177-3AD203B41FA5}">
                      <a16:colId xmlns:a16="http://schemas.microsoft.com/office/drawing/2014/main" val="20000"/>
                    </a:ext>
                  </a:extLst>
                </a:gridCol>
                <a:gridCol w="916713">
                  <a:extLst>
                    <a:ext uri="{9D8B030D-6E8A-4147-A177-3AD203B41FA5}">
                      <a16:colId xmlns:a16="http://schemas.microsoft.com/office/drawing/2014/main" val="20001"/>
                    </a:ext>
                  </a:extLst>
                </a:gridCol>
                <a:gridCol w="916713">
                  <a:extLst>
                    <a:ext uri="{9D8B030D-6E8A-4147-A177-3AD203B41FA5}">
                      <a16:colId xmlns:a16="http://schemas.microsoft.com/office/drawing/2014/main" val="20002"/>
                    </a:ext>
                  </a:extLst>
                </a:gridCol>
                <a:gridCol w="1331851">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EBSF</a:t>
                      </a:r>
                      <a:r>
                        <a:rPr lang="ru-RU" sz="900">
                          <a:effectLst/>
                        </a:rPr>
                        <a:t>-4030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EBSF</a:t>
                      </a:r>
                      <a:r>
                        <a:rPr lang="ru-RU" sz="900">
                          <a:effectLst/>
                        </a:rPr>
                        <a:t>-</a:t>
                      </a:r>
                      <a:r>
                        <a:rPr lang="en-US" sz="900">
                          <a:effectLst/>
                        </a:rPr>
                        <a:t>5540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1245235" algn="l"/>
                        </a:tabLst>
                      </a:pPr>
                      <a:r>
                        <a:rPr lang="en-US" sz="900">
                          <a:effectLst/>
                        </a:rPr>
                        <a:t>EBSF</a:t>
                      </a:r>
                      <a:r>
                        <a:rPr lang="ru-RU" sz="900">
                          <a:effectLst/>
                        </a:rPr>
                        <a:t>-</a:t>
                      </a:r>
                      <a:r>
                        <a:rPr lang="en-US" sz="900">
                          <a:effectLst/>
                        </a:rPr>
                        <a:t>5540 A (</a:t>
                      </a:r>
                      <a:r>
                        <a:rPr lang="ru-RU" sz="900">
                          <a:effectLst/>
                        </a:rPr>
                        <a:t>автомат)</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0">
                <a:tc>
                  <a:txBody>
                    <a:bodyPr/>
                    <a:lstStyle/>
                    <a:p>
                      <a:pPr>
                        <a:lnSpc>
                          <a:spcPct val="115000"/>
                        </a:lnSpc>
                        <a:spcAft>
                          <a:spcPts val="0"/>
                        </a:spcAft>
                      </a:pPr>
                      <a:r>
                        <a:rPr lang="ru-RU" sz="900" dirty="0">
                          <a:effectLst/>
                        </a:rPr>
                        <a:t>Производительность, </a:t>
                      </a:r>
                      <a:r>
                        <a:rPr lang="ru-RU" sz="900" dirty="0" err="1">
                          <a:effectLst/>
                        </a:rPr>
                        <a:t>упак</a:t>
                      </a:r>
                      <a:r>
                        <a:rPr lang="ru-RU" sz="900" dirty="0">
                          <a:effectLst/>
                        </a:rPr>
                        <a:t>./ч</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500-800</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dirty="0">
                          <a:effectLst/>
                        </a:rPr>
                        <a:t>300</a:t>
                      </a:r>
                      <a:endParaRPr lang="ru-RU" sz="1100" dirty="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800-1000</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1"/>
                  </a:ext>
                </a:extLst>
              </a:tr>
              <a:tr h="0">
                <a:tc>
                  <a:txBody>
                    <a:bodyPr/>
                    <a:lstStyle/>
                    <a:p>
                      <a:pPr>
                        <a:lnSpc>
                          <a:spcPct val="115000"/>
                        </a:lnSpc>
                        <a:spcAft>
                          <a:spcPts val="0"/>
                        </a:spcAft>
                      </a:pPr>
                      <a:r>
                        <a:rPr lang="ru-RU" sz="900">
                          <a:effectLst/>
                        </a:rPr>
                        <a:t>Напряжение, В</a:t>
                      </a:r>
                      <a:endParaRPr lang="ru-RU" sz="1100">
                        <a:effectLst/>
                        <a:latin typeface="Calibri"/>
                        <a:ea typeface="Calibri"/>
                        <a:cs typeface="Times New Roman"/>
                      </a:endParaRPr>
                    </a:p>
                  </a:txBody>
                  <a:tcPr marL="68580" marR="68580" marT="0" marB="0" anchor="ctr"/>
                </a:tc>
                <a:tc gridSpan="3">
                  <a:txBody>
                    <a:bodyPr/>
                    <a:lstStyle/>
                    <a:p>
                      <a:pPr algn="ctr">
                        <a:lnSpc>
                          <a:spcPct val="115000"/>
                        </a:lnSpc>
                        <a:spcAft>
                          <a:spcPts val="0"/>
                        </a:spcAft>
                      </a:pPr>
                      <a:r>
                        <a:rPr lang="ru-RU" sz="900">
                          <a:effectLst/>
                        </a:rPr>
                        <a:t>220</a:t>
                      </a:r>
                      <a:endParaRPr lang="ru-RU" sz="1100">
                        <a:effectLst/>
                        <a:latin typeface="Calibri"/>
                        <a:ea typeface="Calibri"/>
                        <a:cs typeface="Times New Roman"/>
                      </a:endParaRPr>
                    </a:p>
                  </a:txBody>
                  <a:tcPr marL="68580" marR="68580"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0">
                <a:tc>
                  <a:txBody>
                    <a:bodyPr/>
                    <a:lstStyle/>
                    <a:p>
                      <a:pPr>
                        <a:lnSpc>
                          <a:spcPct val="115000"/>
                        </a:lnSpc>
                        <a:spcAft>
                          <a:spcPts val="0"/>
                        </a:spcAft>
                      </a:pPr>
                      <a:r>
                        <a:rPr lang="ru-RU" sz="900">
                          <a:effectLst/>
                        </a:rPr>
                        <a:t>Мощность, кВт</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3,8</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4</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4.2</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r h="0">
                <a:tc>
                  <a:txBody>
                    <a:bodyPr/>
                    <a:lstStyle/>
                    <a:p>
                      <a:pPr>
                        <a:lnSpc>
                          <a:spcPct val="115000"/>
                        </a:lnSpc>
                        <a:spcAft>
                          <a:spcPts val="0"/>
                        </a:spcAft>
                      </a:pPr>
                      <a:r>
                        <a:rPr lang="ru-RU" sz="900">
                          <a:effectLst/>
                        </a:rPr>
                        <a:t>Максимальный размер упаковочной зоны,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400х300х200</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550х400х300</a:t>
                      </a:r>
                      <a:endParaRPr lang="ru-RU" sz="110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4"/>
                  </a:ext>
                </a:extLst>
              </a:tr>
              <a:tr h="44450">
                <a:tc>
                  <a:txBody>
                    <a:bodyPr/>
                    <a:lstStyle/>
                    <a:p>
                      <a:pPr>
                        <a:lnSpc>
                          <a:spcPct val="115000"/>
                        </a:lnSpc>
                        <a:spcAft>
                          <a:spcPts val="0"/>
                        </a:spcAft>
                      </a:pPr>
                      <a:r>
                        <a:rPr lang="ru-RU" sz="900">
                          <a:effectLst/>
                        </a:rPr>
                        <a:t>Максимальная ширина пленки, мм</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450</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600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extLst>
                  <a:ext uri="{0D108BD9-81ED-4DB2-BD59-A6C34878D82A}">
                    <a16:rowId xmlns:a16="http://schemas.microsoft.com/office/drawing/2014/main" val="10005"/>
                  </a:ext>
                </a:extLst>
              </a:tr>
              <a:tr h="0">
                <a:tc>
                  <a:txBody>
                    <a:bodyPr/>
                    <a:lstStyle/>
                    <a:p>
                      <a:pPr>
                        <a:lnSpc>
                          <a:spcPct val="115000"/>
                        </a:lnSpc>
                        <a:spcAft>
                          <a:spcPts val="0"/>
                        </a:spcAft>
                      </a:pPr>
                      <a:r>
                        <a:rPr lang="ru-RU" sz="900">
                          <a:effectLst/>
                        </a:rPr>
                        <a:t>Максимальный диаметр пленки,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300</a:t>
                      </a:r>
                      <a:endParaRPr lang="ru-RU" sz="110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6"/>
                  </a:ext>
                </a:extLst>
              </a:tr>
              <a:tr h="189781">
                <a:tc>
                  <a:txBody>
                    <a:bodyPr/>
                    <a:lstStyle/>
                    <a:p>
                      <a:pPr>
                        <a:lnSpc>
                          <a:spcPct val="115000"/>
                        </a:lnSpc>
                        <a:spcAft>
                          <a:spcPts val="0"/>
                        </a:spcAft>
                      </a:pPr>
                      <a:r>
                        <a:rPr lang="ru-RU" sz="900" dirty="0">
                          <a:effectLst/>
                        </a:rPr>
                        <a:t>Макс. вес рулона пленки, кг</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5</a:t>
                      </a:r>
                      <a:endParaRPr lang="ru-RU" sz="110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900" dirty="0">
                          <a:effectLst/>
                        </a:rPr>
                        <a:t>-</a:t>
                      </a:r>
                      <a:endParaRPr lang="ru-RU" sz="1100" dirty="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7"/>
                  </a:ext>
                </a:extLst>
              </a:tr>
            </a:tbl>
          </a:graphicData>
        </a:graphic>
      </p:graphicFrame>
      <p:sp>
        <p:nvSpPr>
          <p:cNvPr id="4" name="Rectangle 1"/>
          <p:cNvSpPr>
            <a:spLocks noChangeArrowheads="1"/>
          </p:cNvSpPr>
          <p:nvPr/>
        </p:nvSpPr>
        <p:spPr bwMode="auto">
          <a:xfrm>
            <a:off x="539552" y="735231"/>
            <a:ext cx="8352928" cy="146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fontAlgn="base">
              <a:spcBef>
                <a:spcPct val="0"/>
              </a:spcBef>
              <a:spcAft>
                <a:spcPct val="0"/>
              </a:spcAft>
              <a:tabLst>
                <a:tab pos="1244600" algn="l"/>
              </a:tabLst>
              <a:defRPr>
                <a:solidFill>
                  <a:schemeClr val="tx1"/>
                </a:solidFill>
                <a:latin typeface="Arial" pitchFamily="34" charset="0"/>
                <a:cs typeface="Arial" pitchFamily="34" charset="0"/>
              </a:defRPr>
            </a:lvl1pPr>
            <a:lvl2pPr fontAlgn="base">
              <a:spcBef>
                <a:spcPct val="0"/>
              </a:spcBef>
              <a:spcAft>
                <a:spcPct val="0"/>
              </a:spcAft>
              <a:tabLst>
                <a:tab pos="1244600" algn="l"/>
              </a:tabLst>
              <a:defRPr>
                <a:solidFill>
                  <a:schemeClr val="tx1"/>
                </a:solidFill>
                <a:latin typeface="Arial" pitchFamily="34" charset="0"/>
                <a:cs typeface="Arial" pitchFamily="34" charset="0"/>
              </a:defRPr>
            </a:lvl2pPr>
            <a:lvl3pPr fontAlgn="base">
              <a:spcBef>
                <a:spcPct val="0"/>
              </a:spcBef>
              <a:spcAft>
                <a:spcPct val="0"/>
              </a:spcAft>
              <a:tabLst>
                <a:tab pos="1244600" algn="l"/>
              </a:tabLst>
              <a:defRPr>
                <a:solidFill>
                  <a:schemeClr val="tx1"/>
                </a:solidFill>
                <a:latin typeface="Arial" pitchFamily="34" charset="0"/>
                <a:cs typeface="Arial" pitchFamily="34" charset="0"/>
              </a:defRPr>
            </a:lvl3pPr>
            <a:lvl4pPr fontAlgn="base">
              <a:spcBef>
                <a:spcPct val="0"/>
              </a:spcBef>
              <a:spcAft>
                <a:spcPct val="0"/>
              </a:spcAft>
              <a:tabLst>
                <a:tab pos="1244600" algn="l"/>
              </a:tabLst>
              <a:defRPr>
                <a:solidFill>
                  <a:schemeClr val="tx1"/>
                </a:solidFill>
                <a:latin typeface="Arial" pitchFamily="34" charset="0"/>
                <a:cs typeface="Arial" pitchFamily="34" charset="0"/>
              </a:defRPr>
            </a:lvl4pPr>
            <a:lvl5pPr fontAlgn="base">
              <a:spcBef>
                <a:spcPct val="0"/>
              </a:spcBef>
              <a:spcAft>
                <a:spcPct val="0"/>
              </a:spcAft>
              <a:tabLst>
                <a:tab pos="1244600" algn="l"/>
              </a:tabLst>
              <a:defRPr>
                <a:solidFill>
                  <a:schemeClr val="tx1"/>
                </a:solidFill>
                <a:latin typeface="Arial" pitchFamily="34" charset="0"/>
                <a:cs typeface="Arial" pitchFamily="34" charset="0"/>
              </a:defRPr>
            </a:lvl5pPr>
            <a:lvl6pPr fontAlgn="base">
              <a:spcBef>
                <a:spcPct val="0"/>
              </a:spcBef>
              <a:spcAft>
                <a:spcPct val="0"/>
              </a:spcAft>
              <a:tabLst>
                <a:tab pos="1244600" algn="l"/>
              </a:tabLst>
              <a:defRPr>
                <a:solidFill>
                  <a:schemeClr val="tx1"/>
                </a:solidFill>
                <a:latin typeface="Arial" pitchFamily="34" charset="0"/>
                <a:cs typeface="Arial" pitchFamily="34" charset="0"/>
              </a:defRPr>
            </a:lvl6pPr>
            <a:lvl7pPr fontAlgn="base">
              <a:spcBef>
                <a:spcPct val="0"/>
              </a:spcBef>
              <a:spcAft>
                <a:spcPct val="0"/>
              </a:spcAft>
              <a:tabLst>
                <a:tab pos="1244600" algn="l"/>
              </a:tabLst>
              <a:defRPr>
                <a:solidFill>
                  <a:schemeClr val="tx1"/>
                </a:solidFill>
                <a:latin typeface="Arial" pitchFamily="34" charset="0"/>
                <a:cs typeface="Arial" pitchFamily="34" charset="0"/>
              </a:defRPr>
            </a:lvl7pPr>
            <a:lvl8pPr fontAlgn="base">
              <a:spcBef>
                <a:spcPct val="0"/>
              </a:spcBef>
              <a:spcAft>
                <a:spcPct val="0"/>
              </a:spcAft>
              <a:tabLst>
                <a:tab pos="1244600" algn="l"/>
              </a:tabLst>
              <a:defRPr>
                <a:solidFill>
                  <a:schemeClr val="tx1"/>
                </a:solidFill>
                <a:latin typeface="Arial" pitchFamily="34" charset="0"/>
                <a:cs typeface="Arial" pitchFamily="34" charset="0"/>
              </a:defRPr>
            </a:lvl8pPr>
            <a:lvl9pPr fontAlgn="base">
              <a:spcBef>
                <a:spcPct val="0"/>
              </a:spcBef>
              <a:spcAft>
                <a:spcPct val="0"/>
              </a:spcAft>
              <a:tabLst>
                <a:tab pos="1244600" algn="l"/>
              </a:tabLst>
              <a:defRPr>
                <a:solidFill>
                  <a:schemeClr val="tx1"/>
                </a:solidFill>
                <a:latin typeface="Arial" pitchFamily="34" charset="0"/>
                <a:cs typeface="Arial" pitchFamily="34" charset="0"/>
              </a:defRPr>
            </a:lvl9pPr>
          </a:lstStyle>
          <a:p>
            <a:pPr marR="0" lvl="0" indent="0" algn="l" defTabSz="914400" rtl="0" eaLnBrk="1" fontAlgn="base" latinLnBrk="0" hangingPunct="1">
              <a:lnSpc>
                <a:spcPct val="100000"/>
              </a:lnSpc>
              <a:spcBef>
                <a:spcPct val="0"/>
              </a:spcBef>
              <a:spcAft>
                <a:spcPct val="0"/>
              </a:spcAft>
              <a:buClrTx/>
              <a:buSzTx/>
              <a:tabLst>
                <a:tab pos="1244600" algn="l"/>
              </a:tabLst>
            </a:pPr>
            <a:r>
              <a:rPr lang="en-US" altLang="ru-RU" sz="1400" b="1" dirty="0">
                <a:latin typeface="+mn-lt"/>
              </a:rPr>
              <a:t>   </a:t>
            </a:r>
            <a:r>
              <a:rPr lang="ru-RU" altLang="ru-RU" sz="1400" b="1" dirty="0">
                <a:latin typeface="+mn-lt"/>
              </a:rPr>
              <a:t>МАШИНЫ ТЕРМОУСАДОЧНЫЕ</a:t>
            </a: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endParaRPr lang="ru-RU" altLang="ru-RU" sz="1050" dirty="0">
              <a:latin typeface="+mn-lt"/>
            </a:endParaRP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r>
              <a:rPr lang="ru-RU" altLang="ru-RU" sz="1050" dirty="0">
                <a:latin typeface="+mn-lt"/>
              </a:rPr>
              <a:t>КАМЕРНОГО ТИПА</a:t>
            </a: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endParaRPr lang="ru-RU" altLang="ru-RU" sz="1050" dirty="0">
              <a:latin typeface="+mn-lt"/>
            </a:endParaRP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r>
              <a:rPr kumimoji="0" lang="ru-RU" altLang="ru-RU" sz="1100" b="0" i="0" u="none" strike="noStrike" cap="none" normalizeH="0" baseline="0" dirty="0" err="1">
                <a:ln>
                  <a:noFill/>
                </a:ln>
                <a:solidFill>
                  <a:srgbClr val="000000"/>
                </a:solidFill>
                <a:effectLst/>
                <a:latin typeface="+mn-lt"/>
                <a:ea typeface="Times New Roman" pitchFamily="18" charset="0"/>
              </a:rPr>
              <a:t>Термоусадочные</a:t>
            </a:r>
            <a:r>
              <a:rPr kumimoji="0" lang="ru-RU" altLang="ru-RU" sz="1100" b="0" i="0" u="none" strike="noStrike" cap="none" normalizeH="0" baseline="0" dirty="0">
                <a:ln>
                  <a:noFill/>
                </a:ln>
                <a:solidFill>
                  <a:srgbClr val="000000"/>
                </a:solidFill>
                <a:effectLst/>
                <a:latin typeface="+mn-lt"/>
                <a:ea typeface="Times New Roman" pitchFamily="18" charset="0"/>
              </a:rPr>
              <a:t> аппараты предназначены для упаковывания продукции путём усадки специальной плёнки, сложенной в виде</a:t>
            </a: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r>
              <a:rPr lang="ru-RU" altLang="ru-RU" sz="1100" dirty="0">
                <a:solidFill>
                  <a:srgbClr val="000000"/>
                </a:solidFill>
                <a:latin typeface="+mn-lt"/>
                <a:ea typeface="Times New Roman" pitchFamily="18" charset="0"/>
              </a:rPr>
              <a:t> </a:t>
            </a:r>
            <a:r>
              <a:rPr kumimoji="0" lang="ru-RU" altLang="ru-RU" sz="1100" b="0" i="0" u="none" strike="noStrike" cap="none" normalizeH="0" baseline="0" dirty="0" err="1">
                <a:ln>
                  <a:noFill/>
                </a:ln>
                <a:solidFill>
                  <a:srgbClr val="000000"/>
                </a:solidFill>
                <a:effectLst/>
                <a:latin typeface="+mn-lt"/>
                <a:ea typeface="Times New Roman" pitchFamily="18" charset="0"/>
              </a:rPr>
              <a:t>полурукава</a:t>
            </a:r>
            <a:r>
              <a:rPr kumimoji="0" lang="ru-RU" altLang="ru-RU" sz="1100" b="0" i="0" u="none" strike="noStrike" cap="none" normalizeH="0" baseline="0" dirty="0">
                <a:ln>
                  <a:noFill/>
                </a:ln>
                <a:solidFill>
                  <a:srgbClr val="000000"/>
                </a:solidFill>
                <a:effectLst/>
                <a:latin typeface="+mn-lt"/>
                <a:ea typeface="Times New Roman" pitchFamily="18" charset="0"/>
              </a:rPr>
              <a:t>. </a:t>
            </a:r>
            <a:r>
              <a:rPr kumimoji="0" lang="ru-RU" altLang="ru-RU" sz="1100" b="0" i="0" u="none" strike="noStrike" cap="none" normalizeH="0" dirty="0">
                <a:ln>
                  <a:noFill/>
                </a:ln>
                <a:solidFill>
                  <a:srgbClr val="000000"/>
                </a:solidFill>
                <a:effectLst/>
                <a:latin typeface="+mn-lt"/>
                <a:ea typeface="Times New Roman" pitchFamily="18" charset="0"/>
              </a:rPr>
              <a:t> </a:t>
            </a:r>
            <a:r>
              <a:rPr kumimoji="0" lang="ru-RU" altLang="ru-RU" sz="1100" b="0" i="0" u="none" strike="noStrike" cap="none" normalizeH="0" baseline="0" dirty="0">
                <a:ln>
                  <a:noFill/>
                </a:ln>
                <a:solidFill>
                  <a:schemeClr val="tx1"/>
                </a:solidFill>
                <a:effectLst/>
                <a:latin typeface="+mn-lt"/>
                <a:ea typeface="Times New Roman" pitchFamily="18" charset="0"/>
              </a:rPr>
              <a:t>Аппараты широко используется для первичной и вторичной упаковки в различных видов малогабаритных пищевых</a:t>
            </a: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r>
              <a:rPr kumimoji="0" lang="ru-RU" altLang="ru-RU" sz="1100" b="0" i="0" u="none" strike="noStrike" cap="none" normalizeH="0" baseline="0" dirty="0">
                <a:ln>
                  <a:noFill/>
                </a:ln>
                <a:solidFill>
                  <a:schemeClr val="tx1"/>
                </a:solidFill>
                <a:effectLst/>
                <a:latin typeface="+mn-lt"/>
                <a:ea typeface="Times New Roman" pitchFamily="18" charset="0"/>
              </a:rPr>
              <a:t>(овощи, шоколад, конфеты), электронных, химических товаров, игрушек, печатных материалов, производственной аппаратуры,</a:t>
            </a:r>
          </a:p>
          <a:p>
            <a:pPr marL="0" marR="0" lvl="0" indent="114300" algn="l" defTabSz="914400" rtl="0" eaLnBrk="0" fontAlgn="base" latinLnBrk="0" hangingPunct="0">
              <a:lnSpc>
                <a:spcPct val="100000"/>
              </a:lnSpc>
              <a:spcBef>
                <a:spcPct val="0"/>
              </a:spcBef>
              <a:spcAft>
                <a:spcPct val="0"/>
              </a:spcAft>
              <a:buClrTx/>
              <a:buSzTx/>
              <a:buFontTx/>
              <a:buNone/>
              <a:tabLst>
                <a:tab pos="1244600" algn="l"/>
              </a:tabLst>
            </a:pPr>
            <a:r>
              <a:rPr kumimoji="0" lang="ru-RU" altLang="ru-RU" sz="1100" b="0" i="0" u="none" strike="noStrike" cap="none" normalizeH="0" baseline="0" dirty="0">
                <a:ln>
                  <a:noFill/>
                </a:ln>
                <a:solidFill>
                  <a:schemeClr val="tx1"/>
                </a:solidFill>
                <a:effectLst/>
                <a:latin typeface="+mn-lt"/>
                <a:ea typeface="Times New Roman" pitchFamily="18" charset="0"/>
              </a:rPr>
              <a:t>видео- и аудиокассет и т. д.</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9218" name="Picture 2" descr="SS-554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3220" y1="5159" x2="33220" y2="5159"/>
                      </a14:backgroundRemoval>
                    </a14:imgEffect>
                  </a14:imgLayer>
                </a14:imgProps>
              </a:ext>
              <a:ext uri="{28A0092B-C50C-407E-A947-70E740481C1C}">
                <a14:useLocalDpi xmlns:a14="http://schemas.microsoft.com/office/drawing/2010/main" val="0"/>
              </a:ext>
            </a:extLst>
          </a:blip>
          <a:srcRect/>
          <a:stretch>
            <a:fillRect/>
          </a:stretch>
        </p:blipFill>
        <p:spPr bwMode="auto">
          <a:xfrm>
            <a:off x="6660232" y="3566535"/>
            <a:ext cx="2368045" cy="202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662389" y="2132856"/>
            <a:ext cx="8399801" cy="1569660"/>
          </a:xfrm>
          <a:prstGeom prst="rect">
            <a:avLst/>
          </a:prstGeom>
        </p:spPr>
        <p:txBody>
          <a:bodyPr wrap="square">
            <a:spAutoFit/>
          </a:bodyPr>
          <a:lstStyle/>
          <a:p>
            <a:pPr lvl="0" indent="114300" eaLnBrk="0" fontAlgn="base" hangingPunct="0">
              <a:spcBef>
                <a:spcPct val="0"/>
              </a:spcBef>
              <a:spcAft>
                <a:spcPct val="0"/>
              </a:spcAft>
              <a:buFontTx/>
              <a:buChar char="•"/>
              <a:tabLst>
                <a:tab pos="1244600" algn="l"/>
              </a:tabLst>
            </a:pPr>
            <a:r>
              <a:rPr lang="ru-RU" altLang="ru-RU" sz="1200" dirty="0">
                <a:solidFill>
                  <a:srgbClr val="000000"/>
                </a:solidFill>
                <a:ea typeface="Times New Roman" pitchFamily="18" charset="0"/>
              </a:rPr>
              <a:t>плавная регулировка температуры </a:t>
            </a:r>
            <a:r>
              <a:rPr lang="ru-RU" altLang="ru-RU" sz="1200" dirty="0">
                <a:ea typeface="Times New Roman" pitchFamily="18" charset="0"/>
              </a:rPr>
              <a:t>и времени сварки;</a:t>
            </a:r>
            <a:endParaRPr lang="ru-RU" altLang="ru-RU" sz="1200" dirty="0"/>
          </a:p>
          <a:p>
            <a:pPr lvl="0" indent="114300" eaLnBrk="0" fontAlgn="base" hangingPunct="0">
              <a:spcBef>
                <a:spcPct val="0"/>
              </a:spcBef>
              <a:spcAft>
                <a:spcPct val="0"/>
              </a:spcAft>
              <a:buFontTx/>
              <a:buChar char="•"/>
              <a:tabLst>
                <a:tab pos="1244600" algn="l"/>
              </a:tabLst>
            </a:pPr>
            <a:r>
              <a:rPr lang="ru-RU" altLang="ru-RU" sz="1200" dirty="0">
                <a:ea typeface="Times New Roman" pitchFamily="18" charset="0"/>
              </a:rPr>
              <a:t>толщина </a:t>
            </a:r>
            <a:r>
              <a:rPr lang="ru-RU" altLang="ru-RU" sz="1200" dirty="0" err="1">
                <a:ea typeface="Times New Roman" pitchFamily="18" charset="0"/>
              </a:rPr>
              <a:t>термоусадочной</a:t>
            </a:r>
            <a:r>
              <a:rPr lang="ru-RU" altLang="ru-RU" sz="1200" dirty="0">
                <a:ea typeface="Times New Roman" pitchFamily="18" charset="0"/>
              </a:rPr>
              <a:t> плёнки - до 40 микрон;</a:t>
            </a:r>
            <a:endParaRPr lang="ru-RU" altLang="ru-RU" sz="1200" dirty="0"/>
          </a:p>
          <a:p>
            <a:pPr lvl="0" indent="114300" eaLnBrk="0" fontAlgn="base" hangingPunct="0">
              <a:spcBef>
                <a:spcPct val="0"/>
              </a:spcBef>
              <a:spcAft>
                <a:spcPct val="0"/>
              </a:spcAft>
              <a:buFontTx/>
              <a:buChar char="•"/>
              <a:tabLst>
                <a:tab pos="1244600" algn="l"/>
              </a:tabLst>
            </a:pPr>
            <a:r>
              <a:rPr lang="ru-RU" altLang="ru-RU" sz="1200" dirty="0">
                <a:solidFill>
                  <a:srgbClr val="000000"/>
                </a:solidFill>
                <a:ea typeface="Times New Roman" pitchFamily="18" charset="0"/>
              </a:rPr>
              <a:t>упаковка защищает продукцию от воздействия влаги и пыли;</a:t>
            </a:r>
            <a:endParaRPr lang="ru-RU" altLang="ru-RU" sz="1200" dirty="0"/>
          </a:p>
          <a:p>
            <a:pPr lvl="0" indent="114300" eaLnBrk="0" fontAlgn="base" hangingPunct="0">
              <a:spcBef>
                <a:spcPct val="0"/>
              </a:spcBef>
              <a:spcAft>
                <a:spcPct val="0"/>
              </a:spcAft>
              <a:buFontTx/>
              <a:buChar char="•"/>
              <a:tabLst>
                <a:tab pos="1244600" algn="l"/>
              </a:tabLst>
            </a:pPr>
            <a:r>
              <a:rPr lang="ru-RU" altLang="ru-RU" sz="1200" dirty="0">
                <a:ea typeface="Times New Roman" pitchFamily="18" charset="0"/>
              </a:rPr>
              <a:t>обладают эргономичным дизайном.</a:t>
            </a:r>
            <a:endParaRPr lang="ru-RU" altLang="ru-RU" sz="1200" dirty="0"/>
          </a:p>
          <a:p>
            <a:pPr lvl="0" indent="114300" eaLnBrk="0" fontAlgn="base" hangingPunct="0">
              <a:spcBef>
                <a:spcPct val="0"/>
              </a:spcBef>
              <a:spcAft>
                <a:spcPct val="0"/>
              </a:spcAft>
              <a:tabLst>
                <a:tab pos="1244600" algn="l"/>
              </a:tabLst>
            </a:pPr>
            <a:endParaRPr lang="ru-RU" altLang="ru-RU" sz="1200" dirty="0">
              <a:ea typeface="Times New Roman" pitchFamily="18" charset="0"/>
            </a:endParaRPr>
          </a:p>
          <a:p>
            <a:pPr lvl="0" indent="114300" eaLnBrk="0" fontAlgn="base" hangingPunct="0">
              <a:spcBef>
                <a:spcPct val="0"/>
              </a:spcBef>
              <a:spcAft>
                <a:spcPct val="0"/>
              </a:spcAft>
              <a:tabLst>
                <a:tab pos="1244600" algn="l"/>
              </a:tabLst>
            </a:pPr>
            <a:r>
              <a:rPr lang="ru-RU" altLang="ru-RU" sz="1200" dirty="0">
                <a:ea typeface="Times New Roman" pitchFamily="18" charset="0"/>
              </a:rPr>
              <a:t>Модель </a:t>
            </a:r>
            <a:r>
              <a:rPr lang="en-US" altLang="ru-RU" sz="1200" b="1" dirty="0">
                <a:ea typeface="Times New Roman" pitchFamily="18" charset="0"/>
              </a:rPr>
              <a:t>SS</a:t>
            </a:r>
            <a:r>
              <a:rPr lang="ru-RU" altLang="ru-RU" sz="1200" b="1" dirty="0">
                <a:ea typeface="Times New Roman" pitchFamily="18" charset="0"/>
              </a:rPr>
              <a:t>-5540 </a:t>
            </a:r>
            <a:r>
              <a:rPr lang="en-US" altLang="ru-RU" sz="1200" b="1" dirty="0">
                <a:ea typeface="Times New Roman" pitchFamily="18" charset="0"/>
              </a:rPr>
              <a:t>A</a:t>
            </a:r>
            <a:r>
              <a:rPr lang="en-US" altLang="ru-RU" sz="1200" dirty="0">
                <a:ea typeface="Times New Roman" pitchFamily="18" charset="0"/>
              </a:rPr>
              <a:t> </a:t>
            </a:r>
            <a:r>
              <a:rPr lang="ru-RU" altLang="ru-RU" sz="1200" b="1" dirty="0">
                <a:ea typeface="Times New Roman" pitchFamily="18" charset="0"/>
              </a:rPr>
              <a:t>туннельного типа: </a:t>
            </a:r>
            <a:r>
              <a:rPr lang="ru-RU" altLang="ru-RU" sz="1200" dirty="0">
                <a:ea typeface="Times New Roman" pitchFamily="18" charset="0"/>
              </a:rPr>
              <a:t>по окончанию процесса </a:t>
            </a:r>
            <a:r>
              <a:rPr lang="ru-RU" altLang="ru-RU" sz="1200" dirty="0" err="1">
                <a:ea typeface="Times New Roman" pitchFamily="18" charset="0"/>
              </a:rPr>
              <a:t>термоусадки</a:t>
            </a:r>
            <a:r>
              <a:rPr lang="ru-RU" altLang="ru-RU" sz="1200" dirty="0">
                <a:ea typeface="Times New Roman" pitchFamily="18" charset="0"/>
              </a:rPr>
              <a:t> крышка открывается автоматически и при помощи</a:t>
            </a:r>
          </a:p>
          <a:p>
            <a:pPr lvl="0" indent="114300" eaLnBrk="0" fontAlgn="base" hangingPunct="0">
              <a:spcBef>
                <a:spcPct val="0"/>
              </a:spcBef>
              <a:spcAft>
                <a:spcPct val="0"/>
              </a:spcAft>
              <a:tabLst>
                <a:tab pos="1244600" algn="l"/>
              </a:tabLst>
            </a:pPr>
            <a:r>
              <a:rPr lang="ru-RU" altLang="ru-RU" sz="1200" dirty="0">
                <a:ea typeface="Times New Roman" pitchFamily="18" charset="0"/>
              </a:rPr>
              <a:t>транспортёра продукт удаляется.</a:t>
            </a:r>
            <a:endParaRPr lang="ru-RU" altLang="ru-RU" sz="1200" dirty="0"/>
          </a:p>
        </p:txBody>
      </p:sp>
    </p:spTree>
    <p:extLst>
      <p:ext uri="{BB962C8B-B14F-4D97-AF65-F5344CB8AC3E}">
        <p14:creationId xmlns:p14="http://schemas.microsoft.com/office/powerpoint/2010/main" val="2219719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9" name="Picture 1" descr="TW-45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926694" y="2361721"/>
            <a:ext cx="2341926" cy="1499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62042" y="1184553"/>
            <a:ext cx="787039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143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R="0" lvl="0" indent="0" algn="l" defTabSz="914400" rtl="0" eaLnBrk="0" fontAlgn="base" latinLnBrk="0" hangingPunct="0">
              <a:lnSpc>
                <a:spcPct val="100000"/>
              </a:lnSpc>
              <a:spcBef>
                <a:spcPct val="0"/>
              </a:spcBef>
              <a:spcAft>
                <a:spcPct val="0"/>
              </a:spcAft>
              <a:buClrTx/>
              <a:buSzTx/>
              <a:tabLst/>
            </a:pPr>
            <a:r>
              <a:rPr kumimoji="0" lang="ru-RU" altLang="ru-RU" sz="1200" b="0" i="0" u="none" strike="noStrike" cap="none" normalizeH="0" baseline="0" dirty="0" err="1">
                <a:ln>
                  <a:noFill/>
                </a:ln>
                <a:solidFill>
                  <a:schemeClr val="tx1"/>
                </a:solidFill>
                <a:effectLst/>
                <a:latin typeface="+mn-lt"/>
                <a:ea typeface="Times New Roman" pitchFamily="18" charset="0"/>
              </a:rPr>
              <a:t>Термоупаковочная</a:t>
            </a:r>
            <a:r>
              <a:rPr kumimoji="0" lang="ru-RU" altLang="ru-RU" sz="1200" b="0" i="0" u="none" strike="noStrike" cap="none" normalizeH="0" baseline="0" dirty="0">
                <a:ln>
                  <a:noFill/>
                </a:ln>
                <a:solidFill>
                  <a:schemeClr val="tx1"/>
                </a:solidFill>
                <a:effectLst/>
                <a:latin typeface="+mn-lt"/>
                <a:ea typeface="Times New Roman" pitchFamily="18" charset="0"/>
              </a:rPr>
              <a:t> машина предназначена для упаковывания любых продуктов питания вручную в стрейч-пленку на производстве и предприятиях торговли.</a:t>
            </a:r>
          </a:p>
          <a:p>
            <a:pPr lvl="0" indent="0">
              <a:tabLst>
                <a:tab pos="114300" algn="l"/>
              </a:tabLst>
            </a:pPr>
            <a:r>
              <a:rPr kumimoji="0" lang="ru-RU" altLang="ru-RU" sz="1200" b="0" i="0" u="none" strike="noStrike" cap="none" normalizeH="0" baseline="0" dirty="0">
                <a:ln>
                  <a:noFill/>
                </a:ln>
                <a:solidFill>
                  <a:schemeClr val="tx1"/>
                </a:solidFill>
                <a:effectLst/>
                <a:latin typeface="+mn-lt"/>
                <a:ea typeface="Times New Roman" pitchFamily="18" charset="0"/>
              </a:rPr>
              <a:t>Настоящая технология позволяет обеспечить защиту продукции при хранении, транспортировании и реализации, </a:t>
            </a:r>
            <a:r>
              <a:rPr lang="ru-RU" altLang="ru-RU" sz="1200" dirty="0">
                <a:latin typeface="+mn-lt"/>
              </a:rPr>
              <a:t>сохраняя    при этом её визуальную привлекательность.</a:t>
            </a:r>
          </a:p>
          <a:p>
            <a:pPr lvl="0" indent="0" eaLnBrk="0" hangingPunct="0">
              <a:tabLst>
                <a:tab pos="114300" algn="l"/>
              </a:tabLst>
            </a:pPr>
            <a:endParaRPr lang="ru-RU" altLang="ru-RU" sz="1200" dirty="0">
              <a:latin typeface="+mn-lt"/>
            </a:endParaRPr>
          </a:p>
          <a:p>
            <a:pPr lvl="0" indent="0" eaLnBrk="0" hangingPunct="0">
              <a:tabLst>
                <a:tab pos="114300" algn="l"/>
              </a:tabLst>
            </a:pPr>
            <a:r>
              <a:rPr lang="ru-RU" altLang="ru-RU" sz="1200" b="1" dirty="0">
                <a:latin typeface="+mn-lt"/>
                <a:ea typeface="Times New Roman" pitchFamily="18" charset="0"/>
              </a:rPr>
              <a:t>Аппарат оборудован:</a:t>
            </a:r>
          </a:p>
          <a:p>
            <a:pPr lvl="0" indent="0" eaLnBrk="0" hangingPunct="0">
              <a:tabLst>
                <a:tab pos="114300" algn="l"/>
              </a:tabLst>
            </a:pPr>
            <a:endParaRPr lang="ru-RU" altLang="ru-RU" sz="1200" dirty="0">
              <a:latin typeface="+mn-lt"/>
            </a:endParaRPr>
          </a:p>
          <a:p>
            <a:pPr lvl="0" indent="0" eaLnBrk="0" hangingPunct="0">
              <a:buFontTx/>
              <a:buChar char="•"/>
              <a:tabLst>
                <a:tab pos="114300" algn="l"/>
              </a:tabLst>
            </a:pPr>
            <a:r>
              <a:rPr lang="ru-RU" altLang="ru-RU" sz="1200" dirty="0" err="1">
                <a:latin typeface="+mn-lt"/>
                <a:ea typeface="Times New Roman" pitchFamily="18" charset="0"/>
              </a:rPr>
              <a:t>термоножом</a:t>
            </a:r>
            <a:r>
              <a:rPr lang="ru-RU" altLang="ru-RU" sz="1200" dirty="0">
                <a:latin typeface="+mn-lt"/>
                <a:ea typeface="Times New Roman" pitchFamily="18" charset="0"/>
              </a:rPr>
              <a:t> с тефлоновым покрытием постоянного нагрева для обрезки пленки;</a:t>
            </a:r>
            <a:endParaRPr lang="ru-RU" altLang="ru-RU" sz="1200" dirty="0">
              <a:latin typeface="+mn-lt"/>
            </a:endParaRPr>
          </a:p>
          <a:p>
            <a:pPr lvl="0" indent="0" eaLnBrk="0" hangingPunct="0">
              <a:buFontTx/>
              <a:buChar char="•"/>
              <a:tabLst>
                <a:tab pos="114300" algn="l"/>
              </a:tabLst>
            </a:pPr>
            <a:r>
              <a:rPr lang="ru-RU" altLang="ru-RU" sz="1200" dirty="0">
                <a:latin typeface="+mn-lt"/>
                <a:ea typeface="Times New Roman" pitchFamily="18" charset="0"/>
              </a:rPr>
              <a:t>нагреваемым столом с тефлоновым покрытием;</a:t>
            </a:r>
            <a:endParaRPr lang="ru-RU" altLang="ru-RU" sz="1200" dirty="0">
              <a:latin typeface="+mn-lt"/>
            </a:endParaRPr>
          </a:p>
          <a:p>
            <a:pPr lvl="0" indent="0" eaLnBrk="0" hangingPunct="0">
              <a:buFontTx/>
              <a:buChar char="•"/>
              <a:tabLst>
                <a:tab pos="114300" algn="l"/>
              </a:tabLst>
            </a:pPr>
            <a:r>
              <a:rPr lang="ru-RU" altLang="ru-RU" sz="1200" dirty="0">
                <a:latin typeface="+mn-lt"/>
                <a:ea typeface="Times New Roman" pitchFamily="18" charset="0"/>
              </a:rPr>
              <a:t>регулятором (с плавной регулировкой температуры);</a:t>
            </a:r>
            <a:endParaRPr lang="ru-RU" altLang="ru-RU" sz="1200" dirty="0">
              <a:latin typeface="+mn-lt"/>
            </a:endParaRPr>
          </a:p>
          <a:p>
            <a:pPr lvl="0" indent="0" eaLnBrk="0" hangingPunct="0">
              <a:buFontTx/>
              <a:buChar char="•"/>
              <a:tabLst>
                <a:tab pos="114300" algn="l"/>
              </a:tabLst>
            </a:pPr>
            <a:r>
              <a:rPr lang="en-US" altLang="ru-RU" sz="1200" dirty="0">
                <a:latin typeface="+mn-lt"/>
                <a:ea typeface="Times New Roman" pitchFamily="18" charset="0"/>
              </a:rPr>
              <a:t>JTW</a:t>
            </a:r>
            <a:r>
              <a:rPr lang="ru-RU" altLang="ru-RU" sz="1200" dirty="0">
                <a:latin typeface="+mn-lt"/>
                <a:ea typeface="Times New Roman" pitchFamily="18" charset="0"/>
              </a:rPr>
              <a:t>-450</a:t>
            </a:r>
            <a:r>
              <a:rPr lang="en-US" altLang="ru-RU" sz="1200" dirty="0">
                <a:latin typeface="+mn-lt"/>
                <a:ea typeface="Times New Roman" pitchFamily="18" charset="0"/>
              </a:rPr>
              <a:t>E </a:t>
            </a:r>
            <a:r>
              <a:rPr lang="ru-RU" altLang="ru-RU" sz="1200" dirty="0">
                <a:latin typeface="+mn-lt"/>
                <a:ea typeface="Times New Roman" pitchFamily="18" charset="0"/>
              </a:rPr>
              <a:t>и </a:t>
            </a:r>
            <a:r>
              <a:rPr lang="en-US" altLang="ru-RU" sz="1200" dirty="0">
                <a:latin typeface="+mn-lt"/>
                <a:ea typeface="Times New Roman" pitchFamily="18" charset="0"/>
              </a:rPr>
              <a:t>JTW</a:t>
            </a:r>
            <a:r>
              <a:rPr lang="ru-RU" altLang="ru-RU" sz="1200" dirty="0">
                <a:latin typeface="+mn-lt"/>
                <a:ea typeface="Times New Roman" pitchFamily="18" charset="0"/>
              </a:rPr>
              <a:t>-550</a:t>
            </a:r>
            <a:r>
              <a:rPr lang="en-US" altLang="ru-RU" sz="1200" dirty="0">
                <a:latin typeface="+mn-lt"/>
                <a:ea typeface="Times New Roman" pitchFamily="18" charset="0"/>
              </a:rPr>
              <a:t>E </a:t>
            </a:r>
            <a:r>
              <a:rPr lang="ru-RU" altLang="ru-RU" sz="1200" dirty="0">
                <a:latin typeface="+mn-lt"/>
                <a:ea typeface="Times New Roman" pitchFamily="18" charset="0"/>
              </a:rPr>
              <a:t>– корпус из нерж. Стали;</a:t>
            </a:r>
            <a:endParaRPr lang="ru-RU" altLang="ru-RU" sz="1200" dirty="0">
              <a:latin typeface="+mn-lt"/>
            </a:endParaRPr>
          </a:p>
          <a:p>
            <a:pPr lvl="0" indent="0" eaLnBrk="0" hangingPunct="0">
              <a:buFontTx/>
              <a:buChar char="•"/>
              <a:tabLst>
                <a:tab pos="114300" algn="l"/>
              </a:tabLst>
            </a:pPr>
            <a:r>
              <a:rPr lang="en-US" altLang="ru-RU" sz="1200" i="1" dirty="0">
                <a:latin typeface="+mn-lt"/>
                <a:ea typeface="Times New Roman" pitchFamily="18" charset="0"/>
              </a:rPr>
              <a:t>JTW</a:t>
            </a:r>
            <a:r>
              <a:rPr lang="ru-RU" altLang="ru-RU" sz="1200" i="1" dirty="0">
                <a:latin typeface="+mn-lt"/>
                <a:ea typeface="Times New Roman" pitchFamily="18" charset="0"/>
              </a:rPr>
              <a:t>-450</a:t>
            </a:r>
            <a:r>
              <a:rPr lang="en-US" altLang="ru-RU" sz="1200" i="1" dirty="0">
                <a:latin typeface="+mn-lt"/>
                <a:ea typeface="Times New Roman" pitchFamily="18" charset="0"/>
              </a:rPr>
              <a:t>E</a:t>
            </a:r>
            <a:r>
              <a:rPr lang="ru-RU" altLang="ru-RU" sz="1200" i="1" dirty="0">
                <a:latin typeface="+mn-lt"/>
                <a:ea typeface="Times New Roman" pitchFamily="18" charset="0"/>
              </a:rPr>
              <a:t>(</a:t>
            </a:r>
            <a:r>
              <a:rPr lang="ru-RU" altLang="ru-RU" sz="1200" i="1" dirty="0" err="1">
                <a:latin typeface="+mn-lt"/>
                <a:ea typeface="Times New Roman" pitchFamily="18" charset="0"/>
              </a:rPr>
              <a:t>кр</a:t>
            </a:r>
            <a:r>
              <a:rPr lang="ru-RU" altLang="ru-RU" sz="1200" i="1" dirty="0">
                <a:latin typeface="+mn-lt"/>
                <a:ea typeface="Times New Roman" pitchFamily="18" charset="0"/>
              </a:rPr>
              <a:t>.)</a:t>
            </a:r>
            <a:r>
              <a:rPr lang="ru-RU" altLang="ru-RU" sz="1200" dirty="0">
                <a:latin typeface="+mn-lt"/>
                <a:ea typeface="Times New Roman" pitchFamily="18" charset="0"/>
              </a:rPr>
              <a:t> – </a:t>
            </a:r>
            <a:r>
              <a:rPr lang="ru-RU" altLang="ru-RU" sz="1200" i="1" dirty="0">
                <a:latin typeface="+mn-lt"/>
                <a:ea typeface="Times New Roman" pitchFamily="18" charset="0"/>
              </a:rPr>
              <a:t>Все контактирующие с продуктом  составные части</a:t>
            </a:r>
            <a:endParaRPr lang="ru-RU" altLang="ru-RU" sz="1200" dirty="0">
              <a:latin typeface="+mn-lt"/>
            </a:endParaRPr>
          </a:p>
          <a:p>
            <a:pPr lvl="0" indent="0" eaLnBrk="0" hangingPunct="0">
              <a:tabLst>
                <a:tab pos="114300" algn="l"/>
              </a:tabLst>
            </a:pPr>
            <a:r>
              <a:rPr lang="ru-RU" altLang="ru-RU" sz="1200" i="1" dirty="0">
                <a:latin typeface="+mn-lt"/>
                <a:ea typeface="Times New Roman" pitchFamily="18" charset="0"/>
              </a:rPr>
              <a:t>   выполнены  их нержавеющей стали, кроме боковых панелей</a:t>
            </a:r>
            <a:r>
              <a:rPr lang="ru-RU" altLang="ru-RU" sz="1200" dirty="0">
                <a:latin typeface="+mn-lt"/>
                <a:ea typeface="Times New Roman" pitchFamily="18" charset="0"/>
              </a:rPr>
              <a:t>.</a:t>
            </a:r>
            <a:endParaRPr lang="ru-RU" altLang="ru-RU" sz="1200" dirty="0">
              <a:latin typeface="+mn-lt"/>
            </a:endParaRPr>
          </a:p>
          <a:p>
            <a:pPr lvl="0" indent="0" eaLnBrk="0" hangingPunct="0">
              <a:tabLst>
                <a:tab pos="114300" algn="l"/>
              </a:tabLst>
            </a:pPr>
            <a:r>
              <a:rPr lang="ru-RU" altLang="ru-RU" sz="1600" i="1" dirty="0">
                <a:solidFill>
                  <a:srgbClr val="FF0000"/>
                </a:solidFill>
                <a:latin typeface="+mn-lt"/>
                <a:ea typeface="Times New Roman" pitchFamily="18" charset="0"/>
              </a:rPr>
              <a:t>                                                                     </a:t>
            </a:r>
            <a:endParaRPr lang="ru-RU" altLang="ru-RU" dirty="0">
              <a:latin typeface="+mn-lt"/>
            </a:endParaRPr>
          </a:p>
          <a:p>
            <a:pPr marL="0" marR="0" lvl="0" indent="114300" algn="l" defTabSz="914400" rtl="0" eaLnBrk="0" fontAlgn="base" latinLnBrk="0" hangingPunct="0">
              <a:lnSpc>
                <a:spcPct val="100000"/>
              </a:lnSpc>
              <a:spcBef>
                <a:spcPct val="0"/>
              </a:spcBef>
              <a:spcAft>
                <a:spcPct val="0"/>
              </a:spcAft>
              <a:buClrTx/>
              <a:buSzTx/>
              <a:buFontTx/>
              <a:buNone/>
              <a:tabLst/>
            </a:pPr>
            <a:endParaRPr kumimoji="0" lang="ru-RU" altLang="ru-RU" sz="600" b="0" i="0" u="none" strike="noStrike" cap="none" normalizeH="0" baseline="0" dirty="0">
              <a:ln>
                <a:noFill/>
              </a:ln>
              <a:solidFill>
                <a:schemeClr val="tx1"/>
              </a:solidFill>
              <a:effectLst/>
              <a:latin typeface="Arial" pitchFamily="34" charset="0"/>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6" name="Прямоугольник 5"/>
          <p:cNvSpPr/>
          <p:nvPr/>
        </p:nvSpPr>
        <p:spPr>
          <a:xfrm>
            <a:off x="7627162" y="3524517"/>
            <a:ext cx="1058238" cy="307777"/>
          </a:xfrm>
          <a:prstGeom prst="rect">
            <a:avLst/>
          </a:prstGeom>
        </p:spPr>
        <p:txBody>
          <a:bodyPr wrap="none">
            <a:spAutoFit/>
          </a:bodyPr>
          <a:lstStyle/>
          <a:p>
            <a:pPr lvl="0" fontAlgn="base">
              <a:spcBef>
                <a:spcPct val="0"/>
              </a:spcBef>
              <a:spcAft>
                <a:spcPct val="0"/>
              </a:spcAft>
            </a:pPr>
            <a:r>
              <a:rPr lang="en-US" altLang="ru-RU" sz="1400" dirty="0">
                <a:latin typeface="Arial" pitchFamily="34" charset="0"/>
                <a:ea typeface="Times New Roman" pitchFamily="18" charset="0"/>
                <a:cs typeface="Arial" pitchFamily="34" charset="0"/>
              </a:rPr>
              <a:t>ETW-</a:t>
            </a:r>
            <a:r>
              <a:rPr lang="ru-RU" altLang="ru-RU" sz="1400" dirty="0">
                <a:latin typeface="Arial" pitchFamily="34" charset="0"/>
                <a:ea typeface="Times New Roman" pitchFamily="18" charset="0"/>
                <a:cs typeface="Arial" pitchFamily="34" charset="0"/>
              </a:rPr>
              <a:t>5</a:t>
            </a:r>
            <a:r>
              <a:rPr lang="en-US" altLang="ru-RU" sz="1400" dirty="0">
                <a:latin typeface="Arial" pitchFamily="34" charset="0"/>
                <a:ea typeface="Times New Roman" pitchFamily="18" charset="0"/>
                <a:cs typeface="Arial" pitchFamily="34" charset="0"/>
              </a:rPr>
              <a:t>50E</a:t>
            </a:r>
            <a:endParaRPr lang="ru-RU" altLang="ru-RU" sz="600" dirty="0">
              <a:latin typeface="Arial" pitchFamily="34" charset="0"/>
              <a:cs typeface="Arial"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709172739"/>
              </p:ext>
            </p:extLst>
          </p:nvPr>
        </p:nvGraphicFramePr>
        <p:xfrm>
          <a:off x="755576" y="4299932"/>
          <a:ext cx="5400675" cy="1487619"/>
        </p:xfrm>
        <a:graphic>
          <a:graphicData uri="http://schemas.openxmlformats.org/drawingml/2006/table">
            <a:tbl>
              <a:tblPr firstRow="1" firstCol="1" lastRow="1" lastCol="1" bandRow="1" bandCol="1">
                <a:tableStyleId>{3B4B98B0-60AC-42C2-AFA5-B58CD77FA1E5}</a:tableStyleId>
              </a:tblPr>
              <a:tblGrid>
                <a:gridCol w="2125980">
                  <a:extLst>
                    <a:ext uri="{9D8B030D-6E8A-4147-A177-3AD203B41FA5}">
                      <a16:colId xmlns:a16="http://schemas.microsoft.com/office/drawing/2014/main" val="20000"/>
                    </a:ext>
                  </a:extLst>
                </a:gridCol>
                <a:gridCol w="1024890">
                  <a:extLst>
                    <a:ext uri="{9D8B030D-6E8A-4147-A177-3AD203B41FA5}">
                      <a16:colId xmlns:a16="http://schemas.microsoft.com/office/drawing/2014/main" val="20001"/>
                    </a:ext>
                  </a:extLst>
                </a:gridCol>
                <a:gridCol w="1259840">
                  <a:extLst>
                    <a:ext uri="{9D8B030D-6E8A-4147-A177-3AD203B41FA5}">
                      <a16:colId xmlns:a16="http://schemas.microsoft.com/office/drawing/2014/main" val="20002"/>
                    </a:ext>
                  </a:extLst>
                </a:gridCol>
                <a:gridCol w="989965">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ETW</a:t>
                      </a:r>
                      <a:r>
                        <a:rPr lang="ru-RU" sz="900">
                          <a:effectLst/>
                        </a:rPr>
                        <a:t>-450</a:t>
                      </a:r>
                      <a:r>
                        <a:rPr lang="en-US" sz="900">
                          <a:effectLst/>
                        </a:rPr>
                        <a:t>E</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ETW</a:t>
                      </a:r>
                      <a:r>
                        <a:rPr lang="ru-RU" sz="900">
                          <a:effectLst/>
                        </a:rPr>
                        <a:t>-450</a:t>
                      </a:r>
                      <a:r>
                        <a:rPr lang="en-US" sz="900">
                          <a:effectLst/>
                        </a:rPr>
                        <a:t>E</a:t>
                      </a:r>
                      <a:r>
                        <a:rPr lang="ru-RU" sz="900">
                          <a:effectLst/>
                        </a:rPr>
                        <a:t>(кр.)</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ETW</a:t>
                      </a:r>
                      <a:r>
                        <a:rPr lang="ru-RU" sz="900">
                          <a:effectLst/>
                        </a:rPr>
                        <a:t>-550</a:t>
                      </a:r>
                      <a:r>
                        <a:rPr lang="en-US" sz="900">
                          <a:effectLst/>
                        </a:rPr>
                        <a:t>E</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44450">
                <a:tc>
                  <a:txBody>
                    <a:bodyPr/>
                    <a:lstStyle/>
                    <a:p>
                      <a:pPr>
                        <a:lnSpc>
                          <a:spcPct val="115000"/>
                        </a:lnSpc>
                        <a:spcAft>
                          <a:spcPts val="0"/>
                        </a:spcAft>
                      </a:pPr>
                      <a:r>
                        <a:rPr lang="ru-RU" sz="900">
                          <a:effectLst/>
                        </a:rPr>
                        <a:t>Производительность, упак./мин.</a:t>
                      </a:r>
                      <a:endParaRPr lang="ru-RU" sz="1100">
                        <a:effectLst/>
                        <a:latin typeface="Calibri"/>
                        <a:ea typeface="Calibri"/>
                        <a:cs typeface="Times New Roman"/>
                      </a:endParaRPr>
                    </a:p>
                  </a:txBody>
                  <a:tcPr marL="68580" marR="68580" marT="0" marB="0" anchor="ctr">
                    <a:noFill/>
                  </a:tcPr>
                </a:tc>
                <a:tc gridSpan="3">
                  <a:txBody>
                    <a:bodyPr/>
                    <a:lstStyle/>
                    <a:p>
                      <a:pPr algn="ctr">
                        <a:lnSpc>
                          <a:spcPct val="115000"/>
                        </a:lnSpc>
                        <a:spcAft>
                          <a:spcPts val="0"/>
                        </a:spcAft>
                      </a:pPr>
                      <a:r>
                        <a:rPr lang="ru-RU" sz="900">
                          <a:effectLst/>
                        </a:rPr>
                        <a:t>6-10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44450">
                <a:tc>
                  <a:txBody>
                    <a:bodyPr/>
                    <a:lstStyle/>
                    <a:p>
                      <a:pPr>
                        <a:lnSpc>
                          <a:spcPct val="115000"/>
                        </a:lnSpc>
                        <a:spcAft>
                          <a:spcPts val="0"/>
                        </a:spcAft>
                      </a:pPr>
                      <a:r>
                        <a:rPr lang="ru-RU" sz="900">
                          <a:effectLst/>
                        </a:rPr>
                        <a:t>Напряжение, В</a:t>
                      </a:r>
                      <a:endParaRPr lang="ru-RU" sz="1100">
                        <a:effectLst/>
                        <a:latin typeface="Calibri"/>
                        <a:ea typeface="Calibri"/>
                        <a:cs typeface="Times New Roman"/>
                      </a:endParaRPr>
                    </a:p>
                  </a:txBody>
                  <a:tcPr marL="68580" marR="68580" marT="0" marB="0" anchor="ctr"/>
                </a:tc>
                <a:tc gridSpan="3">
                  <a:txBody>
                    <a:bodyPr/>
                    <a:lstStyle/>
                    <a:p>
                      <a:pPr algn="ctr">
                        <a:lnSpc>
                          <a:spcPct val="115000"/>
                        </a:lnSpc>
                        <a:spcAft>
                          <a:spcPts val="0"/>
                        </a:spcAft>
                      </a:pPr>
                      <a:r>
                        <a:rPr lang="ru-RU" sz="900">
                          <a:effectLst/>
                        </a:rPr>
                        <a:t>220</a:t>
                      </a:r>
                      <a:endParaRPr lang="ru-RU" sz="1100">
                        <a:effectLst/>
                        <a:latin typeface="Calibri"/>
                        <a:ea typeface="Calibri"/>
                        <a:cs typeface="Times New Roman"/>
                      </a:endParaRPr>
                    </a:p>
                  </a:txBody>
                  <a:tcPr marL="68580" marR="68580"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44450">
                <a:tc>
                  <a:txBody>
                    <a:bodyPr/>
                    <a:lstStyle/>
                    <a:p>
                      <a:pPr>
                        <a:lnSpc>
                          <a:spcPct val="115000"/>
                        </a:lnSpc>
                        <a:spcAft>
                          <a:spcPts val="0"/>
                        </a:spcAft>
                      </a:pPr>
                      <a:r>
                        <a:rPr lang="ru-RU" sz="900">
                          <a:effectLst/>
                        </a:rPr>
                        <a:t>Мощность, Вт</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300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tc>
                  <a:txBody>
                    <a:bodyPr/>
                    <a:lstStyle/>
                    <a:p>
                      <a:pPr algn="ctr">
                        <a:lnSpc>
                          <a:spcPct val="115000"/>
                        </a:lnSpc>
                        <a:spcAft>
                          <a:spcPts val="0"/>
                        </a:spcAft>
                      </a:pPr>
                      <a:r>
                        <a:rPr lang="ru-RU" sz="900">
                          <a:effectLst/>
                        </a:rPr>
                        <a:t>450</a:t>
                      </a:r>
                      <a:endParaRPr lang="ru-RU" sz="110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3"/>
                  </a:ext>
                </a:extLst>
              </a:tr>
              <a:tr h="44450">
                <a:tc>
                  <a:txBody>
                    <a:bodyPr/>
                    <a:lstStyle/>
                    <a:p>
                      <a:pPr>
                        <a:lnSpc>
                          <a:spcPct val="115000"/>
                        </a:lnSpc>
                        <a:spcAft>
                          <a:spcPts val="0"/>
                        </a:spcAft>
                      </a:pPr>
                      <a:r>
                        <a:rPr lang="ru-RU" sz="900" dirty="0">
                          <a:effectLst/>
                        </a:rPr>
                        <a:t>Максимальная ширина рулона пленки, мм</a:t>
                      </a:r>
                      <a:endParaRPr lang="ru-RU" sz="1100" dirty="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900" dirty="0">
                          <a:effectLst/>
                        </a:rPr>
                        <a:t>450</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a:txBody>
                    <a:bodyPr/>
                    <a:lstStyle/>
                    <a:p>
                      <a:pPr algn="ctr">
                        <a:lnSpc>
                          <a:spcPct val="115000"/>
                        </a:lnSpc>
                        <a:spcAft>
                          <a:spcPts val="0"/>
                        </a:spcAft>
                      </a:pPr>
                      <a:r>
                        <a:rPr lang="ru-RU" sz="900">
                          <a:effectLst/>
                        </a:rPr>
                        <a:t>550</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44450">
                <a:tc>
                  <a:txBody>
                    <a:bodyPr/>
                    <a:lstStyle/>
                    <a:p>
                      <a:pPr>
                        <a:lnSpc>
                          <a:spcPct val="115000"/>
                        </a:lnSpc>
                        <a:spcAft>
                          <a:spcPts val="0"/>
                        </a:spcAft>
                      </a:pPr>
                      <a:r>
                        <a:rPr lang="ru-RU" sz="900">
                          <a:effectLst/>
                        </a:rPr>
                        <a:t>Максимальная температура, </a:t>
                      </a:r>
                      <a:r>
                        <a:rPr lang="ru-RU" sz="900" baseline="30000">
                          <a:effectLst/>
                        </a:rPr>
                        <a:t>о</a:t>
                      </a:r>
                      <a:r>
                        <a:rPr lang="ru-RU" sz="900">
                          <a:effectLst/>
                        </a:rPr>
                        <a:t>С</a:t>
                      </a:r>
                      <a:endParaRPr lang="ru-RU" sz="1100">
                        <a:effectLst/>
                        <a:latin typeface="Calibri"/>
                        <a:ea typeface="Calibri"/>
                        <a:cs typeface="Times New Roman"/>
                      </a:endParaRPr>
                    </a:p>
                  </a:txBody>
                  <a:tcPr marL="68580" marR="68580" marT="0" marB="0" anchor="ctr">
                    <a:noFill/>
                  </a:tcPr>
                </a:tc>
                <a:tc gridSpan="3">
                  <a:txBody>
                    <a:bodyPr/>
                    <a:lstStyle/>
                    <a:p>
                      <a:pPr algn="ctr">
                        <a:lnSpc>
                          <a:spcPct val="115000"/>
                        </a:lnSpc>
                        <a:spcAft>
                          <a:spcPts val="0"/>
                        </a:spcAft>
                      </a:pPr>
                      <a:r>
                        <a:rPr lang="ru-RU" sz="900">
                          <a:effectLst/>
                        </a:rPr>
                        <a:t>160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5"/>
                  </a:ext>
                </a:extLst>
              </a:tr>
              <a:tr h="0">
                <a:tc>
                  <a:txBody>
                    <a:bodyPr/>
                    <a:lstStyle/>
                    <a:p>
                      <a:pPr>
                        <a:lnSpc>
                          <a:spcPct val="115000"/>
                        </a:lnSpc>
                        <a:spcAft>
                          <a:spcPts val="0"/>
                        </a:spcAft>
                      </a:pPr>
                      <a:r>
                        <a:rPr lang="ru-RU" sz="900" dirty="0">
                          <a:effectLst/>
                        </a:rPr>
                        <a:t>Габаритные размеры, мм</a:t>
                      </a:r>
                      <a:endParaRPr lang="ru-RU" sz="1100" dirty="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900" dirty="0">
                          <a:effectLst/>
                        </a:rPr>
                        <a:t>500х580х180</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a:txBody>
                    <a:bodyPr/>
                    <a:lstStyle/>
                    <a:p>
                      <a:pPr algn="ctr">
                        <a:lnSpc>
                          <a:spcPct val="115000"/>
                        </a:lnSpc>
                        <a:spcAft>
                          <a:spcPts val="0"/>
                        </a:spcAft>
                      </a:pPr>
                      <a:r>
                        <a:rPr lang="ru-RU" sz="900" dirty="0">
                          <a:effectLst/>
                        </a:rPr>
                        <a:t>610х570х120</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0">
                <a:tc>
                  <a:txBody>
                    <a:bodyPr/>
                    <a:lstStyle/>
                    <a:p>
                      <a:pPr>
                        <a:lnSpc>
                          <a:spcPct val="115000"/>
                        </a:lnSpc>
                        <a:spcAft>
                          <a:spcPts val="0"/>
                        </a:spcAft>
                      </a:pPr>
                      <a:r>
                        <a:rPr lang="ru-RU" sz="900">
                          <a:effectLst/>
                        </a:rPr>
                        <a:t>Вес, кг</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dirty="0">
                          <a:effectLst/>
                        </a:rPr>
                        <a:t>6,</a:t>
                      </a:r>
                      <a:r>
                        <a:rPr lang="en-US" sz="900" dirty="0">
                          <a:effectLst/>
                        </a:rPr>
                        <a:t>5</a:t>
                      </a:r>
                      <a:endParaRPr lang="ru-RU" sz="1100" dirty="0">
                        <a:effectLst/>
                        <a:latin typeface="Calibri"/>
                        <a:ea typeface="Calibri"/>
                        <a:cs typeface="Times New Roman"/>
                      </a:endParaRPr>
                    </a:p>
                  </a:txBody>
                  <a:tcPr marL="68580" marR="68580" marT="0" marB="0" anchor="ctr">
                    <a:noFill/>
                  </a:tcPr>
                </a:tc>
                <a:tc hMerge="1">
                  <a:txBody>
                    <a:bodyPr/>
                    <a:lstStyle/>
                    <a:p>
                      <a:endParaRPr lang="ru-RU"/>
                    </a:p>
                  </a:txBody>
                  <a:tcPr/>
                </a:tc>
                <a:tc>
                  <a:txBody>
                    <a:bodyPr/>
                    <a:lstStyle/>
                    <a:p>
                      <a:pPr algn="ctr">
                        <a:lnSpc>
                          <a:spcPct val="115000"/>
                        </a:lnSpc>
                        <a:spcAft>
                          <a:spcPts val="0"/>
                        </a:spcAft>
                      </a:pPr>
                      <a:r>
                        <a:rPr lang="ru-RU" sz="900" dirty="0">
                          <a:effectLst/>
                        </a:rPr>
                        <a:t>7,5</a:t>
                      </a:r>
                      <a:endParaRPr lang="ru-RU" sz="1100" dirty="0">
                        <a:effectLst/>
                        <a:latin typeface="Calibri"/>
                        <a:ea typeface="Calibri"/>
                        <a:cs typeface="Times New Roman"/>
                      </a:endParaRPr>
                    </a:p>
                  </a:txBody>
                  <a:tcPr marL="68580" marR="68580" marT="0" marB="0">
                    <a:noFill/>
                  </a:tcPr>
                </a:tc>
                <a:extLst>
                  <a:ext uri="{0D108BD9-81ED-4DB2-BD59-A6C34878D82A}">
                    <a16:rowId xmlns:a16="http://schemas.microsoft.com/office/drawing/2014/main" val="10007"/>
                  </a:ext>
                </a:extLst>
              </a:tr>
              <a:tr h="0">
                <a:tc>
                  <a:txBody>
                    <a:bodyPr/>
                    <a:lstStyle/>
                    <a:p>
                      <a:pPr>
                        <a:lnSpc>
                          <a:spcPct val="115000"/>
                        </a:lnSpc>
                        <a:spcAft>
                          <a:spcPts val="0"/>
                        </a:spcAft>
                      </a:pPr>
                      <a:r>
                        <a:rPr lang="ru-RU" sz="900" dirty="0">
                          <a:effectLst/>
                        </a:rPr>
                        <a:t>Материал корпуса</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Нерж. сталь</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dirty="0">
                          <a:effectLst/>
                        </a:rPr>
                        <a:t>Крашеный металл</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900" dirty="0">
                          <a:effectLst/>
                        </a:rPr>
                        <a:t>Нерж. сталь</a:t>
                      </a:r>
                      <a:endParaRPr lang="ru-RU"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2" name="Прямоугольник 1"/>
          <p:cNvSpPr/>
          <p:nvPr/>
        </p:nvSpPr>
        <p:spPr>
          <a:xfrm>
            <a:off x="539552" y="620688"/>
            <a:ext cx="7702624" cy="615553"/>
          </a:xfrm>
          <a:prstGeom prst="rect">
            <a:avLst/>
          </a:prstGeom>
        </p:spPr>
        <p:txBody>
          <a:bodyPr wrap="square">
            <a:spAutoFit/>
          </a:bodyPr>
          <a:lstStyle/>
          <a:p>
            <a:pPr lvl="0" indent="114300" fontAlgn="base">
              <a:spcBef>
                <a:spcPct val="0"/>
              </a:spcBef>
              <a:spcAft>
                <a:spcPct val="0"/>
              </a:spcAft>
            </a:pPr>
            <a:r>
              <a:rPr lang="ru-RU" altLang="ru-RU" sz="1600" b="1" dirty="0">
                <a:ea typeface="Times New Roman" pitchFamily="18" charset="0"/>
              </a:rPr>
              <a:t>МАШИНА ТЕРМОУПАКОВОЧНАЯ В СТРЕТЧ - ПЛЁНКУ (ГОРЯЧИЙ СТОЛ)</a:t>
            </a:r>
          </a:p>
          <a:p>
            <a:pPr lvl="0" indent="114300" fontAlgn="base">
              <a:spcBef>
                <a:spcPct val="0"/>
              </a:spcBef>
              <a:spcAft>
                <a:spcPct val="0"/>
              </a:spcAft>
            </a:pPr>
            <a:endParaRPr lang="ru-RU" altLang="ru-RU" b="1" dirty="0"/>
          </a:p>
        </p:txBody>
      </p:sp>
    </p:spTree>
    <p:extLst>
      <p:ext uri="{BB962C8B-B14F-4D97-AF65-F5344CB8AC3E}">
        <p14:creationId xmlns:p14="http://schemas.microsoft.com/office/powerpoint/2010/main" val="63521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2687633467"/>
              </p:ext>
            </p:extLst>
          </p:nvPr>
        </p:nvGraphicFramePr>
        <p:xfrm>
          <a:off x="827584" y="4365104"/>
          <a:ext cx="5976739" cy="1512168"/>
        </p:xfrm>
        <a:graphic>
          <a:graphicData uri="http://schemas.openxmlformats.org/drawingml/2006/table">
            <a:tbl>
              <a:tblPr firstRow="1" firstCol="1" bandRow="1">
                <a:tableStyleId>{3B4B98B0-60AC-42C2-AFA5-B58CD77FA1E5}</a:tableStyleId>
              </a:tblPr>
              <a:tblGrid>
                <a:gridCol w="3287382">
                  <a:extLst>
                    <a:ext uri="{9D8B030D-6E8A-4147-A177-3AD203B41FA5}">
                      <a16:colId xmlns:a16="http://schemas.microsoft.com/office/drawing/2014/main" val="20000"/>
                    </a:ext>
                  </a:extLst>
                </a:gridCol>
                <a:gridCol w="2689357">
                  <a:extLst>
                    <a:ext uri="{9D8B030D-6E8A-4147-A177-3AD203B41FA5}">
                      <a16:colId xmlns:a16="http://schemas.microsoft.com/office/drawing/2014/main" val="20001"/>
                    </a:ext>
                  </a:extLst>
                </a:gridCol>
              </a:tblGrid>
              <a:tr h="216024">
                <a:tc>
                  <a:txBody>
                    <a:bodyPr/>
                    <a:lstStyle/>
                    <a:p>
                      <a:pPr algn="ctr">
                        <a:lnSpc>
                          <a:spcPct val="115000"/>
                        </a:lnSpc>
                        <a:spcAft>
                          <a:spcPts val="0"/>
                        </a:spcAft>
                        <a:tabLst>
                          <a:tab pos="2250440" algn="l"/>
                        </a:tabLs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en-US" sz="900">
                          <a:effectLst/>
                        </a:rPr>
                        <a:t>EDZ-280</a:t>
                      </a:r>
                      <a:r>
                        <a:rPr lang="ru-RU" sz="900">
                          <a:effectLst/>
                        </a:rPr>
                        <a:t>/</a:t>
                      </a:r>
                      <a:r>
                        <a:rPr lang="en-US" sz="900">
                          <a:effectLst/>
                        </a:rPr>
                        <a:t>A</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216024">
                <a:tc>
                  <a:txBody>
                    <a:bodyPr/>
                    <a:lstStyle/>
                    <a:p>
                      <a:pPr>
                        <a:lnSpc>
                          <a:spcPct val="115000"/>
                        </a:lnSpc>
                        <a:spcAft>
                          <a:spcPts val="0"/>
                        </a:spcAft>
                        <a:tabLst>
                          <a:tab pos="2250440" algn="l"/>
                        </a:tabLst>
                      </a:pPr>
                      <a:r>
                        <a:rPr lang="ru-RU" sz="900">
                          <a:effectLst/>
                        </a:rPr>
                        <a:t>Напряжение, В / Гц</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2250440" algn="l"/>
                        </a:tabLst>
                      </a:pPr>
                      <a:r>
                        <a:rPr lang="ru-RU" sz="900" dirty="0">
                          <a:effectLst/>
                        </a:rPr>
                        <a:t>220 / 50</a:t>
                      </a:r>
                      <a:endParaRPr lang="ru-RU" sz="11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1"/>
                  </a:ext>
                </a:extLst>
              </a:tr>
              <a:tr h="216024">
                <a:tc>
                  <a:txBody>
                    <a:bodyPr/>
                    <a:lstStyle/>
                    <a:p>
                      <a:pPr>
                        <a:lnSpc>
                          <a:spcPct val="115000"/>
                        </a:lnSpc>
                        <a:spcAft>
                          <a:spcPts val="0"/>
                        </a:spcAft>
                        <a:tabLst>
                          <a:tab pos="2250440" algn="l"/>
                        </a:tabLst>
                      </a:pPr>
                      <a:r>
                        <a:rPr lang="ru-RU" sz="900">
                          <a:effectLst/>
                        </a:rPr>
                        <a:t>Мощность, кВт</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ru-RU" sz="900">
                          <a:effectLst/>
                        </a:rPr>
                        <a:t>0,15</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16024">
                <a:tc>
                  <a:txBody>
                    <a:bodyPr/>
                    <a:lstStyle/>
                    <a:p>
                      <a:pPr>
                        <a:lnSpc>
                          <a:spcPct val="115000"/>
                        </a:lnSpc>
                        <a:spcAft>
                          <a:spcPts val="0"/>
                        </a:spcAft>
                        <a:tabLst>
                          <a:tab pos="2250440" algn="l"/>
                        </a:tabLst>
                      </a:pPr>
                      <a:r>
                        <a:rPr lang="ru-RU" sz="900">
                          <a:effectLst/>
                        </a:rPr>
                        <a:t>Остаточное вакуумное давление, кПа</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2250440" algn="l"/>
                        </a:tabLst>
                      </a:pPr>
                      <a:r>
                        <a:rPr lang="ru-RU" sz="900">
                          <a:effectLst/>
                        </a:rPr>
                        <a:t>0,6</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r h="216024">
                <a:tc>
                  <a:txBody>
                    <a:bodyPr/>
                    <a:lstStyle/>
                    <a:p>
                      <a:pPr>
                        <a:lnSpc>
                          <a:spcPct val="115000"/>
                        </a:lnSpc>
                        <a:spcAft>
                          <a:spcPts val="0"/>
                        </a:spcAft>
                        <a:tabLst>
                          <a:tab pos="2250440" algn="l"/>
                        </a:tabLst>
                      </a:pPr>
                      <a:r>
                        <a:rPr lang="ru-RU" sz="900">
                          <a:effectLst/>
                        </a:rPr>
                        <a:t>Количество сварочных планок</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ru-RU" sz="900">
                          <a:effectLst/>
                        </a:rPr>
                        <a:t>1</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216024">
                <a:tc>
                  <a:txBody>
                    <a:bodyPr/>
                    <a:lstStyle/>
                    <a:p>
                      <a:pPr>
                        <a:lnSpc>
                          <a:spcPct val="115000"/>
                        </a:lnSpc>
                        <a:spcAft>
                          <a:spcPts val="0"/>
                        </a:spcAft>
                        <a:tabLst>
                          <a:tab pos="2250440" algn="l"/>
                        </a:tabLst>
                      </a:pPr>
                      <a:r>
                        <a:rPr lang="ru-RU" sz="900">
                          <a:effectLst/>
                        </a:rPr>
                        <a:t>Ширина и макс. длина шва, мм</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tabLst>
                          <a:tab pos="2250440" algn="l"/>
                        </a:tabLst>
                      </a:pPr>
                      <a:r>
                        <a:rPr lang="ru-RU" sz="900">
                          <a:effectLst/>
                        </a:rPr>
                        <a:t>8х280</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5"/>
                  </a:ext>
                </a:extLst>
              </a:tr>
              <a:tr h="216024">
                <a:tc>
                  <a:txBody>
                    <a:bodyPr/>
                    <a:lstStyle/>
                    <a:p>
                      <a:pPr>
                        <a:lnSpc>
                          <a:spcPct val="115000"/>
                        </a:lnSpc>
                        <a:spcAft>
                          <a:spcPts val="0"/>
                        </a:spcAft>
                        <a:tabLst>
                          <a:tab pos="2250440" algn="l"/>
                        </a:tabLst>
                      </a:pPr>
                      <a:r>
                        <a:rPr lang="ru-RU" sz="900">
                          <a:effectLst/>
                        </a:rPr>
                        <a:t>Габаритные размеры,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ru-RU" sz="900" dirty="0">
                          <a:effectLst/>
                        </a:rPr>
                        <a:t>350×140×70</a:t>
                      </a:r>
                      <a:endParaRPr lang="ru-RU"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
        <p:nvSpPr>
          <p:cNvPr id="4" name="Rectangle 1"/>
          <p:cNvSpPr>
            <a:spLocks noChangeArrowheads="1"/>
          </p:cNvSpPr>
          <p:nvPr/>
        </p:nvSpPr>
        <p:spPr bwMode="auto">
          <a:xfrm>
            <a:off x="685800" y="622280"/>
            <a:ext cx="8245770" cy="33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251075" algn="l"/>
              </a:tabLst>
              <a:defRPr>
                <a:solidFill>
                  <a:schemeClr val="tx1"/>
                </a:solidFill>
                <a:latin typeface="Arial" pitchFamily="34" charset="0"/>
                <a:cs typeface="Arial" pitchFamily="34" charset="0"/>
              </a:defRPr>
            </a:lvl1pPr>
            <a:lvl2pPr fontAlgn="base">
              <a:spcBef>
                <a:spcPct val="0"/>
              </a:spcBef>
              <a:spcAft>
                <a:spcPct val="0"/>
              </a:spcAft>
              <a:tabLst>
                <a:tab pos="2251075" algn="l"/>
              </a:tabLst>
              <a:defRPr>
                <a:solidFill>
                  <a:schemeClr val="tx1"/>
                </a:solidFill>
                <a:latin typeface="Arial" pitchFamily="34" charset="0"/>
                <a:cs typeface="Arial" pitchFamily="34" charset="0"/>
              </a:defRPr>
            </a:lvl2pPr>
            <a:lvl3pPr fontAlgn="base">
              <a:spcBef>
                <a:spcPct val="0"/>
              </a:spcBef>
              <a:spcAft>
                <a:spcPct val="0"/>
              </a:spcAft>
              <a:tabLst>
                <a:tab pos="2251075" algn="l"/>
              </a:tabLst>
              <a:defRPr>
                <a:solidFill>
                  <a:schemeClr val="tx1"/>
                </a:solidFill>
                <a:latin typeface="Arial" pitchFamily="34" charset="0"/>
                <a:cs typeface="Arial" pitchFamily="34" charset="0"/>
              </a:defRPr>
            </a:lvl3pPr>
            <a:lvl4pPr fontAlgn="base">
              <a:spcBef>
                <a:spcPct val="0"/>
              </a:spcBef>
              <a:spcAft>
                <a:spcPct val="0"/>
              </a:spcAft>
              <a:tabLst>
                <a:tab pos="2251075" algn="l"/>
              </a:tabLst>
              <a:defRPr>
                <a:solidFill>
                  <a:schemeClr val="tx1"/>
                </a:solidFill>
                <a:latin typeface="Arial" pitchFamily="34" charset="0"/>
                <a:cs typeface="Arial" pitchFamily="34" charset="0"/>
              </a:defRPr>
            </a:lvl4pPr>
            <a:lvl5pPr fontAlgn="base">
              <a:spcBef>
                <a:spcPct val="0"/>
              </a:spcBef>
              <a:spcAft>
                <a:spcPct val="0"/>
              </a:spcAft>
              <a:tabLst>
                <a:tab pos="2251075" algn="l"/>
              </a:tabLst>
              <a:defRPr>
                <a:solidFill>
                  <a:schemeClr val="tx1"/>
                </a:solidFill>
                <a:latin typeface="Arial" pitchFamily="34" charset="0"/>
                <a:cs typeface="Arial" pitchFamily="34" charset="0"/>
              </a:defRPr>
            </a:lvl5pPr>
            <a:lvl6pPr fontAlgn="base">
              <a:spcBef>
                <a:spcPct val="0"/>
              </a:spcBef>
              <a:spcAft>
                <a:spcPct val="0"/>
              </a:spcAft>
              <a:tabLst>
                <a:tab pos="2251075" algn="l"/>
              </a:tabLst>
              <a:defRPr>
                <a:solidFill>
                  <a:schemeClr val="tx1"/>
                </a:solidFill>
                <a:latin typeface="Arial" pitchFamily="34" charset="0"/>
                <a:cs typeface="Arial" pitchFamily="34" charset="0"/>
              </a:defRPr>
            </a:lvl6pPr>
            <a:lvl7pPr fontAlgn="base">
              <a:spcBef>
                <a:spcPct val="0"/>
              </a:spcBef>
              <a:spcAft>
                <a:spcPct val="0"/>
              </a:spcAft>
              <a:tabLst>
                <a:tab pos="2251075" algn="l"/>
              </a:tabLst>
              <a:defRPr>
                <a:solidFill>
                  <a:schemeClr val="tx1"/>
                </a:solidFill>
                <a:latin typeface="Arial" pitchFamily="34" charset="0"/>
                <a:cs typeface="Arial" pitchFamily="34" charset="0"/>
              </a:defRPr>
            </a:lvl7pPr>
            <a:lvl8pPr fontAlgn="base">
              <a:spcBef>
                <a:spcPct val="0"/>
              </a:spcBef>
              <a:spcAft>
                <a:spcPct val="0"/>
              </a:spcAft>
              <a:tabLst>
                <a:tab pos="2251075" algn="l"/>
              </a:tabLst>
              <a:defRPr>
                <a:solidFill>
                  <a:schemeClr val="tx1"/>
                </a:solidFill>
                <a:latin typeface="Arial" pitchFamily="34" charset="0"/>
                <a:cs typeface="Arial" pitchFamily="34" charset="0"/>
              </a:defRPr>
            </a:lvl8pPr>
            <a:lvl9pPr fontAlgn="base">
              <a:spcBef>
                <a:spcPct val="0"/>
              </a:spcBef>
              <a:spcAft>
                <a:spcPct val="0"/>
              </a:spcAft>
              <a:tabLst>
                <a:tab pos="225107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tabLst>
                <a:tab pos="2251075" algn="l"/>
              </a:tabLst>
            </a:pPr>
            <a:r>
              <a:rPr kumimoji="0" lang="ru-RU" altLang="ru-RU" sz="1600" b="1" i="0" u="none" strike="noStrike" cap="none" normalizeH="0" baseline="0" dirty="0">
                <a:ln>
                  <a:noFill/>
                </a:ln>
                <a:effectLst/>
                <a:latin typeface="+mn-lt"/>
                <a:ea typeface="Calibri" pitchFamily="34" charset="0"/>
                <a:cs typeface="Arial" pitchFamily="34" charset="0"/>
              </a:rPr>
              <a:t>МАШИНЫ ВАКУУМНОЙ УПАКОВКИ</a:t>
            </a:r>
          </a:p>
          <a:p>
            <a:pPr marL="0" marR="0" lvl="0" indent="0" algn="l" defTabSz="914400" rtl="0" eaLnBrk="1" fontAlgn="base" latinLnBrk="0" hangingPunct="1">
              <a:lnSpc>
                <a:spcPct val="100000"/>
              </a:lnSpc>
              <a:spcBef>
                <a:spcPct val="0"/>
              </a:spcBef>
              <a:spcAft>
                <a:spcPct val="0"/>
              </a:spcAft>
              <a:buClrTx/>
              <a:buSzTx/>
              <a:tabLst>
                <a:tab pos="2251075" algn="l"/>
              </a:tabLst>
            </a:pP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100" b="0" i="0" u="none" strike="noStrike" cap="none" normalizeH="0" baseline="0" dirty="0">
              <a:ln>
                <a:noFill/>
              </a:ln>
              <a:effectLst/>
              <a:latin typeface="+mn-lt"/>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100" b="0" i="0" u="none" strike="noStrike" cap="none" normalizeH="0" baseline="0" dirty="0">
              <a:ln>
                <a:noFill/>
              </a:ln>
              <a:effectLst/>
              <a:latin typeface="+mn-lt"/>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Машины вакуумной упаковки широко используются в пищевой промышленности и в сфере торговли. Предназначены для упаковки продуктов питания в вакуумные пакеты, что позволяет длительное время сохранять надлежащее качество продукта.</a:t>
            </a: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2251075" algn="l"/>
              </a:tabLst>
            </a:pPr>
            <a:r>
              <a:rPr kumimoji="0" lang="ru-RU" altLang="ru-RU" sz="1400" b="1" i="0" u="none" strike="noStrike" cap="none" normalizeH="0" baseline="0" dirty="0">
                <a:ln>
                  <a:noFill/>
                </a:ln>
                <a:effectLst/>
                <a:latin typeface="+mn-lt"/>
                <a:ea typeface="Calibri" pitchFamily="34" charset="0"/>
                <a:cs typeface="Arial" pitchFamily="34" charset="0"/>
              </a:rPr>
              <a:t>Бескамерного типа</a:t>
            </a:r>
          </a:p>
          <a:p>
            <a:pPr marL="0" marR="0" lvl="0" indent="0" algn="l" defTabSz="914400" rtl="0" eaLnBrk="0" fontAlgn="base" latinLnBrk="0" hangingPunct="0">
              <a:lnSpc>
                <a:spcPct val="100000"/>
              </a:lnSpc>
              <a:spcBef>
                <a:spcPct val="0"/>
              </a:spcBef>
              <a:spcAft>
                <a:spcPct val="0"/>
              </a:spcAft>
              <a:buClrTx/>
              <a:buSzTx/>
              <a:tabLst>
                <a:tab pos="2251075" algn="l"/>
              </a:tabLst>
            </a:pP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Предназначены для полупрофессионального использования, используются для </a:t>
            </a:r>
            <a:r>
              <a:rPr kumimoji="0" lang="ru-RU" altLang="ru-RU" sz="1100" b="0" i="0" u="none" strike="noStrike" cap="none" normalizeH="0" baseline="0" dirty="0" err="1">
                <a:ln>
                  <a:noFill/>
                </a:ln>
                <a:effectLst/>
                <a:latin typeface="+mn-lt"/>
                <a:ea typeface="Calibri" pitchFamily="34" charset="0"/>
                <a:cs typeface="Arial" pitchFamily="34" charset="0"/>
              </a:rPr>
              <a:t>вакуумирования</a:t>
            </a:r>
            <a:r>
              <a:rPr kumimoji="0" lang="ru-RU" altLang="ru-RU" sz="1100" b="0" i="0" u="none" strike="noStrike" cap="none" normalizeH="0" baseline="0" dirty="0">
                <a:ln>
                  <a:noFill/>
                </a:ln>
                <a:effectLst/>
                <a:latin typeface="+mn-lt"/>
                <a:ea typeface="Calibri" pitchFamily="34" charset="0"/>
                <a:cs typeface="Arial" pitchFamily="34" charset="0"/>
              </a:rPr>
              <a:t> сухой продукции (сыры, копченые колбасы, вяленое мясо и пр.) в небольших магазинах и ресторанах, а также непищевых продуктов.</a:t>
            </a: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пластиковый корпус;</a:t>
            </a: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портативная и компактная модель;</a:t>
            </a: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en-US" altLang="ru-RU" sz="1100" b="0" i="0" u="none" strike="noStrike" cap="none" normalizeH="0" baseline="0" dirty="0" err="1">
                <a:ln>
                  <a:noFill/>
                </a:ln>
                <a:effectLst/>
                <a:latin typeface="+mn-lt"/>
                <a:ea typeface="Calibri" pitchFamily="34" charset="0"/>
                <a:cs typeface="Arial" pitchFamily="34" charset="0"/>
              </a:rPr>
              <a:t>индикатор</a:t>
            </a:r>
            <a:r>
              <a:rPr kumimoji="0" lang="en-US" altLang="ru-RU" sz="1100" b="0" i="0" u="none" strike="noStrike" cap="none" normalizeH="0" baseline="0" dirty="0">
                <a:ln>
                  <a:noFill/>
                </a:ln>
                <a:effectLst/>
                <a:latin typeface="+mn-lt"/>
                <a:ea typeface="Calibri" pitchFamily="34" charset="0"/>
                <a:cs typeface="Arial" pitchFamily="34" charset="0"/>
              </a:rPr>
              <a:t> </a:t>
            </a:r>
            <a:r>
              <a:rPr kumimoji="0" lang="ru-RU" altLang="ru-RU" sz="1100" b="0" i="0" u="none" strike="noStrike" cap="none" normalizeH="0" baseline="0" dirty="0">
                <a:ln>
                  <a:noFill/>
                </a:ln>
                <a:effectLst/>
                <a:latin typeface="+mn-lt"/>
                <a:ea typeface="Calibri" pitchFamily="34" charset="0"/>
                <a:cs typeface="Arial" pitchFamily="34" charset="0"/>
              </a:rPr>
              <a:t>процесса </a:t>
            </a:r>
            <a:r>
              <a:rPr kumimoji="0" lang="en-US" altLang="ru-RU" sz="1100" b="0" i="0" u="none" strike="noStrike" cap="none" normalizeH="0" baseline="0" dirty="0" err="1">
                <a:ln>
                  <a:noFill/>
                </a:ln>
                <a:effectLst/>
                <a:latin typeface="+mn-lt"/>
                <a:ea typeface="Calibri" pitchFamily="34" charset="0"/>
                <a:cs typeface="Arial" pitchFamily="34" charset="0"/>
              </a:rPr>
              <a:t>вакуум</a:t>
            </a:r>
            <a:r>
              <a:rPr kumimoji="0" lang="ru-RU" altLang="ru-RU" sz="1100" b="0" i="0" u="none" strike="noStrike" cap="none" normalizeH="0" baseline="0" dirty="0" err="1">
                <a:ln>
                  <a:noFill/>
                </a:ln>
                <a:effectLst/>
                <a:latin typeface="+mn-lt"/>
                <a:ea typeface="Calibri" pitchFamily="34" charset="0"/>
                <a:cs typeface="Arial" pitchFamily="34" charset="0"/>
              </a:rPr>
              <a:t>ирования</a:t>
            </a:r>
            <a:r>
              <a:rPr kumimoji="0" lang="en-US" altLang="ru-RU" sz="1100" b="0" i="0" u="none" strike="noStrike" cap="none" normalizeH="0" baseline="0" dirty="0">
                <a:ln>
                  <a:noFill/>
                </a:ln>
                <a:effectLst/>
                <a:latin typeface="+mn-lt"/>
                <a:ea typeface="Calibri" pitchFamily="34" charset="0"/>
                <a:cs typeface="Arial" pitchFamily="34" charset="0"/>
              </a:rPr>
              <a:t>;</a:t>
            </a: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индикатор запайки; </a:t>
            </a: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100" b="0" i="0" u="none" strike="noStrike" cap="none" normalizeH="0" baseline="0" dirty="0">
                <a:ln>
                  <a:noFill/>
                </a:ln>
                <a:effectLst/>
                <a:latin typeface="+mn-lt"/>
                <a:ea typeface="Calibri" pitchFamily="34" charset="0"/>
                <a:cs typeface="Arial" pitchFamily="34" charset="0"/>
              </a:rPr>
              <a:t>время </a:t>
            </a:r>
            <a:r>
              <a:rPr kumimoji="0" lang="ru-RU" altLang="ru-RU" sz="1100" b="0" i="0" u="none" strike="noStrike" cap="none" normalizeH="0" baseline="0" dirty="0" err="1">
                <a:ln>
                  <a:noFill/>
                </a:ln>
                <a:effectLst/>
                <a:latin typeface="+mn-lt"/>
                <a:ea typeface="Calibri" pitchFamily="34" charset="0"/>
                <a:cs typeface="Arial" pitchFamily="34" charset="0"/>
              </a:rPr>
              <a:t>вакуумирования</a:t>
            </a:r>
            <a:r>
              <a:rPr kumimoji="0" lang="ru-RU" altLang="ru-RU" sz="1100" b="0" i="0" u="none" strike="noStrike" cap="none" normalizeH="0" baseline="0" dirty="0">
                <a:ln>
                  <a:noFill/>
                </a:ln>
                <a:effectLst/>
                <a:latin typeface="+mn-lt"/>
                <a:ea typeface="Calibri" pitchFamily="34" charset="0"/>
                <a:cs typeface="Arial" pitchFamily="34" charset="0"/>
              </a:rPr>
              <a:t> контролируется оператором.</a:t>
            </a:r>
            <a:endParaRPr kumimoji="0" lang="ru-RU" altLang="ru-RU" sz="1100" b="0" i="0" u="none" strike="noStrike" cap="none" normalizeH="0" baseline="0" dirty="0">
              <a:ln>
                <a:noFill/>
              </a:ln>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3314" name="Picture 2" descr="DZ-280A"/>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72" l="1172" r="100000"/>
                    </a14:imgEffect>
                  </a14:imgLayer>
                </a14:imgProps>
              </a:ext>
              <a:ext uri="{28A0092B-C50C-407E-A947-70E740481C1C}">
                <a14:useLocalDpi xmlns:a14="http://schemas.microsoft.com/office/drawing/2010/main" val="0"/>
              </a:ext>
            </a:extLst>
          </a:blip>
          <a:srcRect t="13034" b="5470"/>
          <a:stretch>
            <a:fillRect/>
          </a:stretch>
        </p:blipFill>
        <p:spPr bwMode="auto">
          <a:xfrm>
            <a:off x="5508104" y="2692733"/>
            <a:ext cx="3185820" cy="127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21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3417653401"/>
              </p:ext>
            </p:extLst>
          </p:nvPr>
        </p:nvGraphicFramePr>
        <p:xfrm>
          <a:off x="755577" y="4293096"/>
          <a:ext cx="7560839" cy="1487619"/>
        </p:xfrm>
        <a:graphic>
          <a:graphicData uri="http://schemas.openxmlformats.org/drawingml/2006/table">
            <a:tbl>
              <a:tblPr firstRow="1" firstCol="1" lastRow="1" lastCol="1" bandRow="1" bandCol="1">
                <a:tableStyleId>{3B4B98B0-60AC-42C2-AFA5-B58CD77FA1E5}</a:tableStyleId>
              </a:tblPr>
              <a:tblGrid>
                <a:gridCol w="3304130">
                  <a:extLst>
                    <a:ext uri="{9D8B030D-6E8A-4147-A177-3AD203B41FA5}">
                      <a16:colId xmlns:a16="http://schemas.microsoft.com/office/drawing/2014/main" val="20000"/>
                    </a:ext>
                  </a:extLst>
                </a:gridCol>
                <a:gridCol w="1415343">
                  <a:extLst>
                    <a:ext uri="{9D8B030D-6E8A-4147-A177-3AD203B41FA5}">
                      <a16:colId xmlns:a16="http://schemas.microsoft.com/office/drawing/2014/main" val="20001"/>
                    </a:ext>
                  </a:extLst>
                </a:gridCol>
                <a:gridCol w="1380458">
                  <a:extLst>
                    <a:ext uri="{9D8B030D-6E8A-4147-A177-3AD203B41FA5}">
                      <a16:colId xmlns:a16="http://schemas.microsoft.com/office/drawing/2014/main" val="20002"/>
                    </a:ext>
                  </a:extLst>
                </a:gridCol>
                <a:gridCol w="1460908">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ru-RU" sz="900" dirty="0">
                          <a:effectLst/>
                        </a:rPr>
                        <a:t>Модель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en-US" sz="900">
                          <a:effectLst/>
                        </a:rPr>
                        <a:t>EHVC-260T/1A</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en-US" sz="900">
                          <a:effectLst/>
                        </a:rPr>
                        <a:t>EDZ-400/2T</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2250440" algn="l"/>
                        </a:tabLst>
                      </a:pPr>
                      <a:r>
                        <a:rPr lang="en-US" sz="900">
                          <a:effectLst/>
                        </a:rPr>
                        <a:t>EDZ-400/2E</a:t>
                      </a:r>
                      <a:endParaRPr lang="ru-RU" sz="110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0">
                <a:tc>
                  <a:txBody>
                    <a:bodyPr/>
                    <a:lstStyle/>
                    <a:p>
                      <a:pPr>
                        <a:lnSpc>
                          <a:spcPct val="115000"/>
                        </a:lnSpc>
                        <a:spcAft>
                          <a:spcPts val="0"/>
                        </a:spcAft>
                      </a:pPr>
                      <a:r>
                        <a:rPr lang="ru-RU" sz="900" dirty="0">
                          <a:effectLst/>
                        </a:rPr>
                        <a:t>Описание</a:t>
                      </a:r>
                      <a:endParaRPr lang="ru-RU" sz="1100" dirty="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Настольная однокамерная</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tc>
                  <a:txBody>
                    <a:bodyPr/>
                    <a:lstStyle/>
                    <a:p>
                      <a:pPr indent="-68580" algn="ctr">
                        <a:lnSpc>
                          <a:spcPct val="115000"/>
                        </a:lnSpc>
                        <a:spcAft>
                          <a:spcPts val="0"/>
                        </a:spcAft>
                      </a:pPr>
                      <a:r>
                        <a:rPr lang="ru-RU" sz="900">
                          <a:effectLst/>
                        </a:rPr>
                        <a:t>Напольная однокамерная</a:t>
                      </a:r>
                      <a:endParaRPr lang="ru-RU" sz="110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1"/>
                  </a:ext>
                </a:extLst>
              </a:tr>
              <a:tr h="0">
                <a:tc>
                  <a:txBody>
                    <a:bodyPr/>
                    <a:lstStyle/>
                    <a:p>
                      <a:pPr>
                        <a:lnSpc>
                          <a:spcPct val="115000"/>
                        </a:lnSpc>
                        <a:spcAft>
                          <a:spcPts val="0"/>
                        </a:spcAft>
                      </a:pPr>
                      <a:r>
                        <a:rPr lang="ru-RU" sz="900" dirty="0">
                          <a:effectLst/>
                        </a:rPr>
                        <a:t>Производительность насоса, м</a:t>
                      </a:r>
                      <a:r>
                        <a:rPr lang="ru-RU" sz="900" baseline="30000" dirty="0">
                          <a:effectLst/>
                        </a:rPr>
                        <a:t>3</a:t>
                      </a:r>
                      <a:r>
                        <a:rPr lang="ru-RU" sz="900" dirty="0">
                          <a:effectLst/>
                        </a:rPr>
                        <a:t>/ч</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900">
                          <a:effectLst/>
                        </a:rPr>
                        <a:t>8</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20</a:t>
                      </a:r>
                      <a:endParaRPr lang="ru-RU" sz="110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2"/>
                  </a:ext>
                </a:extLst>
              </a:tr>
              <a:tr h="0">
                <a:tc>
                  <a:txBody>
                    <a:bodyPr/>
                    <a:lstStyle/>
                    <a:p>
                      <a:pPr>
                        <a:lnSpc>
                          <a:spcPct val="115000"/>
                        </a:lnSpc>
                        <a:spcAft>
                          <a:spcPts val="0"/>
                        </a:spcAft>
                      </a:pPr>
                      <a:r>
                        <a:rPr lang="ru-RU" sz="900">
                          <a:effectLst/>
                        </a:rPr>
                        <a:t>Напряжение, В</a:t>
                      </a:r>
                      <a:endParaRPr lang="ru-RU" sz="1100">
                        <a:effectLst/>
                        <a:latin typeface="Calibri"/>
                        <a:ea typeface="Calibri"/>
                        <a:cs typeface="Times New Roman"/>
                      </a:endParaRPr>
                    </a:p>
                  </a:txBody>
                  <a:tcPr marL="68580" marR="68580" marT="0" marB="0" anchor="ctr">
                    <a:noFill/>
                  </a:tcPr>
                </a:tc>
                <a:tc gridSpan="3">
                  <a:txBody>
                    <a:bodyPr/>
                    <a:lstStyle/>
                    <a:p>
                      <a:pPr algn="ctr">
                        <a:lnSpc>
                          <a:spcPct val="115000"/>
                        </a:lnSpc>
                        <a:spcAft>
                          <a:spcPts val="0"/>
                        </a:spcAft>
                      </a:pPr>
                      <a:r>
                        <a:rPr lang="ru-RU" sz="900">
                          <a:effectLst/>
                        </a:rPr>
                        <a:t>220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3"/>
                  </a:ext>
                </a:extLst>
              </a:tr>
              <a:tr h="0">
                <a:tc>
                  <a:txBody>
                    <a:bodyPr/>
                    <a:lstStyle/>
                    <a:p>
                      <a:pPr>
                        <a:lnSpc>
                          <a:spcPct val="115000"/>
                        </a:lnSpc>
                        <a:spcAft>
                          <a:spcPts val="0"/>
                        </a:spcAft>
                      </a:pPr>
                      <a:r>
                        <a:rPr lang="ru-RU" sz="900">
                          <a:effectLst/>
                        </a:rPr>
                        <a:t>Мощность, кВт</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0,</a:t>
                      </a:r>
                      <a:r>
                        <a:rPr lang="en-US" sz="900">
                          <a:effectLst/>
                        </a:rPr>
                        <a:t>5</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en-US" sz="900">
                          <a:effectLst/>
                        </a:rPr>
                        <a:t>1,0</a:t>
                      </a:r>
                      <a:endParaRPr lang="ru-RU" sz="110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4"/>
                  </a:ext>
                </a:extLst>
              </a:tr>
              <a:tr h="0">
                <a:tc>
                  <a:txBody>
                    <a:bodyPr/>
                    <a:lstStyle/>
                    <a:p>
                      <a:pPr>
                        <a:lnSpc>
                          <a:spcPct val="115000"/>
                        </a:lnSpc>
                        <a:spcAft>
                          <a:spcPts val="0"/>
                        </a:spcAft>
                      </a:pPr>
                      <a:r>
                        <a:rPr lang="ru-RU" sz="900">
                          <a:effectLst/>
                        </a:rPr>
                        <a:t>Количество сварочных планок в камере</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ru-RU" sz="900">
                          <a:effectLst/>
                        </a:rPr>
                        <a:t>1</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2</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extLst>
                  <a:ext uri="{0D108BD9-81ED-4DB2-BD59-A6C34878D82A}">
                    <a16:rowId xmlns:a16="http://schemas.microsoft.com/office/drawing/2014/main" val="10005"/>
                  </a:ext>
                </a:extLst>
              </a:tr>
              <a:tr h="0">
                <a:tc>
                  <a:txBody>
                    <a:bodyPr/>
                    <a:lstStyle/>
                    <a:p>
                      <a:pPr>
                        <a:lnSpc>
                          <a:spcPct val="115000"/>
                        </a:lnSpc>
                        <a:spcAft>
                          <a:spcPts val="0"/>
                        </a:spcAft>
                      </a:pPr>
                      <a:r>
                        <a:rPr lang="ru-RU" sz="900">
                          <a:effectLst/>
                        </a:rPr>
                        <a:t>Размер сварочной планки, мм</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900">
                          <a:effectLst/>
                        </a:rPr>
                        <a:t>260х</a:t>
                      </a:r>
                      <a:r>
                        <a:rPr lang="en-US" sz="900">
                          <a:effectLst/>
                        </a:rPr>
                        <a:t>5</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400х10</a:t>
                      </a:r>
                      <a:endParaRPr lang="ru-RU" sz="1100">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6"/>
                  </a:ext>
                </a:extLst>
              </a:tr>
              <a:tr h="0">
                <a:tc>
                  <a:txBody>
                    <a:bodyPr/>
                    <a:lstStyle/>
                    <a:p>
                      <a:pPr>
                        <a:lnSpc>
                          <a:spcPct val="115000"/>
                        </a:lnSpc>
                        <a:spcAft>
                          <a:spcPts val="0"/>
                        </a:spcAft>
                      </a:pPr>
                      <a:r>
                        <a:rPr lang="ru-RU" sz="900">
                          <a:effectLst/>
                        </a:rPr>
                        <a:t>Внутренние размеры рабочей камеры, мм</a:t>
                      </a:r>
                      <a:endParaRPr lang="ru-RU" sz="1100">
                        <a:effectLst/>
                        <a:latin typeface="Calibri"/>
                        <a:ea typeface="Calibri"/>
                        <a:cs typeface="Times New Roman"/>
                      </a:endParaRPr>
                    </a:p>
                  </a:txBody>
                  <a:tcPr marL="68580" marR="68580" marT="0" marB="0" anchor="ctr">
                    <a:noFill/>
                  </a:tcPr>
                </a:tc>
                <a:tc>
                  <a:txBody>
                    <a:bodyPr/>
                    <a:lstStyle/>
                    <a:p>
                      <a:pPr algn="ctr">
                        <a:lnSpc>
                          <a:spcPct val="115000"/>
                        </a:lnSpc>
                        <a:spcAft>
                          <a:spcPts val="0"/>
                        </a:spcAft>
                      </a:pPr>
                      <a:r>
                        <a:rPr lang="en-US" sz="900">
                          <a:effectLst/>
                        </a:rPr>
                        <a:t>282</a:t>
                      </a:r>
                      <a:r>
                        <a:rPr lang="ru-RU" sz="900">
                          <a:effectLst/>
                        </a:rPr>
                        <a:t>х</a:t>
                      </a:r>
                      <a:r>
                        <a:rPr lang="en-US" sz="900">
                          <a:effectLst/>
                        </a:rPr>
                        <a:t>385</a:t>
                      </a:r>
                      <a:r>
                        <a:rPr lang="ru-RU" sz="900">
                          <a:effectLst/>
                        </a:rPr>
                        <a:t>х1</a:t>
                      </a:r>
                      <a:r>
                        <a:rPr lang="en-US" sz="900">
                          <a:effectLst/>
                        </a:rPr>
                        <a:t>0</a:t>
                      </a:r>
                      <a:r>
                        <a:rPr lang="ru-RU" sz="900">
                          <a:effectLst/>
                        </a:rPr>
                        <a:t>0</a:t>
                      </a:r>
                      <a:endParaRPr lang="ru-RU" sz="1100">
                        <a:effectLst/>
                        <a:latin typeface="Calibri"/>
                        <a:ea typeface="Calibri"/>
                        <a:cs typeface="Times New Roman"/>
                      </a:endParaRPr>
                    </a:p>
                  </a:txBody>
                  <a:tcPr marL="68580" marR="68580" marT="0" marB="0" anchor="ctr">
                    <a:noFill/>
                  </a:tcPr>
                </a:tc>
                <a:tc gridSpan="2">
                  <a:txBody>
                    <a:bodyPr/>
                    <a:lstStyle/>
                    <a:p>
                      <a:pPr algn="ctr">
                        <a:lnSpc>
                          <a:spcPct val="115000"/>
                        </a:lnSpc>
                        <a:spcAft>
                          <a:spcPts val="0"/>
                        </a:spcAft>
                      </a:pPr>
                      <a:r>
                        <a:rPr lang="ru-RU" sz="900">
                          <a:effectLst/>
                        </a:rPr>
                        <a:t>440х420х140</a:t>
                      </a:r>
                      <a:endParaRPr lang="ru-RU" sz="1100">
                        <a:effectLst/>
                        <a:latin typeface="Calibri"/>
                        <a:ea typeface="Calibri"/>
                        <a:cs typeface="Times New Roman"/>
                      </a:endParaRPr>
                    </a:p>
                  </a:txBody>
                  <a:tcPr marL="68580" marR="68580" marT="0" marB="0" anchor="ctr">
                    <a:noFill/>
                  </a:tcPr>
                </a:tc>
                <a:tc hMerge="1">
                  <a:txBody>
                    <a:bodyPr/>
                    <a:lstStyle/>
                    <a:p>
                      <a:endParaRPr lang="ru-RU"/>
                    </a:p>
                  </a:txBody>
                  <a:tcPr/>
                </a:tc>
                <a:extLst>
                  <a:ext uri="{0D108BD9-81ED-4DB2-BD59-A6C34878D82A}">
                    <a16:rowId xmlns:a16="http://schemas.microsoft.com/office/drawing/2014/main" val="10007"/>
                  </a:ext>
                </a:extLst>
              </a:tr>
              <a:tr h="44450">
                <a:tc>
                  <a:txBody>
                    <a:bodyPr/>
                    <a:lstStyle/>
                    <a:p>
                      <a:pPr>
                        <a:lnSpc>
                          <a:spcPct val="115000"/>
                        </a:lnSpc>
                        <a:spcAft>
                          <a:spcPts val="0"/>
                        </a:spcAft>
                      </a:pPr>
                      <a:r>
                        <a:rPr lang="ru-RU" sz="900">
                          <a:effectLst/>
                        </a:rPr>
                        <a:t>Остаточное давление, кПа</a:t>
                      </a:r>
                      <a:endParaRPr lang="ru-RU" sz="1100">
                        <a:effectLst/>
                        <a:latin typeface="Calibri"/>
                        <a:ea typeface="Calibri"/>
                        <a:cs typeface="Times New Roman"/>
                      </a:endParaRPr>
                    </a:p>
                  </a:txBody>
                  <a:tcPr marL="68580" marR="68580" marT="0" marB="0" anchor="ctr"/>
                </a:tc>
                <a:tc gridSpan="3">
                  <a:txBody>
                    <a:bodyPr/>
                    <a:lstStyle/>
                    <a:p>
                      <a:pPr algn="ctr">
                        <a:lnSpc>
                          <a:spcPct val="115000"/>
                        </a:lnSpc>
                        <a:spcAft>
                          <a:spcPts val="0"/>
                        </a:spcAft>
                      </a:pPr>
                      <a:r>
                        <a:rPr lang="ru-RU" sz="900" dirty="0">
                          <a:effectLst/>
                        </a:rPr>
                        <a:t>менее </a:t>
                      </a:r>
                      <a:r>
                        <a:rPr lang="en-US" sz="900" dirty="0">
                          <a:effectLst/>
                        </a:rPr>
                        <a:t>1</a:t>
                      </a:r>
                      <a:endParaRPr lang="ru-RU" sz="1100" dirty="0">
                        <a:effectLst/>
                        <a:latin typeface="Calibri"/>
                        <a:ea typeface="Calibri"/>
                        <a:cs typeface="Times New Roman"/>
                      </a:endParaRPr>
                    </a:p>
                  </a:txBody>
                  <a:tcPr marL="68580" marR="68580"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8"/>
                  </a:ext>
                </a:extLst>
              </a:tr>
            </a:tbl>
          </a:graphicData>
        </a:graphic>
      </p:graphicFrame>
      <p:sp>
        <p:nvSpPr>
          <p:cNvPr id="4" name="Rectangle 1"/>
          <p:cNvSpPr>
            <a:spLocks noChangeArrowheads="1"/>
          </p:cNvSpPr>
          <p:nvPr/>
        </p:nvSpPr>
        <p:spPr bwMode="auto">
          <a:xfrm>
            <a:off x="683568" y="437342"/>
            <a:ext cx="75329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251075" algn="l"/>
              </a:tabLst>
              <a:defRPr>
                <a:solidFill>
                  <a:schemeClr val="tx1"/>
                </a:solidFill>
                <a:latin typeface="Arial" pitchFamily="34" charset="0"/>
                <a:cs typeface="Arial" pitchFamily="34" charset="0"/>
              </a:defRPr>
            </a:lvl1pPr>
            <a:lvl2pPr fontAlgn="base">
              <a:spcBef>
                <a:spcPct val="0"/>
              </a:spcBef>
              <a:spcAft>
                <a:spcPct val="0"/>
              </a:spcAft>
              <a:tabLst>
                <a:tab pos="2251075" algn="l"/>
              </a:tabLst>
              <a:defRPr>
                <a:solidFill>
                  <a:schemeClr val="tx1"/>
                </a:solidFill>
                <a:latin typeface="Arial" pitchFamily="34" charset="0"/>
                <a:cs typeface="Arial" pitchFamily="34" charset="0"/>
              </a:defRPr>
            </a:lvl2pPr>
            <a:lvl3pPr fontAlgn="base">
              <a:spcBef>
                <a:spcPct val="0"/>
              </a:spcBef>
              <a:spcAft>
                <a:spcPct val="0"/>
              </a:spcAft>
              <a:tabLst>
                <a:tab pos="2251075" algn="l"/>
              </a:tabLst>
              <a:defRPr>
                <a:solidFill>
                  <a:schemeClr val="tx1"/>
                </a:solidFill>
                <a:latin typeface="Arial" pitchFamily="34" charset="0"/>
                <a:cs typeface="Arial" pitchFamily="34" charset="0"/>
              </a:defRPr>
            </a:lvl3pPr>
            <a:lvl4pPr fontAlgn="base">
              <a:spcBef>
                <a:spcPct val="0"/>
              </a:spcBef>
              <a:spcAft>
                <a:spcPct val="0"/>
              </a:spcAft>
              <a:tabLst>
                <a:tab pos="2251075" algn="l"/>
              </a:tabLst>
              <a:defRPr>
                <a:solidFill>
                  <a:schemeClr val="tx1"/>
                </a:solidFill>
                <a:latin typeface="Arial" pitchFamily="34" charset="0"/>
                <a:cs typeface="Arial" pitchFamily="34" charset="0"/>
              </a:defRPr>
            </a:lvl4pPr>
            <a:lvl5pPr fontAlgn="base">
              <a:spcBef>
                <a:spcPct val="0"/>
              </a:spcBef>
              <a:spcAft>
                <a:spcPct val="0"/>
              </a:spcAft>
              <a:tabLst>
                <a:tab pos="2251075" algn="l"/>
              </a:tabLst>
              <a:defRPr>
                <a:solidFill>
                  <a:schemeClr val="tx1"/>
                </a:solidFill>
                <a:latin typeface="Arial" pitchFamily="34" charset="0"/>
                <a:cs typeface="Arial" pitchFamily="34" charset="0"/>
              </a:defRPr>
            </a:lvl5pPr>
            <a:lvl6pPr fontAlgn="base">
              <a:spcBef>
                <a:spcPct val="0"/>
              </a:spcBef>
              <a:spcAft>
                <a:spcPct val="0"/>
              </a:spcAft>
              <a:tabLst>
                <a:tab pos="2251075" algn="l"/>
              </a:tabLst>
              <a:defRPr>
                <a:solidFill>
                  <a:schemeClr val="tx1"/>
                </a:solidFill>
                <a:latin typeface="Arial" pitchFamily="34" charset="0"/>
                <a:cs typeface="Arial" pitchFamily="34" charset="0"/>
              </a:defRPr>
            </a:lvl6pPr>
            <a:lvl7pPr fontAlgn="base">
              <a:spcBef>
                <a:spcPct val="0"/>
              </a:spcBef>
              <a:spcAft>
                <a:spcPct val="0"/>
              </a:spcAft>
              <a:tabLst>
                <a:tab pos="2251075" algn="l"/>
              </a:tabLst>
              <a:defRPr>
                <a:solidFill>
                  <a:schemeClr val="tx1"/>
                </a:solidFill>
                <a:latin typeface="Arial" pitchFamily="34" charset="0"/>
                <a:cs typeface="Arial" pitchFamily="34" charset="0"/>
              </a:defRPr>
            </a:lvl7pPr>
            <a:lvl8pPr fontAlgn="base">
              <a:spcBef>
                <a:spcPct val="0"/>
              </a:spcBef>
              <a:spcAft>
                <a:spcPct val="0"/>
              </a:spcAft>
              <a:tabLst>
                <a:tab pos="2251075" algn="l"/>
              </a:tabLst>
              <a:defRPr>
                <a:solidFill>
                  <a:schemeClr val="tx1"/>
                </a:solidFill>
                <a:latin typeface="Arial" pitchFamily="34" charset="0"/>
                <a:cs typeface="Arial" pitchFamily="34" charset="0"/>
              </a:defRPr>
            </a:lvl8pPr>
            <a:lvl9pPr fontAlgn="base">
              <a:spcBef>
                <a:spcPct val="0"/>
              </a:spcBef>
              <a:spcAft>
                <a:spcPct val="0"/>
              </a:spcAft>
              <a:tabLst>
                <a:tab pos="2251075" algn="l"/>
              </a:tabLst>
              <a:defRPr>
                <a:solidFill>
                  <a:schemeClr val="tx1"/>
                </a:solidFill>
                <a:latin typeface="Arial" pitchFamily="34" charset="0"/>
                <a:cs typeface="Arial" pitchFamily="34" charset="0"/>
              </a:defRPr>
            </a:lvl9pPr>
          </a:lstStyle>
          <a:p>
            <a:r>
              <a:rPr lang="ru-RU" altLang="ru-RU" sz="1400" b="1" dirty="0">
                <a:latin typeface="+mn-lt"/>
                <a:ea typeface="Calibri" pitchFamily="34" charset="0"/>
              </a:rPr>
              <a:t>МАШИНЫ ВАКУУМНОЙ УПАКОВКИ К</a:t>
            </a:r>
            <a:r>
              <a:rPr lang="ru-RU" altLang="ru-RU" sz="1400" b="1" dirty="0">
                <a:latin typeface="+mn-lt"/>
              </a:rPr>
              <a:t>АМЕРНОГО ТИПА</a:t>
            </a:r>
          </a:p>
          <a:p>
            <a:pPr marL="0" marR="0" lvl="0" indent="0" algn="l" defTabSz="914400" rtl="0" eaLnBrk="1" fontAlgn="base" latinLnBrk="0" hangingPunct="1">
              <a:lnSpc>
                <a:spcPct val="100000"/>
              </a:lnSpc>
              <a:spcBef>
                <a:spcPct val="0"/>
              </a:spcBef>
              <a:spcAft>
                <a:spcPct val="0"/>
              </a:spcAft>
              <a:buClrTx/>
              <a:buSzTx/>
              <a:tabLst>
                <a:tab pos="2251075" algn="l"/>
              </a:tabLst>
            </a:pPr>
            <a:endParaRPr kumimoji="0" lang="ru-RU" altLang="ru-RU" sz="11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Широко используются в ресторанном бизнесе, супермаркетах и на различных производствах, в </a:t>
            </a:r>
            <a:r>
              <a:rPr kumimoji="0" lang="ru-RU" altLang="ru-RU" sz="1200" b="0" i="0" u="none" strike="noStrike" cap="none" normalizeH="0" baseline="0" dirty="0" err="1">
                <a:ln>
                  <a:noFill/>
                </a:ln>
                <a:solidFill>
                  <a:schemeClr val="tx1"/>
                </a:solidFill>
                <a:effectLst/>
                <a:latin typeface="+mn-lt"/>
                <a:ea typeface="Calibri" pitchFamily="34" charset="0"/>
              </a:rPr>
              <a:t>т.ч</a:t>
            </a:r>
            <a:r>
              <a:rPr kumimoji="0" lang="ru-RU" altLang="ru-RU" sz="1200" b="0" i="0" u="none" strike="noStrike" cap="none" normalizeH="0" baseline="0" dirty="0">
                <a:ln>
                  <a:noFill/>
                </a:ln>
                <a:solidFill>
                  <a:schemeClr val="tx1"/>
                </a:solidFill>
                <a:effectLst/>
                <a:latin typeface="+mn-lt"/>
                <a:ea typeface="Calibri" pitchFamily="34" charset="0"/>
              </a:rPr>
              <a:t>. непищевых.</a:t>
            </a: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модель </a:t>
            </a:r>
            <a:r>
              <a:rPr kumimoji="0" lang="en-US" altLang="ru-RU" sz="1200" b="1" i="0" u="none" strike="noStrike" cap="none" normalizeH="0" baseline="0" dirty="0">
                <a:ln>
                  <a:noFill/>
                </a:ln>
                <a:solidFill>
                  <a:schemeClr val="tx1"/>
                </a:solidFill>
                <a:effectLst/>
                <a:latin typeface="+mn-lt"/>
                <a:ea typeface="Calibri" pitchFamily="34" charset="0"/>
              </a:rPr>
              <a:t>EHVC</a:t>
            </a:r>
            <a:r>
              <a:rPr kumimoji="0" lang="ru-RU" altLang="ru-RU" sz="1200" b="1" i="0" u="none" strike="noStrike" cap="none" normalizeH="0" baseline="0" dirty="0">
                <a:ln>
                  <a:noFill/>
                </a:ln>
                <a:solidFill>
                  <a:schemeClr val="tx1"/>
                </a:solidFill>
                <a:effectLst/>
                <a:latin typeface="+mn-lt"/>
                <a:ea typeface="Calibri" pitchFamily="34" charset="0"/>
              </a:rPr>
              <a:t>-260</a:t>
            </a:r>
            <a:r>
              <a:rPr kumimoji="0" lang="en-US" altLang="ru-RU" sz="1200" b="1" i="0" u="none" strike="noStrike" cap="none" normalizeH="0" baseline="0" dirty="0">
                <a:ln>
                  <a:noFill/>
                </a:ln>
                <a:solidFill>
                  <a:schemeClr val="tx1"/>
                </a:solidFill>
                <a:effectLst/>
                <a:latin typeface="+mn-lt"/>
                <a:ea typeface="Calibri" pitchFamily="34" charset="0"/>
              </a:rPr>
              <a:t>T</a:t>
            </a:r>
            <a:r>
              <a:rPr kumimoji="0" lang="ru-RU" altLang="ru-RU" sz="1200" b="1" i="0" u="none" strike="noStrike" cap="none" normalizeH="0" baseline="0" dirty="0">
                <a:ln>
                  <a:noFill/>
                </a:ln>
                <a:solidFill>
                  <a:schemeClr val="tx1"/>
                </a:solidFill>
                <a:effectLst/>
                <a:latin typeface="+mn-lt"/>
                <a:ea typeface="Calibri" pitchFamily="34" charset="0"/>
              </a:rPr>
              <a:t>/1</a:t>
            </a:r>
            <a:r>
              <a:rPr kumimoji="0" lang="en-US" altLang="ru-RU" sz="1200" b="1" i="0" u="none" strike="noStrike" cap="none" normalizeH="0" baseline="0" dirty="0">
                <a:ln>
                  <a:noFill/>
                </a:ln>
                <a:solidFill>
                  <a:schemeClr val="tx1"/>
                </a:solidFill>
                <a:effectLst/>
                <a:latin typeface="+mn-lt"/>
                <a:ea typeface="Calibri" pitchFamily="34" charset="0"/>
              </a:rPr>
              <a:t>A</a:t>
            </a:r>
            <a:r>
              <a:rPr kumimoji="0" lang="ru-RU" altLang="ru-RU" sz="1200" b="0" i="0" u="none" strike="noStrike" cap="none" normalizeH="0" baseline="0" dirty="0">
                <a:ln>
                  <a:noFill/>
                </a:ln>
                <a:solidFill>
                  <a:schemeClr val="tx1"/>
                </a:solidFill>
                <a:effectLst/>
                <a:latin typeface="+mn-lt"/>
                <a:ea typeface="Calibri" pitchFamily="34" charset="0"/>
              </a:rPr>
              <a:t> имеет электронную панель управления;</a:t>
            </a: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у моделей </a:t>
            </a:r>
            <a:r>
              <a:rPr kumimoji="0" lang="en-US" altLang="ru-RU" sz="1200" b="1" i="0" u="none" strike="noStrike" cap="none" normalizeH="0" baseline="0" dirty="0">
                <a:ln>
                  <a:noFill/>
                </a:ln>
                <a:solidFill>
                  <a:schemeClr val="tx1"/>
                </a:solidFill>
                <a:effectLst/>
                <a:latin typeface="+mn-lt"/>
                <a:ea typeface="Calibri" pitchFamily="34" charset="0"/>
              </a:rPr>
              <a:t>E</a:t>
            </a:r>
            <a:r>
              <a:rPr kumimoji="0" lang="ru-RU" altLang="ru-RU" sz="1200" b="1" i="0" u="none" strike="noStrike" cap="none" normalizeH="0" baseline="0" dirty="0">
                <a:ln>
                  <a:noFill/>
                </a:ln>
                <a:solidFill>
                  <a:schemeClr val="tx1"/>
                </a:solidFill>
                <a:effectLst/>
                <a:latin typeface="+mn-lt"/>
                <a:ea typeface="Calibri" pitchFamily="34" charset="0"/>
              </a:rPr>
              <a:t>DZ-400/2T</a:t>
            </a:r>
            <a:r>
              <a:rPr kumimoji="0" lang="ru-RU" altLang="ru-RU" sz="1200" b="0" i="0" u="none" strike="noStrike" cap="none" normalizeH="0" baseline="0" dirty="0">
                <a:ln>
                  <a:noFill/>
                </a:ln>
                <a:solidFill>
                  <a:schemeClr val="tx1"/>
                </a:solidFill>
                <a:effectLst/>
                <a:latin typeface="+mn-lt"/>
                <a:ea typeface="Calibri" pitchFamily="34" charset="0"/>
              </a:rPr>
              <a:t> и </a:t>
            </a:r>
            <a:r>
              <a:rPr kumimoji="0" lang="en-US" altLang="ru-RU" sz="1200" b="1" i="0" u="none" strike="noStrike" cap="none" normalizeH="0" baseline="0" dirty="0">
                <a:ln>
                  <a:noFill/>
                </a:ln>
                <a:solidFill>
                  <a:schemeClr val="tx1"/>
                </a:solidFill>
                <a:effectLst/>
                <a:latin typeface="+mn-lt"/>
                <a:ea typeface="Calibri" pitchFamily="34" charset="0"/>
              </a:rPr>
              <a:t>E</a:t>
            </a:r>
            <a:r>
              <a:rPr kumimoji="0" lang="ru-RU" altLang="ru-RU" sz="1200" b="1" i="0" u="none" strike="noStrike" cap="none" normalizeH="0" baseline="0" dirty="0">
                <a:ln>
                  <a:noFill/>
                </a:ln>
                <a:solidFill>
                  <a:schemeClr val="tx1"/>
                </a:solidFill>
                <a:effectLst/>
                <a:latin typeface="+mn-lt"/>
                <a:ea typeface="Calibri" pitchFamily="34" charset="0"/>
              </a:rPr>
              <a:t>DZ-400/2E</a:t>
            </a:r>
            <a:r>
              <a:rPr kumimoji="0" lang="ru-RU" altLang="ru-RU" sz="1200" b="0" i="0" u="none" strike="noStrike" cap="none" normalizeH="0" baseline="0" dirty="0">
                <a:ln>
                  <a:noFill/>
                </a:ln>
                <a:solidFill>
                  <a:schemeClr val="tx1"/>
                </a:solidFill>
                <a:effectLst/>
                <a:latin typeface="+mn-lt"/>
                <a:ea typeface="Calibri" pitchFamily="34" charset="0"/>
              </a:rPr>
              <a:t> аналоговая панель управления;</a:t>
            </a: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функция «Дата на шве» - в комплекте (набор литер и верхняя силиконовая планка);</a:t>
            </a: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вакуумные камеры всех моделей выполнены из нержавеющей стали;</a:t>
            </a: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51075" algn="l"/>
              </a:tabLst>
            </a:pPr>
            <a:r>
              <a:rPr kumimoji="0" lang="ru-RU" altLang="ru-RU" sz="1200" b="0" i="0" u="none" strike="noStrike" cap="none" normalizeH="0" baseline="0" dirty="0">
                <a:ln>
                  <a:noFill/>
                </a:ln>
                <a:solidFill>
                  <a:schemeClr val="tx1"/>
                </a:solidFill>
                <a:effectLst/>
                <a:latin typeface="+mn-lt"/>
                <a:ea typeface="Calibri" pitchFamily="34" charset="0"/>
              </a:rPr>
              <a:t>купол вакуумных машин выполнен из пластика.</a:t>
            </a:r>
            <a:endParaRPr kumimoji="0" lang="ru-RU" altLang="ru-RU"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100" b="0" i="0" u="none" strike="noStrike" cap="none" normalizeH="0" baseline="0" dirty="0">
              <a:ln>
                <a:noFill/>
              </a:ln>
              <a:solidFill>
                <a:schemeClr val="tx1"/>
              </a:solidFill>
              <a:effectLst/>
              <a:latin typeface="+mn-lt"/>
            </a:endParaRPr>
          </a:p>
        </p:txBody>
      </p:sp>
      <p:sp>
        <p:nvSpPr>
          <p:cNvPr id="5" name="Text Box 2"/>
          <p:cNvSpPr txBox="1">
            <a:spLocks noChangeArrowheads="1"/>
          </p:cNvSpPr>
          <p:nvPr/>
        </p:nvSpPr>
        <p:spPr bwMode="auto">
          <a:xfrm>
            <a:off x="893762" y="2492896"/>
            <a:ext cx="9779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ru-RU" sz="900" b="1" i="0" u="none" strike="noStrike" cap="none" normalizeH="0" baseline="0" dirty="0">
                <a:ln>
                  <a:noFill/>
                </a:ln>
                <a:solidFill>
                  <a:schemeClr val="tx1"/>
                </a:solidFill>
                <a:effectLst/>
                <a:latin typeface="Arial" pitchFamily="34" charset="0"/>
                <a:cs typeface="Arial" pitchFamily="34" charset="0"/>
              </a:rPr>
              <a:t>EHVC-260T/1A</a:t>
            </a:r>
            <a:endParaRPr kumimoji="0" lang="ru-RU" altLang="ru-RU" sz="10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4339" name="Picture 3" descr="HVC-260T∕1A Table-Style Vacuum Packaging Machin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82" b="96346" l="22075" r="75513"/>
                    </a14:imgEffect>
                  </a14:imgLayer>
                </a14:imgProps>
              </a:ext>
              <a:ext uri="{28A0092B-C50C-407E-A947-70E740481C1C}">
                <a14:useLocalDpi xmlns:a14="http://schemas.microsoft.com/office/drawing/2010/main" val="0"/>
              </a:ext>
            </a:extLst>
          </a:blip>
          <a:srcRect l="29803" r="23378" b="7166"/>
          <a:stretch>
            <a:fillRect/>
          </a:stretch>
        </p:blipFill>
        <p:spPr bwMode="auto">
          <a:xfrm>
            <a:off x="1425574" y="2558366"/>
            <a:ext cx="1227137"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DZ-4002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4265" y="2592993"/>
            <a:ext cx="1173799" cy="138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DZ-4002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7329"/>
                    </a14:imgEffect>
                  </a14:imgLayer>
                </a14:imgProps>
              </a:ext>
              <a:ext uri="{28A0092B-C50C-407E-A947-70E740481C1C}">
                <a14:useLocalDpi xmlns:a14="http://schemas.microsoft.com/office/drawing/2010/main" val="0"/>
              </a:ext>
            </a:extLst>
          </a:blip>
          <a:srcRect/>
          <a:stretch>
            <a:fillRect/>
          </a:stretch>
        </p:blipFill>
        <p:spPr bwMode="auto">
          <a:xfrm>
            <a:off x="6535549" y="2520985"/>
            <a:ext cx="1492835" cy="1492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300192" y="2497248"/>
            <a:ext cx="883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ru-RU" sz="900" b="1" i="0" u="none" strike="noStrike" cap="none" normalizeH="0" baseline="0" dirty="0">
                <a:ln>
                  <a:noFill/>
                </a:ln>
                <a:solidFill>
                  <a:schemeClr val="tx1"/>
                </a:solidFill>
                <a:effectLst/>
                <a:latin typeface="Arial" pitchFamily="34" charset="0"/>
                <a:cs typeface="Arial" pitchFamily="34" charset="0"/>
              </a:rPr>
              <a:t>EDZ</a:t>
            </a:r>
            <a:r>
              <a:rPr kumimoji="0" lang="ru-RU" altLang="ru-RU" sz="900" b="1" i="0" u="none" strike="noStrike" cap="none" normalizeH="0" baseline="0" dirty="0">
                <a:ln>
                  <a:noFill/>
                </a:ln>
                <a:solidFill>
                  <a:schemeClr val="tx1"/>
                </a:solidFill>
                <a:effectLst/>
                <a:latin typeface="Arial" pitchFamily="34" charset="0"/>
                <a:cs typeface="Arial" pitchFamily="34" charset="0"/>
              </a:rPr>
              <a:t> </a:t>
            </a:r>
            <a:r>
              <a:rPr kumimoji="0" lang="en-US" altLang="ru-RU" sz="900" b="1" i="0" u="none" strike="noStrike" cap="none" normalizeH="0" baseline="0" dirty="0">
                <a:ln>
                  <a:noFill/>
                </a:ln>
                <a:solidFill>
                  <a:schemeClr val="tx1"/>
                </a:solidFill>
                <a:effectLst/>
                <a:latin typeface="Arial" pitchFamily="34" charset="0"/>
                <a:cs typeface="Arial" pitchFamily="34" charset="0"/>
              </a:rPr>
              <a:t>-</a:t>
            </a:r>
            <a:r>
              <a:rPr kumimoji="0" lang="ru-RU" altLang="ru-RU" sz="900" b="1" i="0" u="none" strike="noStrike" cap="none" normalizeH="0" baseline="0" dirty="0">
                <a:ln>
                  <a:noFill/>
                </a:ln>
                <a:solidFill>
                  <a:schemeClr val="tx1"/>
                </a:solidFill>
                <a:effectLst/>
                <a:latin typeface="Arial" pitchFamily="34" charset="0"/>
                <a:cs typeface="Arial" pitchFamily="34" charset="0"/>
              </a:rPr>
              <a:t> </a:t>
            </a:r>
            <a:r>
              <a:rPr kumimoji="0" lang="en-US" altLang="ru-RU" sz="900" b="1" i="0" u="none" strike="noStrike" cap="none" normalizeH="0" baseline="0" dirty="0">
                <a:ln>
                  <a:noFill/>
                </a:ln>
                <a:solidFill>
                  <a:schemeClr val="tx1"/>
                </a:solidFill>
                <a:effectLst/>
                <a:latin typeface="Arial" pitchFamily="34" charset="0"/>
                <a:cs typeface="Arial" pitchFamily="34" charset="0"/>
              </a:rPr>
              <a:t>400/2E</a:t>
            </a:r>
            <a:endParaRPr kumimoji="0" lang="ru-RU" altLang="ru-RU" sz="10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9" name="Text Box 7"/>
          <p:cNvSpPr txBox="1">
            <a:spLocks noChangeArrowheads="1"/>
          </p:cNvSpPr>
          <p:nvPr/>
        </p:nvSpPr>
        <p:spPr bwMode="auto">
          <a:xfrm>
            <a:off x="3572885" y="2512170"/>
            <a:ext cx="877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altLang="ru-RU" sz="900" b="1" i="0" u="none" strike="noStrike" cap="none" normalizeH="0" baseline="0" dirty="0">
                <a:ln>
                  <a:noFill/>
                </a:ln>
                <a:solidFill>
                  <a:schemeClr val="tx1"/>
                </a:solidFill>
                <a:effectLst/>
                <a:latin typeface="Arial" pitchFamily="34" charset="0"/>
                <a:cs typeface="Arial" pitchFamily="34" charset="0"/>
              </a:rPr>
              <a:t>EDZ</a:t>
            </a:r>
            <a:r>
              <a:rPr kumimoji="0" lang="ru-RU" altLang="ru-RU" sz="900" b="1" i="0" u="none" strike="noStrike" cap="none" normalizeH="0" dirty="0">
                <a:ln>
                  <a:noFill/>
                </a:ln>
                <a:solidFill>
                  <a:schemeClr val="tx1"/>
                </a:solidFill>
                <a:effectLst/>
                <a:latin typeface="Arial" pitchFamily="34" charset="0"/>
                <a:cs typeface="Arial" pitchFamily="34" charset="0"/>
              </a:rPr>
              <a:t> </a:t>
            </a:r>
            <a:r>
              <a:rPr kumimoji="0" lang="en-US" altLang="ru-RU" sz="900" b="1" i="0" u="none" strike="noStrike" cap="none" normalizeH="0" baseline="0" dirty="0">
                <a:ln>
                  <a:noFill/>
                </a:ln>
                <a:solidFill>
                  <a:schemeClr val="tx1"/>
                </a:solidFill>
                <a:effectLst/>
                <a:latin typeface="Arial" pitchFamily="34" charset="0"/>
                <a:cs typeface="Arial" pitchFamily="34" charset="0"/>
              </a:rPr>
              <a:t>-</a:t>
            </a:r>
            <a:r>
              <a:rPr kumimoji="0" lang="ru-RU" altLang="ru-RU" sz="900" b="1" i="0" u="none" strike="noStrike" cap="none" normalizeH="0" baseline="0" dirty="0">
                <a:ln>
                  <a:noFill/>
                </a:ln>
                <a:solidFill>
                  <a:schemeClr val="tx1"/>
                </a:solidFill>
                <a:effectLst/>
                <a:latin typeface="Arial" pitchFamily="34" charset="0"/>
                <a:cs typeface="Arial" pitchFamily="34" charset="0"/>
              </a:rPr>
              <a:t> </a:t>
            </a:r>
            <a:r>
              <a:rPr kumimoji="0" lang="en-US" altLang="ru-RU" sz="900" b="1" i="0" u="none" strike="noStrike" cap="none" normalizeH="0" baseline="0" dirty="0">
                <a:ln>
                  <a:noFill/>
                </a:ln>
                <a:solidFill>
                  <a:schemeClr val="tx1"/>
                </a:solidFill>
                <a:effectLst/>
                <a:latin typeface="Arial" pitchFamily="34" charset="0"/>
                <a:cs typeface="Arial" pitchFamily="34" charset="0"/>
              </a:rPr>
              <a:t>400/2</a:t>
            </a:r>
            <a:r>
              <a:rPr kumimoji="0" lang="ru-RU" altLang="ru-RU" sz="900" b="1" i="0" u="none" strike="noStrike" cap="none" normalizeH="0" baseline="0" dirty="0">
                <a:ln>
                  <a:noFill/>
                </a:ln>
                <a:solidFill>
                  <a:schemeClr val="tx1"/>
                </a:solidFill>
                <a:effectLst/>
                <a:latin typeface="Arial" pitchFamily="34" charset="0"/>
                <a:cs typeface="Arial" pitchFamily="34" charset="0"/>
              </a:rPr>
              <a:t>T</a:t>
            </a:r>
            <a:endParaRPr kumimoji="0" lang="ru-RU" altLang="ru-RU" sz="10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cxnSp>
        <p:nvCxnSpPr>
          <p:cNvPr id="12" name="Прямая соединительная линия 11"/>
          <p:cNvCxnSpPr/>
          <p:nvPr/>
        </p:nvCxnSpPr>
        <p:spPr>
          <a:xfrm>
            <a:off x="8316416" y="332656"/>
            <a:ext cx="0" cy="518457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21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816848" y="-41824"/>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426215"/>
            <a:ext cx="7612644" cy="2246769"/>
          </a:xfrm>
          <a:prstGeom prst="rect">
            <a:avLst/>
          </a:prstGeom>
        </p:spPr>
        <p:txBody>
          <a:bodyPr wrap="square">
            <a:spAutoFit/>
          </a:bodyPr>
          <a:lstStyle/>
          <a:p>
            <a:pPr lvl="0"/>
            <a:r>
              <a:rPr lang="ru-RU" altLang="ru-RU" sz="1400" b="1" dirty="0">
                <a:ea typeface="Calibri" pitchFamily="34" charset="0"/>
                <a:cs typeface="Arial" pitchFamily="34" charset="0"/>
              </a:rPr>
              <a:t>МАШИНЫ ВАКУУМНОЙ УПАКОВКИ </a:t>
            </a:r>
            <a:r>
              <a:rPr lang="ru-RU" sz="1400" b="1" dirty="0"/>
              <a:t>С ПЕРЕКИДНОЙ КРЫШКОЙ</a:t>
            </a:r>
            <a:endParaRPr lang="ru-RU" sz="1400" dirty="0"/>
          </a:p>
          <a:p>
            <a:r>
              <a:rPr lang="ru-RU" sz="1400" dirty="0"/>
              <a:t> </a:t>
            </a:r>
          </a:p>
          <a:p>
            <a:r>
              <a:rPr lang="ru-RU" sz="1400" dirty="0"/>
              <a:t>Широко используются на фабриках-кухнях, в гипермаркетах и на различных производствах, в т.ч. непищевых.</a:t>
            </a:r>
          </a:p>
          <a:p>
            <a:endParaRPr lang="ru-RU" sz="1400" dirty="0"/>
          </a:p>
          <a:p>
            <a:pPr lvl="0"/>
            <a:r>
              <a:rPr lang="ru-RU" sz="1400" dirty="0"/>
              <a:t>Модель для упаковки в  вакуум-пакет – </a:t>
            </a:r>
            <a:r>
              <a:rPr lang="en-US" sz="1400" b="1" dirty="0"/>
              <a:t>EHVC</a:t>
            </a:r>
            <a:r>
              <a:rPr lang="ru-RU" sz="1400" b="1" dirty="0"/>
              <a:t>-510</a:t>
            </a:r>
            <a:r>
              <a:rPr lang="en-US" sz="1400" b="1" dirty="0"/>
              <a:t>S</a:t>
            </a:r>
            <a:r>
              <a:rPr lang="ru-RU" sz="1400" b="1" dirty="0"/>
              <a:t>/2</a:t>
            </a:r>
            <a:r>
              <a:rPr lang="en-US" sz="1400" b="1" dirty="0"/>
              <a:t>B</a:t>
            </a:r>
            <a:r>
              <a:rPr lang="ru-RU" sz="1400" dirty="0"/>
              <a:t>.</a:t>
            </a:r>
          </a:p>
          <a:p>
            <a:pPr lvl="0"/>
            <a:endParaRPr lang="ru-RU" sz="1400" dirty="0"/>
          </a:p>
          <a:p>
            <a:pPr lvl="0"/>
            <a:r>
              <a:rPr lang="ru-RU" sz="1400" dirty="0"/>
              <a:t>Крышка совершает реверсивное движение справа-налево и наоборот;</a:t>
            </a:r>
          </a:p>
          <a:p>
            <a:pPr lvl="0"/>
            <a:r>
              <a:rPr lang="ru-RU" sz="1400" dirty="0"/>
              <a:t>Возможность получения несколько упакованных продуктов одновременно;</a:t>
            </a:r>
          </a:p>
          <a:p>
            <a:pPr lvl="0"/>
            <a:r>
              <a:rPr lang="ru-RU" sz="1400" dirty="0"/>
              <a:t>В левой и правой частях машины расположено по две сварочные планки;</a:t>
            </a:r>
          </a:p>
        </p:txBody>
      </p:sp>
      <p:pic>
        <p:nvPicPr>
          <p:cNvPr id="17410" name="Picture 2" descr="HVC-510／2SB"/>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67" b="100000" l="3903" r="98721"/>
                    </a14:imgEffect>
                  </a14:imgLayer>
                </a14:imgProps>
              </a:ext>
              <a:ext uri="{28A0092B-C50C-407E-A947-70E740481C1C}">
                <a14:useLocalDpi xmlns:a14="http://schemas.microsoft.com/office/drawing/2010/main" val="0"/>
              </a:ext>
            </a:extLst>
          </a:blip>
          <a:srcRect/>
          <a:stretch>
            <a:fillRect/>
          </a:stretch>
        </p:blipFill>
        <p:spPr bwMode="auto">
          <a:xfrm>
            <a:off x="6300192" y="2564904"/>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Таблица 5"/>
          <p:cNvGraphicFramePr>
            <a:graphicFrameLocks noGrp="1"/>
          </p:cNvGraphicFramePr>
          <p:nvPr>
            <p:extLst>
              <p:ext uri="{D42A27DB-BD31-4B8C-83A1-F6EECF244321}">
                <p14:modId xmlns:p14="http://schemas.microsoft.com/office/powerpoint/2010/main" val="1167299970"/>
              </p:ext>
            </p:extLst>
          </p:nvPr>
        </p:nvGraphicFramePr>
        <p:xfrm>
          <a:off x="755576" y="2888352"/>
          <a:ext cx="3216064" cy="1188720"/>
        </p:xfrm>
        <a:graphic>
          <a:graphicData uri="http://schemas.openxmlformats.org/drawingml/2006/table">
            <a:tbl>
              <a:tblPr firstRow="1" firstCol="1" bandRow="1">
                <a:tableStyleId>{3B4B98B0-60AC-42C2-AFA5-B58CD77FA1E5}</a:tableStyleId>
              </a:tblPr>
              <a:tblGrid>
                <a:gridCol w="1800200">
                  <a:extLst>
                    <a:ext uri="{9D8B030D-6E8A-4147-A177-3AD203B41FA5}">
                      <a16:colId xmlns:a16="http://schemas.microsoft.com/office/drawing/2014/main" val="20000"/>
                    </a:ext>
                  </a:extLst>
                </a:gridCol>
                <a:gridCol w="1415864">
                  <a:extLst>
                    <a:ext uri="{9D8B030D-6E8A-4147-A177-3AD203B41FA5}">
                      <a16:colId xmlns:a16="http://schemas.microsoft.com/office/drawing/2014/main" val="20001"/>
                    </a:ext>
                  </a:extLst>
                </a:gridCol>
              </a:tblGrid>
              <a:tr h="0">
                <a:tc>
                  <a:txBody>
                    <a:bodyPr/>
                    <a:lstStyle/>
                    <a:p>
                      <a:pPr algn="ctr">
                        <a:spcAft>
                          <a:spcPts val="0"/>
                        </a:spcAft>
                        <a:tabLst>
                          <a:tab pos="2250440" algn="l"/>
                        </a:tabLst>
                      </a:pPr>
                      <a:r>
                        <a:rPr lang="ru-RU" sz="1100" dirty="0">
                          <a:effectLst/>
                        </a:rPr>
                        <a:t>Модель</a:t>
                      </a:r>
                      <a:endParaRPr lang="ru-RU" sz="2000" dirty="0">
                        <a:effectLst/>
                        <a:latin typeface="Times New Roman"/>
                        <a:ea typeface="Times New Roman"/>
                      </a:endParaRPr>
                    </a:p>
                  </a:txBody>
                  <a:tcPr marL="68580" marR="68580" marT="0" marB="0" anchor="ctr"/>
                </a:tc>
                <a:tc>
                  <a:txBody>
                    <a:bodyPr/>
                    <a:lstStyle/>
                    <a:p>
                      <a:pPr algn="ctr">
                        <a:spcAft>
                          <a:spcPts val="0"/>
                        </a:spcAft>
                        <a:tabLst>
                          <a:tab pos="2250440" algn="l"/>
                        </a:tabLst>
                      </a:pPr>
                      <a:r>
                        <a:rPr lang="en-US" sz="1200">
                          <a:effectLst/>
                        </a:rPr>
                        <a:t>EHVC</a:t>
                      </a:r>
                      <a:r>
                        <a:rPr lang="ru-RU" sz="1200">
                          <a:effectLst/>
                        </a:rPr>
                        <a:t>-510</a:t>
                      </a:r>
                      <a:r>
                        <a:rPr lang="en-US" sz="1200">
                          <a:effectLst/>
                        </a:rPr>
                        <a:t>S</a:t>
                      </a:r>
                      <a:r>
                        <a:rPr lang="ru-RU" sz="1200">
                          <a:effectLst/>
                        </a:rPr>
                        <a:t>/2</a:t>
                      </a:r>
                      <a:r>
                        <a:rPr lang="en-US" sz="1200">
                          <a:effectLst/>
                        </a:rPr>
                        <a:t>B</a:t>
                      </a:r>
                      <a:endParaRPr lang="ru-RU" sz="20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tabLst>
                          <a:tab pos="2250440" algn="l"/>
                        </a:tabLst>
                      </a:pPr>
                      <a:r>
                        <a:rPr lang="ru-RU" sz="1100">
                          <a:effectLst/>
                        </a:rPr>
                        <a:t>Производительность насоса, м3/ч</a:t>
                      </a:r>
                      <a:endParaRPr lang="ru-RU" sz="2000">
                        <a:effectLst/>
                        <a:latin typeface="Times New Roman"/>
                        <a:ea typeface="Times New Roman"/>
                      </a:endParaRPr>
                    </a:p>
                  </a:txBody>
                  <a:tcPr marL="68580" marR="68580" marT="0" marB="0" anchor="ctr">
                    <a:noFill/>
                  </a:tcPr>
                </a:tc>
                <a:tc>
                  <a:txBody>
                    <a:bodyPr/>
                    <a:lstStyle/>
                    <a:p>
                      <a:pPr algn="ctr">
                        <a:spcAft>
                          <a:spcPts val="0"/>
                        </a:spcAft>
                        <a:tabLst>
                          <a:tab pos="2250440" algn="l"/>
                        </a:tabLst>
                      </a:pPr>
                      <a:r>
                        <a:rPr lang="ru-RU" sz="1100" dirty="0">
                          <a:effectLst/>
                        </a:rPr>
                        <a:t>2х20</a:t>
                      </a:r>
                      <a:endParaRPr lang="ru-RU" sz="2000" dirty="0">
                        <a:effectLst/>
                        <a:latin typeface="Times New Roman"/>
                        <a:ea typeface="Times New Roman"/>
                      </a:endParaRPr>
                    </a:p>
                  </a:txBody>
                  <a:tcPr marL="68580" marR="68580" marT="0" marB="0">
                    <a:noFill/>
                  </a:tcPr>
                </a:tc>
                <a:extLst>
                  <a:ext uri="{0D108BD9-81ED-4DB2-BD59-A6C34878D82A}">
                    <a16:rowId xmlns:a16="http://schemas.microsoft.com/office/drawing/2014/main" val="10001"/>
                  </a:ext>
                </a:extLst>
              </a:tr>
              <a:tr h="0">
                <a:tc>
                  <a:txBody>
                    <a:bodyPr/>
                    <a:lstStyle/>
                    <a:p>
                      <a:pPr algn="ctr">
                        <a:spcAft>
                          <a:spcPts val="0"/>
                        </a:spcAft>
                        <a:tabLst>
                          <a:tab pos="2250440" algn="l"/>
                        </a:tabLst>
                      </a:pPr>
                      <a:r>
                        <a:rPr lang="ru-RU" sz="1100">
                          <a:effectLst/>
                        </a:rPr>
                        <a:t>Напряжение, В</a:t>
                      </a:r>
                      <a:endParaRPr lang="ru-RU" sz="2000">
                        <a:effectLst/>
                        <a:latin typeface="Times New Roman"/>
                        <a:ea typeface="Times New Roman"/>
                      </a:endParaRPr>
                    </a:p>
                  </a:txBody>
                  <a:tcPr marL="68580" marR="68580" marT="0" marB="0" anchor="ctr"/>
                </a:tc>
                <a:tc>
                  <a:txBody>
                    <a:bodyPr/>
                    <a:lstStyle/>
                    <a:p>
                      <a:pPr algn="ctr">
                        <a:spcAft>
                          <a:spcPts val="0"/>
                        </a:spcAft>
                        <a:tabLst>
                          <a:tab pos="2250440" algn="l"/>
                        </a:tabLst>
                      </a:pPr>
                      <a:r>
                        <a:rPr lang="ru-RU" sz="1100">
                          <a:effectLst/>
                        </a:rPr>
                        <a:t>380</a:t>
                      </a:r>
                      <a:endParaRPr lang="ru-RU" sz="20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0">
                <a:tc>
                  <a:txBody>
                    <a:bodyPr/>
                    <a:lstStyle/>
                    <a:p>
                      <a:pPr algn="ctr">
                        <a:spcAft>
                          <a:spcPts val="0"/>
                        </a:spcAft>
                        <a:tabLst>
                          <a:tab pos="2250440" algn="l"/>
                        </a:tabLst>
                      </a:pPr>
                      <a:r>
                        <a:rPr lang="ru-RU" sz="1100" dirty="0">
                          <a:effectLst/>
                        </a:rPr>
                        <a:t>Мощность насоса, кВт</a:t>
                      </a:r>
                      <a:endParaRPr lang="ru-RU" sz="2000" dirty="0">
                        <a:effectLst/>
                        <a:latin typeface="Times New Roman"/>
                        <a:ea typeface="Times New Roman"/>
                      </a:endParaRPr>
                    </a:p>
                  </a:txBody>
                  <a:tcPr marL="68580" marR="68580" marT="0" marB="0" anchor="ctr">
                    <a:noFill/>
                  </a:tcPr>
                </a:tc>
                <a:tc>
                  <a:txBody>
                    <a:bodyPr/>
                    <a:lstStyle/>
                    <a:p>
                      <a:pPr algn="ctr">
                        <a:spcAft>
                          <a:spcPts val="0"/>
                        </a:spcAft>
                        <a:tabLst>
                          <a:tab pos="2250440" algn="l"/>
                        </a:tabLst>
                      </a:pPr>
                      <a:r>
                        <a:rPr lang="ru-RU" sz="1100">
                          <a:effectLst/>
                        </a:rPr>
                        <a:t>1,5</a:t>
                      </a:r>
                      <a:endParaRPr lang="ru-RU" sz="2000">
                        <a:effectLst/>
                        <a:latin typeface="Times New Roman"/>
                        <a:ea typeface="Times New Roman"/>
                      </a:endParaRPr>
                    </a:p>
                  </a:txBody>
                  <a:tcPr marL="68580" marR="68580" marT="0" marB="0">
                    <a:noFill/>
                  </a:tcPr>
                </a:tc>
                <a:extLst>
                  <a:ext uri="{0D108BD9-81ED-4DB2-BD59-A6C34878D82A}">
                    <a16:rowId xmlns:a16="http://schemas.microsoft.com/office/drawing/2014/main" val="10003"/>
                  </a:ext>
                </a:extLst>
              </a:tr>
              <a:tr h="0">
                <a:tc>
                  <a:txBody>
                    <a:bodyPr/>
                    <a:lstStyle/>
                    <a:p>
                      <a:pPr algn="ctr">
                        <a:spcAft>
                          <a:spcPts val="0"/>
                        </a:spcAft>
                        <a:tabLst>
                          <a:tab pos="2250440" algn="l"/>
                        </a:tabLst>
                      </a:pPr>
                      <a:r>
                        <a:rPr lang="ru-RU" sz="1100" dirty="0">
                          <a:effectLst/>
                        </a:rPr>
                        <a:t>Размер сварочной планки, мм</a:t>
                      </a:r>
                      <a:endParaRPr lang="ru-RU" sz="2000" dirty="0">
                        <a:effectLst/>
                        <a:latin typeface="Times New Roman"/>
                        <a:ea typeface="Times New Roman"/>
                      </a:endParaRPr>
                    </a:p>
                  </a:txBody>
                  <a:tcPr marL="68580" marR="68580" marT="0" marB="0" anchor="ctr"/>
                </a:tc>
                <a:tc>
                  <a:txBody>
                    <a:bodyPr/>
                    <a:lstStyle/>
                    <a:p>
                      <a:pPr algn="ctr">
                        <a:spcAft>
                          <a:spcPts val="0"/>
                        </a:spcAft>
                        <a:tabLst>
                          <a:tab pos="2250440" algn="l"/>
                        </a:tabLst>
                      </a:pPr>
                      <a:r>
                        <a:rPr lang="ru-RU" sz="1100" dirty="0">
                          <a:effectLst/>
                        </a:rPr>
                        <a:t>500</a:t>
                      </a:r>
                      <a:endParaRPr lang="ru-RU" sz="20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1628687398"/>
              </p:ext>
            </p:extLst>
          </p:nvPr>
        </p:nvGraphicFramePr>
        <p:xfrm>
          <a:off x="755576" y="5291405"/>
          <a:ext cx="3456384" cy="426720"/>
        </p:xfrm>
        <a:graphic>
          <a:graphicData uri="http://schemas.openxmlformats.org/drawingml/2006/table">
            <a:tbl>
              <a:tblPr firstRow="1" firstCol="1" lastRow="1" lastCol="1" bandRow="1" bandCol="1">
                <a:tableStyleId>{3B4B98B0-60AC-42C2-AFA5-B58CD77FA1E5}</a:tableStyleId>
              </a:tblPr>
              <a:tblGrid>
                <a:gridCol w="2336260">
                  <a:extLst>
                    <a:ext uri="{9D8B030D-6E8A-4147-A177-3AD203B41FA5}">
                      <a16:colId xmlns:a16="http://schemas.microsoft.com/office/drawing/2014/main" val="20000"/>
                    </a:ext>
                  </a:extLst>
                </a:gridCol>
                <a:gridCol w="1120124">
                  <a:extLst>
                    <a:ext uri="{9D8B030D-6E8A-4147-A177-3AD203B41FA5}">
                      <a16:colId xmlns:a16="http://schemas.microsoft.com/office/drawing/2014/main" val="20001"/>
                    </a:ext>
                  </a:extLst>
                </a:gridCol>
              </a:tblGrid>
              <a:tr h="146685">
                <a:tc>
                  <a:txBody>
                    <a:bodyPr/>
                    <a:lstStyle/>
                    <a:p>
                      <a:pPr>
                        <a:spcAft>
                          <a:spcPts val="0"/>
                        </a:spcAft>
                      </a:pPr>
                      <a:r>
                        <a:rPr lang="ru-RU" sz="1400" dirty="0">
                          <a:effectLst/>
                        </a:rPr>
                        <a:t>Модель</a:t>
                      </a:r>
                      <a:endParaRPr lang="ru-RU" sz="1400" dirty="0">
                        <a:effectLst/>
                        <a:latin typeface="Times New Roman"/>
                        <a:ea typeface="Times New Roman"/>
                      </a:endParaRPr>
                    </a:p>
                  </a:txBody>
                  <a:tcPr marL="68580" marR="68580" marT="0" marB="0" anchor="ctr"/>
                </a:tc>
                <a:tc>
                  <a:txBody>
                    <a:bodyPr/>
                    <a:lstStyle/>
                    <a:p>
                      <a:pPr algn="ctr">
                        <a:spcAft>
                          <a:spcPts val="0"/>
                        </a:spcAft>
                      </a:pPr>
                      <a:r>
                        <a:rPr lang="en-US" sz="1400">
                          <a:effectLst/>
                        </a:rPr>
                        <a:t>ETD-A</a:t>
                      </a:r>
                      <a:endParaRPr lang="ru-RU" sz="14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44450">
                <a:tc>
                  <a:txBody>
                    <a:bodyPr/>
                    <a:lstStyle/>
                    <a:p>
                      <a:pPr>
                        <a:spcAft>
                          <a:spcPts val="0"/>
                        </a:spcAft>
                      </a:pPr>
                      <a:r>
                        <a:rPr lang="ru-RU" sz="1400" dirty="0">
                          <a:effectLst/>
                        </a:rPr>
                        <a:t>Габаритные размеры, мм</a:t>
                      </a:r>
                      <a:endParaRPr lang="ru-RU" sz="1400" dirty="0">
                        <a:effectLst/>
                        <a:latin typeface="Times New Roman"/>
                        <a:ea typeface="Times New Roman"/>
                      </a:endParaRPr>
                    </a:p>
                  </a:txBody>
                  <a:tcPr marL="68580" marR="68580" marT="0" marB="0" anchor="ctr"/>
                </a:tc>
                <a:tc>
                  <a:txBody>
                    <a:bodyPr/>
                    <a:lstStyle/>
                    <a:p>
                      <a:pPr algn="ctr">
                        <a:spcAft>
                          <a:spcPts val="0"/>
                        </a:spcAft>
                      </a:pPr>
                      <a:r>
                        <a:rPr lang="ru-RU" sz="1400" dirty="0">
                          <a:effectLst/>
                        </a:rPr>
                        <a:t>216х70х137</a:t>
                      </a:r>
                      <a:endParaRPr lang="ru-RU" sz="14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bl>
          </a:graphicData>
        </a:graphic>
      </p:graphicFrame>
      <p:pic>
        <p:nvPicPr>
          <p:cNvPr id="17411" name="Picture 3" descr="TD-A"/>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6186"/>
                    </a14:imgEffect>
                  </a14:imgLayer>
                </a14:imgProps>
              </a:ext>
              <a:ext uri="{28A0092B-C50C-407E-A947-70E740481C1C}">
                <a14:useLocalDpi xmlns:a14="http://schemas.microsoft.com/office/drawing/2010/main" val="0"/>
              </a:ext>
            </a:extLst>
          </a:blip>
          <a:srcRect/>
          <a:stretch>
            <a:fillRect/>
          </a:stretch>
        </p:blipFill>
        <p:spPr bwMode="auto">
          <a:xfrm>
            <a:off x="6409032" y="4584578"/>
            <a:ext cx="1687320" cy="12250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683568" y="4058215"/>
            <a:ext cx="182190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ru-RU" altLang="ru-RU" sz="1800" b="0" i="0" u="none" strike="noStrike" cap="none" normalizeH="0" baseline="0" dirty="0">
                <a:ln>
                  <a:noFill/>
                </a:ln>
                <a:solidFill>
                  <a:schemeClr val="tx1"/>
                </a:solidFill>
                <a:effectLst/>
                <a:latin typeface="+mn-lt"/>
                <a:cs typeface="Arial" pitchFamily="34" charset="0"/>
              </a:rPr>
            </a:br>
            <a:endParaRPr kumimoji="0" lang="ru-RU" altLang="ru-RU" sz="1800" b="0" i="0" u="none" strike="noStrike" cap="none" normalizeH="0" baseline="0" dirty="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i="0" u="none" strike="noStrike" cap="none" normalizeH="0" baseline="0" dirty="0">
                <a:ln>
                  <a:noFill/>
                </a:ln>
                <a:solidFill>
                  <a:schemeClr val="tx1"/>
                </a:solidFill>
                <a:effectLst/>
                <a:latin typeface="+mn-lt"/>
                <a:ea typeface="Times New Roman" pitchFamily="18" charset="0"/>
                <a:cs typeface="Arial" pitchFamily="34" charset="0"/>
              </a:rPr>
              <a:t>Расходный материал</a:t>
            </a:r>
            <a:r>
              <a:rPr kumimoji="0" lang="ru-RU" altLang="ru-RU" sz="1400" b="1" i="0" u="none" strike="noStrike" cap="none" normalizeH="0" baseline="0" dirty="0">
                <a:ln>
                  <a:noFill/>
                </a:ln>
                <a:solidFill>
                  <a:schemeClr val="tx1"/>
                </a:solidFill>
                <a:effectLst/>
                <a:latin typeface="+mn-lt"/>
                <a:ea typeface="Times New Roman" pitchFamily="18" charset="0"/>
                <a:cs typeface="Arial" pitchFamily="34" charset="0"/>
              </a:rPr>
              <a:t>:</a:t>
            </a:r>
            <a:endParaRPr kumimoji="0" lang="ru-RU" altLang="ru-RU" sz="1400" b="0" i="0" u="none" strike="noStrike" cap="none" normalizeH="0" baseline="0" dirty="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Times New Roman" pitchFamily="18" charset="0"/>
                <a:cs typeface="Arial" pitchFamily="34" charset="0"/>
              </a:rPr>
              <a:t>Скотч для </a:t>
            </a:r>
            <a:r>
              <a:rPr kumimoji="0" lang="en-US" altLang="ru-RU" sz="1400" b="0" i="0" u="none" strike="noStrike" cap="none" normalizeH="0" baseline="0" dirty="0">
                <a:ln>
                  <a:noFill/>
                </a:ln>
                <a:solidFill>
                  <a:schemeClr val="tx1"/>
                </a:solidFill>
                <a:effectLst/>
                <a:latin typeface="+mn-lt"/>
                <a:ea typeface="Times New Roman" pitchFamily="18" charset="0"/>
                <a:cs typeface="Arial" pitchFamily="34" charset="0"/>
              </a:rPr>
              <a:t>ETD</a:t>
            </a:r>
            <a:r>
              <a:rPr kumimoji="0" lang="ru-RU" altLang="ru-RU" sz="1400" b="0" i="0" u="none" strike="noStrike" cap="none" normalizeH="0" baseline="0" dirty="0">
                <a:ln>
                  <a:noFill/>
                </a:ln>
                <a:solidFill>
                  <a:schemeClr val="tx1"/>
                </a:solidFill>
                <a:effectLst/>
                <a:latin typeface="+mn-lt"/>
                <a:ea typeface="Times New Roman" pitchFamily="18" charset="0"/>
                <a:cs typeface="Arial" pitchFamily="34" charset="0"/>
              </a:rPr>
              <a:t>-</a:t>
            </a:r>
            <a:r>
              <a:rPr kumimoji="0" lang="en-US" altLang="ru-RU" sz="1400" b="0" i="0" u="none" strike="noStrike" cap="none" normalizeH="0" baseline="0" dirty="0">
                <a:ln>
                  <a:noFill/>
                </a:ln>
                <a:solidFill>
                  <a:schemeClr val="tx1"/>
                </a:solidFill>
                <a:effectLst/>
                <a:latin typeface="+mn-lt"/>
                <a:ea typeface="Times New Roman" pitchFamily="18" charset="0"/>
                <a:cs typeface="Arial" pitchFamily="34" charset="0"/>
              </a:rPr>
              <a:t>A </a:t>
            </a:r>
            <a:endParaRPr kumimoji="0" lang="ru-RU" altLang="ru-RU" sz="14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600" b="0" i="0" u="none" strike="noStrike" cap="none" normalizeH="0" baseline="0" dirty="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mn-lt"/>
              <a:cs typeface="Arial" pitchFamily="34" charset="0"/>
            </a:endParaRPr>
          </a:p>
        </p:txBody>
      </p:sp>
      <p:sp>
        <p:nvSpPr>
          <p:cNvPr id="11" name="Rectangle 5"/>
          <p:cNvSpPr>
            <a:spLocks noChangeArrowheads="1"/>
          </p:cNvSpPr>
          <p:nvPr/>
        </p:nvSpPr>
        <p:spPr bwMode="auto">
          <a:xfrm>
            <a:off x="539552" y="4292191"/>
            <a:ext cx="53063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251075" algn="l"/>
              </a:tabLst>
              <a:defRPr>
                <a:solidFill>
                  <a:schemeClr val="tx1"/>
                </a:solidFill>
                <a:latin typeface="Arial" pitchFamily="34" charset="0"/>
                <a:cs typeface="Arial" pitchFamily="34" charset="0"/>
              </a:defRPr>
            </a:lvl1pPr>
            <a:lvl2pPr fontAlgn="base">
              <a:spcBef>
                <a:spcPct val="0"/>
              </a:spcBef>
              <a:spcAft>
                <a:spcPct val="0"/>
              </a:spcAft>
              <a:tabLst>
                <a:tab pos="2251075" algn="l"/>
              </a:tabLst>
              <a:defRPr>
                <a:solidFill>
                  <a:schemeClr val="tx1"/>
                </a:solidFill>
                <a:latin typeface="Arial" pitchFamily="34" charset="0"/>
                <a:cs typeface="Arial" pitchFamily="34" charset="0"/>
              </a:defRPr>
            </a:lvl2pPr>
            <a:lvl3pPr fontAlgn="base">
              <a:spcBef>
                <a:spcPct val="0"/>
              </a:spcBef>
              <a:spcAft>
                <a:spcPct val="0"/>
              </a:spcAft>
              <a:tabLst>
                <a:tab pos="2251075" algn="l"/>
              </a:tabLst>
              <a:defRPr>
                <a:solidFill>
                  <a:schemeClr val="tx1"/>
                </a:solidFill>
                <a:latin typeface="Arial" pitchFamily="34" charset="0"/>
                <a:cs typeface="Arial" pitchFamily="34" charset="0"/>
              </a:defRPr>
            </a:lvl3pPr>
            <a:lvl4pPr fontAlgn="base">
              <a:spcBef>
                <a:spcPct val="0"/>
              </a:spcBef>
              <a:spcAft>
                <a:spcPct val="0"/>
              </a:spcAft>
              <a:tabLst>
                <a:tab pos="2251075" algn="l"/>
              </a:tabLst>
              <a:defRPr>
                <a:solidFill>
                  <a:schemeClr val="tx1"/>
                </a:solidFill>
                <a:latin typeface="Arial" pitchFamily="34" charset="0"/>
                <a:cs typeface="Arial" pitchFamily="34" charset="0"/>
              </a:defRPr>
            </a:lvl4pPr>
            <a:lvl5pPr fontAlgn="base">
              <a:spcBef>
                <a:spcPct val="0"/>
              </a:spcBef>
              <a:spcAft>
                <a:spcPct val="0"/>
              </a:spcAft>
              <a:tabLst>
                <a:tab pos="2251075" algn="l"/>
              </a:tabLst>
              <a:defRPr>
                <a:solidFill>
                  <a:schemeClr val="tx1"/>
                </a:solidFill>
                <a:latin typeface="Arial" pitchFamily="34" charset="0"/>
                <a:cs typeface="Arial" pitchFamily="34" charset="0"/>
              </a:defRPr>
            </a:lvl5pPr>
            <a:lvl6pPr fontAlgn="base">
              <a:spcBef>
                <a:spcPct val="0"/>
              </a:spcBef>
              <a:spcAft>
                <a:spcPct val="0"/>
              </a:spcAft>
              <a:tabLst>
                <a:tab pos="2251075" algn="l"/>
              </a:tabLst>
              <a:defRPr>
                <a:solidFill>
                  <a:schemeClr val="tx1"/>
                </a:solidFill>
                <a:latin typeface="Arial" pitchFamily="34" charset="0"/>
                <a:cs typeface="Arial" pitchFamily="34" charset="0"/>
              </a:defRPr>
            </a:lvl6pPr>
            <a:lvl7pPr fontAlgn="base">
              <a:spcBef>
                <a:spcPct val="0"/>
              </a:spcBef>
              <a:spcAft>
                <a:spcPct val="0"/>
              </a:spcAft>
              <a:tabLst>
                <a:tab pos="2251075" algn="l"/>
              </a:tabLst>
              <a:defRPr>
                <a:solidFill>
                  <a:schemeClr val="tx1"/>
                </a:solidFill>
                <a:latin typeface="Arial" pitchFamily="34" charset="0"/>
                <a:cs typeface="Arial" pitchFamily="34" charset="0"/>
              </a:defRPr>
            </a:lvl7pPr>
            <a:lvl8pPr fontAlgn="base">
              <a:spcBef>
                <a:spcPct val="0"/>
              </a:spcBef>
              <a:spcAft>
                <a:spcPct val="0"/>
              </a:spcAft>
              <a:tabLst>
                <a:tab pos="2251075" algn="l"/>
              </a:tabLst>
              <a:defRPr>
                <a:solidFill>
                  <a:schemeClr val="tx1"/>
                </a:solidFill>
                <a:latin typeface="Arial" pitchFamily="34" charset="0"/>
                <a:cs typeface="Arial" pitchFamily="34" charset="0"/>
              </a:defRPr>
            </a:lvl8pPr>
            <a:lvl9pPr fontAlgn="base">
              <a:spcBef>
                <a:spcPct val="0"/>
              </a:spcBef>
              <a:spcAft>
                <a:spcPct val="0"/>
              </a:spcAft>
              <a:tabLst>
                <a:tab pos="2251075" algn="l"/>
              </a:tabLst>
              <a:defRPr>
                <a:solidFill>
                  <a:schemeClr val="tx1"/>
                </a:solidFill>
                <a:latin typeface="Arial" pitchFamily="34" charset="0"/>
                <a:cs typeface="Arial" pitchFamily="34" charset="0"/>
              </a:defRPr>
            </a:lvl9pPr>
          </a:lstStyle>
          <a:p>
            <a:pPr marL="0" marR="0" lvl="0" indent="114300" algn="l" defTabSz="914400" rtl="0" eaLnBrk="1" fontAlgn="base" latinLnBrk="0" hangingPunct="1">
              <a:lnSpc>
                <a:spcPct val="100000"/>
              </a:lnSpc>
              <a:spcBef>
                <a:spcPct val="0"/>
              </a:spcBef>
              <a:spcAft>
                <a:spcPct val="0"/>
              </a:spcAft>
              <a:buClrTx/>
              <a:buSzTx/>
              <a:buFontTx/>
              <a:buNone/>
              <a:tabLst>
                <a:tab pos="2251075" algn="l"/>
              </a:tabLst>
            </a:pPr>
            <a:r>
              <a:rPr kumimoji="0" lang="ru-RU" altLang="ru-RU" sz="1400" b="1" i="0" u="none" strike="noStrike" cap="none" normalizeH="0" baseline="0" dirty="0">
                <a:ln>
                  <a:noFill/>
                </a:ln>
                <a:solidFill>
                  <a:srgbClr val="000000"/>
                </a:solidFill>
                <a:effectLst/>
                <a:latin typeface="+mn-lt"/>
                <a:ea typeface="Times New Roman" pitchFamily="18" charset="0"/>
                <a:cs typeface="Arial" pitchFamily="34" charset="0"/>
              </a:rPr>
              <a:t>МАШИНЫ ДЛЯ ЗАПЕЧАТЫВАНИЯ ПАКЕТОВ (РУЧНЫЕ)</a:t>
            </a:r>
            <a:endParaRPr kumimoji="0" lang="ru-RU" altLang="ru-RU" sz="1400" b="1" i="0" u="none" strike="noStrike" cap="none" normalizeH="0" baseline="0" dirty="0">
              <a:ln>
                <a:noFill/>
              </a:ln>
              <a:solidFill>
                <a:schemeClr val="tx1"/>
              </a:solidFill>
              <a:effectLst/>
              <a:latin typeface="+mn-lt"/>
              <a:cs typeface="Arial" pitchFamily="34" charset="0"/>
            </a:endParaRPr>
          </a:p>
          <a:p>
            <a:pPr marL="0" marR="0" lvl="0" indent="114300" algn="l" defTabSz="914400" rtl="0" eaLnBrk="0" fontAlgn="base" latinLnBrk="0" hangingPunct="0">
              <a:lnSpc>
                <a:spcPct val="100000"/>
              </a:lnSpc>
              <a:spcBef>
                <a:spcPct val="0"/>
              </a:spcBef>
              <a:spcAft>
                <a:spcPct val="0"/>
              </a:spcAft>
              <a:buClrTx/>
              <a:buSzTx/>
              <a:buFontTx/>
              <a:buNone/>
              <a:tabLst>
                <a:tab pos="2251075" algn="l"/>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28610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800" l="3040" r="90274"/>
                    </a14:imgEffect>
                  </a14:imgLayer>
                </a14:imgProps>
              </a:ext>
              <a:ext uri="{28A0092B-C50C-407E-A947-70E740481C1C}">
                <a14:useLocalDpi xmlns:a14="http://schemas.microsoft.com/office/drawing/2010/main" val="0"/>
              </a:ext>
            </a:extLst>
          </a:blip>
          <a:srcRect/>
          <a:stretch/>
        </p:blipFill>
        <p:spPr>
          <a:xfrm>
            <a:off x="6305448" y="4513240"/>
            <a:ext cx="1897830" cy="1628198"/>
          </a:xfrm>
          <a:prstGeom prst="rect">
            <a:avLst/>
          </a:prstGeom>
          <a:ln>
            <a:noFill/>
          </a:ln>
          <a:effectLst/>
        </p:spPr>
      </p:pic>
      <p:pic>
        <p:nvPicPr>
          <p:cNvPr id="9" name="Рисунок 8"/>
          <p:cNvPicPr/>
          <p:nvPr/>
        </p:nvPicPr>
        <p:blipFill rotWithShape="1">
          <a:blip r:embed="rId5" cstate="print">
            <a:extLst>
              <a:ext uri="{BEBA8EAE-BF5A-486C-A8C5-ECC9F3942E4B}">
                <a14:imgProps xmlns:a14="http://schemas.microsoft.com/office/drawing/2010/main">
                  <a14:imgLayer r:embed="rId6">
                    <a14:imgEffect>
                      <a14:backgroundRemoval t="0" b="97447" l="31397" r="64678"/>
                    </a14:imgEffect>
                  </a14:imgLayer>
                </a14:imgProps>
              </a:ext>
              <a:ext uri="{28A0092B-C50C-407E-A947-70E740481C1C}">
                <a14:useLocalDpi xmlns:a14="http://schemas.microsoft.com/office/drawing/2010/main" val="0"/>
              </a:ext>
            </a:extLst>
          </a:blip>
          <a:srcRect/>
          <a:stretch/>
        </p:blipFill>
        <p:spPr>
          <a:xfrm>
            <a:off x="7581233" y="2269704"/>
            <a:ext cx="1258634" cy="2154305"/>
          </a:xfrm>
          <a:prstGeom prst="rect">
            <a:avLst/>
          </a:prstGeom>
          <a:ln>
            <a:noFill/>
          </a:ln>
          <a:effectLst/>
        </p:spPr>
      </p:pic>
      <p:sp>
        <p:nvSpPr>
          <p:cNvPr id="4" name="Прямоугольник 3"/>
          <p:cNvSpPr/>
          <p:nvPr/>
        </p:nvSpPr>
        <p:spPr>
          <a:xfrm>
            <a:off x="575048" y="460568"/>
            <a:ext cx="8568952" cy="1954381"/>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КАРТОФЕЛЕЧИСТКИ</a:t>
            </a:r>
          </a:p>
          <a:p>
            <a:endParaRPr lang="ru-RU" sz="1100" dirty="0">
              <a:solidFill>
                <a:srgbClr val="000000"/>
              </a:solidFill>
            </a:endParaRPr>
          </a:p>
          <a:p>
            <a:r>
              <a:rPr lang="ru-RU" sz="1200" dirty="0">
                <a:solidFill>
                  <a:srgbClr val="000000"/>
                </a:solidFill>
                <a:latin typeface="Times New Roman" panose="02020603050405020304" pitchFamily="18" charset="0"/>
                <a:cs typeface="Times New Roman" panose="02020603050405020304" pitchFamily="18" charset="0"/>
              </a:rPr>
              <a:t>Картофелечистки предназначены для очистки корнеплодов: картофеля, свеклы, лука от кожуры. </a:t>
            </a:r>
          </a:p>
          <a:p>
            <a:r>
              <a:rPr lang="ru-RU" sz="1200" dirty="0">
                <a:solidFill>
                  <a:srgbClr val="000000"/>
                </a:solidFill>
                <a:latin typeface="Times New Roman" panose="02020603050405020304" pitchFamily="18" charset="0"/>
                <a:cs typeface="Times New Roman" panose="02020603050405020304" pitchFamily="18" charset="0"/>
              </a:rPr>
              <a:t>Высокий результат достигается за счет вращения диска-терки из нержавеющей стали и подачи в бункер холодной воды. Прочная металлическая конструкция гарантирует долгий срок службы оборудования. </a:t>
            </a:r>
          </a:p>
          <a:p>
            <a:r>
              <a:rPr lang="ru-RU" sz="1200" dirty="0">
                <a:solidFill>
                  <a:srgbClr val="000000"/>
                </a:solidFill>
                <a:latin typeface="Times New Roman" panose="02020603050405020304" pitchFamily="18" charset="0"/>
                <a:cs typeface="Times New Roman" panose="02020603050405020304" pitchFamily="18" charset="0"/>
              </a:rPr>
              <a:t>Модели РР 15 и РР 20 поставляются в комплекте с фильтром-</a:t>
            </a:r>
            <a:r>
              <a:rPr lang="ru-RU" sz="1200" dirty="0" err="1">
                <a:solidFill>
                  <a:srgbClr val="000000"/>
                </a:solidFill>
                <a:latin typeface="Times New Roman" panose="02020603050405020304" pitchFamily="18" charset="0"/>
                <a:cs typeface="Times New Roman" panose="02020603050405020304" pitchFamily="18" charset="0"/>
              </a:rPr>
              <a:t>мезгасборником</a:t>
            </a:r>
            <a:r>
              <a:rPr lang="ru-RU" sz="1200" dirty="0">
                <a:solidFill>
                  <a:srgbClr val="000000"/>
                </a:solidFill>
                <a:latin typeface="Times New Roman" panose="02020603050405020304" pitchFamily="18" charset="0"/>
                <a:cs typeface="Times New Roman" panose="02020603050405020304" pitchFamily="18" charset="0"/>
              </a:rPr>
              <a:t>. Бункер с внутренней стороны покрыт абразивным материалом. Предусмотрен таймер (от 0 до 5 мин). </a:t>
            </a:r>
          </a:p>
          <a:p>
            <a:r>
              <a:rPr lang="ru-RU" sz="1200" dirty="0">
                <a:solidFill>
                  <a:srgbClr val="000000"/>
                </a:solidFill>
                <a:latin typeface="Times New Roman" panose="02020603050405020304" pitchFamily="18" charset="0"/>
                <a:cs typeface="Times New Roman" panose="02020603050405020304" pitchFamily="18" charset="0"/>
              </a:rPr>
              <a:t>Модель РР8, рассчитанная на небольшую производительность, поставляется без фильтра-</a:t>
            </a:r>
            <a:r>
              <a:rPr lang="ru-RU" sz="1200" dirty="0" err="1">
                <a:solidFill>
                  <a:srgbClr val="000000"/>
                </a:solidFill>
                <a:latin typeface="Times New Roman" panose="02020603050405020304" pitchFamily="18" charset="0"/>
                <a:cs typeface="Times New Roman" panose="02020603050405020304" pitchFamily="18" charset="0"/>
              </a:rPr>
              <a:t>мезгасборника</a:t>
            </a:r>
            <a:r>
              <a:rPr lang="ru-RU" sz="1200" dirty="0">
                <a:solidFill>
                  <a:srgbClr val="000000"/>
                </a:solidFill>
                <a:latin typeface="Times New Roman" panose="02020603050405020304" pitchFamily="18" charset="0"/>
                <a:cs typeface="Times New Roman" panose="02020603050405020304" pitchFamily="18" charset="0"/>
              </a:rPr>
              <a:t>, абразивный </a:t>
            </a:r>
          </a:p>
          <a:p>
            <a:r>
              <a:rPr lang="ru-RU" sz="1200" dirty="0">
                <a:solidFill>
                  <a:srgbClr val="000000"/>
                </a:solidFill>
                <a:latin typeface="Times New Roman" panose="02020603050405020304" pitchFamily="18" charset="0"/>
                <a:cs typeface="Times New Roman" panose="02020603050405020304" pitchFamily="18" charset="0"/>
              </a:rPr>
              <a:t>материал расположен только на чистящем диске. </a:t>
            </a:r>
          </a:p>
          <a:p>
            <a:endParaRPr lang="ru-RU" sz="1000" dirty="0">
              <a:solidFill>
                <a:srgbClr val="000000"/>
              </a:solidFill>
            </a:endParaRPr>
          </a:p>
        </p:txBody>
      </p:sp>
      <p:pic>
        <p:nvPicPr>
          <p:cNvPr id="7" name="Рисунок 6"/>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87144" y="2149281"/>
            <a:ext cx="1009110" cy="1488990"/>
          </a:xfrm>
          <a:prstGeom prst="rect">
            <a:avLst/>
          </a:prstGeom>
          <a:ln>
            <a:noFill/>
          </a:ln>
          <a:effectLst/>
        </p:spPr>
      </p:pic>
      <p:sp>
        <p:nvSpPr>
          <p:cNvPr id="10" name="Поле 26"/>
          <p:cNvSpPr txBox="1"/>
          <p:nvPr/>
        </p:nvSpPr>
        <p:spPr>
          <a:xfrm>
            <a:off x="6305448" y="3637248"/>
            <a:ext cx="489112" cy="23760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900" b="1" dirty="0">
                <a:solidFill>
                  <a:srgbClr val="000000"/>
                </a:solidFill>
                <a:effectLst/>
                <a:latin typeface="Arial"/>
                <a:ea typeface="Calibri"/>
                <a:cs typeface="Times New Roman"/>
              </a:rPr>
              <a:t>PP 8</a:t>
            </a:r>
            <a:endParaRPr lang="ru-RU" sz="900" dirty="0">
              <a:effectLst/>
              <a:ea typeface="Calibri"/>
              <a:cs typeface="Times New Roman"/>
            </a:endParaRPr>
          </a:p>
        </p:txBody>
      </p:sp>
      <p:sp>
        <p:nvSpPr>
          <p:cNvPr id="12" name="Поле 31"/>
          <p:cNvSpPr txBox="1"/>
          <p:nvPr/>
        </p:nvSpPr>
        <p:spPr>
          <a:xfrm>
            <a:off x="7483995" y="4069829"/>
            <a:ext cx="495300"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900" b="1" dirty="0">
                <a:solidFill>
                  <a:srgbClr val="000000"/>
                </a:solidFill>
                <a:effectLst/>
                <a:latin typeface="Arial"/>
                <a:ea typeface="Calibri"/>
                <a:cs typeface="Times New Roman"/>
              </a:rPr>
              <a:t>PP </a:t>
            </a:r>
            <a:r>
              <a:rPr lang="ru-RU" sz="900" b="1" dirty="0">
                <a:solidFill>
                  <a:srgbClr val="000000"/>
                </a:solidFill>
                <a:effectLst/>
                <a:latin typeface="Arial"/>
                <a:ea typeface="Calibri"/>
                <a:cs typeface="Times New Roman"/>
              </a:rPr>
              <a:t>15</a:t>
            </a:r>
            <a:endParaRPr lang="ru-RU" sz="1200" dirty="0">
              <a:effectLst/>
              <a:ea typeface="Calibri"/>
              <a:cs typeface="Times New Roman"/>
            </a:endParaRPr>
          </a:p>
        </p:txBody>
      </p:sp>
      <p:sp>
        <p:nvSpPr>
          <p:cNvPr id="14" name="Прямоугольник 13"/>
          <p:cNvSpPr/>
          <p:nvPr/>
        </p:nvSpPr>
        <p:spPr>
          <a:xfrm>
            <a:off x="658498" y="3638634"/>
            <a:ext cx="6431375" cy="1446550"/>
          </a:xfrm>
          <a:prstGeom prst="rect">
            <a:avLst/>
          </a:prstGeom>
        </p:spPr>
        <p:txBody>
          <a:bodyPr wrap="square">
            <a:spAutoFit/>
          </a:bodyPr>
          <a:lstStyle/>
          <a:p>
            <a:endParaRPr lang="ru-RU" sz="1600" b="1"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Предназначен для измельчения, приготовления тонких фаршей, эмульсий, взбитых сливок, для размалывания и перемешивания.</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Напряжение 220В;</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Корпус выполнен из нержавеющей стали;</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Плавная регулировка скорости от 1100 до 2800 об/мин.;</a:t>
            </a:r>
          </a:p>
          <a:p>
            <a:pPr marL="171450" lvl="0" indent="-171450">
              <a:buFont typeface="Arial" panose="020B0604020202020204" pitchFamily="34" charset="0"/>
              <a:buChar char="•"/>
            </a:pPr>
            <a:r>
              <a:rPr lang="ru-RU" sz="1200" dirty="0">
                <a:solidFill>
                  <a:srgbClr val="000000"/>
                </a:solidFill>
                <a:latin typeface="Times New Roman" panose="02020603050405020304" pitchFamily="18" charset="0"/>
                <a:cs typeface="Times New Roman" panose="02020603050405020304" pitchFamily="18" charset="0"/>
              </a:rPr>
              <a:t>Крышка выполнена из пластика. </a:t>
            </a:r>
          </a:p>
        </p:txBody>
      </p:sp>
      <p:graphicFrame>
        <p:nvGraphicFramePr>
          <p:cNvPr id="16" name="Таблица 15"/>
          <p:cNvGraphicFramePr>
            <a:graphicFrameLocks noGrp="1"/>
          </p:cNvGraphicFramePr>
          <p:nvPr>
            <p:extLst>
              <p:ext uri="{D42A27DB-BD31-4B8C-83A1-F6EECF244321}">
                <p14:modId xmlns:p14="http://schemas.microsoft.com/office/powerpoint/2010/main" val="2222039751"/>
              </p:ext>
            </p:extLst>
          </p:nvPr>
        </p:nvGraphicFramePr>
        <p:xfrm>
          <a:off x="649831" y="5183277"/>
          <a:ext cx="4796522" cy="892203"/>
        </p:xfrm>
        <a:graphic>
          <a:graphicData uri="http://schemas.openxmlformats.org/drawingml/2006/table">
            <a:tbl>
              <a:tblPr firstRow="1" firstCol="1" bandRow="1" bandCol="1">
                <a:tableStyleId>{3B4B98B0-60AC-42C2-AFA5-B58CD77FA1E5}</a:tableStyleId>
              </a:tblPr>
              <a:tblGrid>
                <a:gridCol w="2446040">
                  <a:extLst>
                    <a:ext uri="{9D8B030D-6E8A-4147-A177-3AD203B41FA5}">
                      <a16:colId xmlns:a16="http://schemas.microsoft.com/office/drawing/2014/main" val="20000"/>
                    </a:ext>
                  </a:extLst>
                </a:gridCol>
                <a:gridCol w="2350482">
                  <a:extLst>
                    <a:ext uri="{9D8B030D-6E8A-4147-A177-3AD203B41FA5}">
                      <a16:colId xmlns:a16="http://schemas.microsoft.com/office/drawing/2014/main" val="20001"/>
                    </a:ext>
                  </a:extLst>
                </a:gridCol>
              </a:tblGrid>
              <a:tr h="90809">
                <a:tc>
                  <a:txBody>
                    <a:bodyPr/>
                    <a:lstStyle/>
                    <a:p>
                      <a:pPr marL="0" algn="l" defTabSz="914400" rtl="0" eaLnBrk="1" latinLnBrk="0" hangingPunct="1">
                        <a:lnSpc>
                          <a:spcPct val="115000"/>
                        </a:lnSpc>
                        <a:spcAft>
                          <a:spcPts val="1000"/>
                        </a:spcAft>
                        <a:tabLst>
                          <a:tab pos="1126490" algn="l"/>
                        </a:tabLst>
                      </a:pPr>
                      <a:r>
                        <a:rPr lang="ru-RU" sz="1000" kern="1200" dirty="0">
                          <a:effectLst/>
                        </a:rPr>
                        <a:t>Модель</a:t>
                      </a:r>
                      <a:endParaRPr lang="ru-RU" sz="1000" b="1" kern="1200" dirty="0">
                        <a:solidFill>
                          <a:srgbClr val="000000"/>
                        </a:solidFill>
                        <a:effectLst/>
                        <a:latin typeface="+mn-lt"/>
                        <a:ea typeface="+mn-ea"/>
                        <a:cs typeface="+mn-cs"/>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15000"/>
                        </a:lnSpc>
                        <a:spcAft>
                          <a:spcPts val="1000"/>
                        </a:spcAft>
                      </a:pPr>
                      <a:r>
                        <a:rPr lang="en-US" sz="1000" kern="1200" dirty="0">
                          <a:effectLst/>
                        </a:rPr>
                        <a:t>HR-9</a:t>
                      </a:r>
                      <a:endParaRPr lang="ru-RU" sz="1000" b="1" kern="1200" dirty="0">
                        <a:solidFill>
                          <a:srgbClr val="000000"/>
                        </a:solidFill>
                        <a:effectLst/>
                        <a:latin typeface="+mn-lt"/>
                        <a:ea typeface="+mn-ea"/>
                        <a:cs typeface="+mn-cs"/>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3219">
                <a:tc>
                  <a:txBody>
                    <a:bodyPr/>
                    <a:lstStyle/>
                    <a:p>
                      <a:pPr marL="0" algn="l" defTabSz="914400" rtl="0" eaLnBrk="1" latinLnBrk="0" hangingPunct="1">
                        <a:lnSpc>
                          <a:spcPct val="115000"/>
                        </a:lnSpc>
                        <a:spcAft>
                          <a:spcPts val="1000"/>
                        </a:spcAft>
                        <a:tabLst>
                          <a:tab pos="1126490" algn="l"/>
                        </a:tabLst>
                      </a:pPr>
                      <a:r>
                        <a:rPr lang="ru-RU" sz="1000" kern="1200" dirty="0">
                          <a:effectLst/>
                        </a:rPr>
                        <a:t>Мощность, кВт</a:t>
                      </a:r>
                      <a:endParaRPr lang="ru-RU" sz="1000" b="1" kern="1200" dirty="0">
                        <a:solidFill>
                          <a:srgbClr val="000000"/>
                        </a:solidFill>
                        <a:effectLst/>
                        <a:latin typeface="+mn-lt"/>
                        <a:ea typeface="+mn-ea"/>
                        <a:cs typeface="+mn-cs"/>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ru-RU" sz="1000" dirty="0">
                          <a:effectLst/>
                        </a:rPr>
                        <a:t>0,</a:t>
                      </a:r>
                      <a:r>
                        <a:rPr lang="en-US" sz="1000" dirty="0">
                          <a:effectLst/>
                        </a:rPr>
                        <a:t>95</a:t>
                      </a:r>
                      <a:endParaRPr lang="en-US" sz="1000" dirty="0">
                        <a:solidFill>
                          <a:srgbClr val="000000"/>
                        </a:solidFill>
                        <a:effectLst/>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3219">
                <a:tc>
                  <a:txBody>
                    <a:bodyPr/>
                    <a:lstStyle/>
                    <a:p>
                      <a:pPr marL="0" algn="l" defTabSz="914400" rtl="0" eaLnBrk="1" latinLnBrk="0" hangingPunct="1">
                        <a:lnSpc>
                          <a:spcPct val="115000"/>
                        </a:lnSpc>
                        <a:spcAft>
                          <a:spcPts val="1000"/>
                        </a:spcAft>
                        <a:tabLst>
                          <a:tab pos="1126490" algn="l"/>
                        </a:tabLst>
                      </a:pPr>
                      <a:r>
                        <a:rPr lang="ru-RU" sz="1000" kern="1200" dirty="0">
                          <a:effectLst/>
                        </a:rPr>
                        <a:t>Объем , л</a:t>
                      </a:r>
                      <a:endParaRPr lang="ru-RU" sz="1000" b="1" kern="1200" dirty="0">
                        <a:solidFill>
                          <a:srgbClr val="000000"/>
                        </a:solidFill>
                        <a:effectLst/>
                        <a:latin typeface="+mn-lt"/>
                        <a:ea typeface="+mn-ea"/>
                        <a:cs typeface="+mn-cs"/>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tabLst>
                          <a:tab pos="1126490" algn="l"/>
                        </a:tabLst>
                      </a:pPr>
                      <a:r>
                        <a:rPr lang="ru-RU" sz="1000" dirty="0">
                          <a:effectLst/>
                        </a:rPr>
                        <a:t>9</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4538">
                <a:tc>
                  <a:txBody>
                    <a:bodyPr/>
                    <a:lstStyle/>
                    <a:p>
                      <a:pPr marL="0" algn="l" defTabSz="914400" rtl="0" eaLnBrk="1" latinLnBrk="0" hangingPunct="1">
                        <a:lnSpc>
                          <a:spcPct val="115000"/>
                        </a:lnSpc>
                        <a:spcAft>
                          <a:spcPts val="1000"/>
                        </a:spcAft>
                        <a:tabLst>
                          <a:tab pos="1126490" algn="l"/>
                        </a:tabLst>
                      </a:pPr>
                      <a:r>
                        <a:rPr lang="ru-RU" sz="1000" kern="1200" dirty="0">
                          <a:effectLst/>
                        </a:rPr>
                        <a:t>Габаритные размеры, мм</a:t>
                      </a:r>
                      <a:endParaRPr lang="ru-RU" sz="1000" b="1" kern="1200" dirty="0">
                        <a:solidFill>
                          <a:srgbClr val="000000"/>
                        </a:solidFill>
                        <a:effectLst/>
                        <a:latin typeface="+mn-lt"/>
                        <a:ea typeface="+mn-ea"/>
                        <a:cs typeface="+mn-cs"/>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tabLst>
                          <a:tab pos="1126490" algn="l"/>
                        </a:tabLst>
                      </a:pPr>
                      <a:r>
                        <a:rPr lang="en-US" sz="1000" dirty="0">
                          <a:effectLst/>
                        </a:rPr>
                        <a:t>4</a:t>
                      </a:r>
                      <a:r>
                        <a:rPr lang="ru-RU" sz="1000" dirty="0">
                          <a:effectLst/>
                        </a:rPr>
                        <a:t>70х</a:t>
                      </a:r>
                      <a:r>
                        <a:rPr lang="en-US" sz="1000" dirty="0">
                          <a:effectLst/>
                        </a:rPr>
                        <a:t>290</a:t>
                      </a:r>
                      <a:r>
                        <a:rPr lang="ru-RU" sz="1000" dirty="0">
                          <a:effectLst/>
                        </a:rPr>
                        <a:t>4</a:t>
                      </a:r>
                      <a:r>
                        <a:rPr lang="en-US" sz="1000" dirty="0">
                          <a:effectLst/>
                        </a:rPr>
                        <a:t>35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Поле 31"/>
          <p:cNvSpPr txBox="1"/>
          <p:nvPr/>
        </p:nvSpPr>
        <p:spPr>
          <a:xfrm>
            <a:off x="6377411" y="5802153"/>
            <a:ext cx="490748"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900" b="1" dirty="0">
                <a:solidFill>
                  <a:srgbClr val="000000"/>
                </a:solidFill>
                <a:latin typeface="Arial"/>
                <a:ea typeface="Calibri"/>
                <a:cs typeface="Times New Roman"/>
              </a:rPr>
              <a:t>HR-9</a:t>
            </a:r>
            <a:endParaRPr lang="ru-RU" sz="900" dirty="0">
              <a:effectLst/>
              <a:ea typeface="Calibri"/>
              <a:cs typeface="Times New Roman"/>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808807590"/>
              </p:ext>
            </p:extLst>
          </p:nvPr>
        </p:nvGraphicFramePr>
        <p:xfrm>
          <a:off x="685800" y="2269704"/>
          <a:ext cx="5020861" cy="1137048"/>
        </p:xfrm>
        <a:graphic>
          <a:graphicData uri="http://schemas.openxmlformats.org/drawingml/2006/table">
            <a:tbl>
              <a:tblPr firstRow="1" firstCol="1" bandRow="1" bandCol="1">
                <a:noFill/>
                <a:tableStyleId>{3B4B98B0-60AC-42C2-AFA5-B58CD77FA1E5}</a:tableStyleId>
              </a:tblPr>
              <a:tblGrid>
                <a:gridCol w="1829069">
                  <a:extLst>
                    <a:ext uri="{9D8B030D-6E8A-4147-A177-3AD203B41FA5}">
                      <a16:colId xmlns:a16="http://schemas.microsoft.com/office/drawing/2014/main" val="20000"/>
                    </a:ext>
                  </a:extLst>
                </a:gridCol>
                <a:gridCol w="1030032">
                  <a:extLst>
                    <a:ext uri="{9D8B030D-6E8A-4147-A177-3AD203B41FA5}">
                      <a16:colId xmlns:a16="http://schemas.microsoft.com/office/drawing/2014/main" val="20001"/>
                    </a:ext>
                  </a:extLst>
                </a:gridCol>
                <a:gridCol w="1132454">
                  <a:extLst>
                    <a:ext uri="{9D8B030D-6E8A-4147-A177-3AD203B41FA5}">
                      <a16:colId xmlns:a16="http://schemas.microsoft.com/office/drawing/2014/main" val="20002"/>
                    </a:ext>
                  </a:extLst>
                </a:gridCol>
                <a:gridCol w="1029306">
                  <a:extLst>
                    <a:ext uri="{9D8B030D-6E8A-4147-A177-3AD203B41FA5}">
                      <a16:colId xmlns:a16="http://schemas.microsoft.com/office/drawing/2014/main" val="20003"/>
                    </a:ext>
                  </a:extLst>
                </a:gridCol>
              </a:tblGrid>
              <a:tr h="298786">
                <a:tc>
                  <a:txBody>
                    <a:bodyPr/>
                    <a:lstStyle/>
                    <a:p>
                      <a:pPr algn="l">
                        <a:lnSpc>
                          <a:spcPct val="115000"/>
                        </a:lnSpc>
                        <a:spcAft>
                          <a:spcPts val="1000"/>
                        </a:spcAft>
                      </a:pPr>
                      <a:r>
                        <a:rPr lang="ru-RU" sz="900" dirty="0">
                          <a:effectLst/>
                        </a:rPr>
                        <a:t>Модель</a:t>
                      </a:r>
                      <a:endParaRPr lang="ru-RU" sz="1200" dirty="0">
                        <a:effectLst/>
                        <a:latin typeface="Calibri"/>
                        <a:ea typeface="Calibri"/>
                        <a:cs typeface="Times New Roman"/>
                      </a:endParaRPr>
                    </a:p>
                  </a:txBody>
                  <a:tcPr marL="68580" marR="68580" marT="0" marB="0" anchor="ctr"/>
                </a:tc>
                <a:tc>
                  <a:txBody>
                    <a:bodyPr/>
                    <a:lstStyle/>
                    <a:p>
                      <a:pPr indent="-145415" algn="ctr">
                        <a:lnSpc>
                          <a:spcPct val="115000"/>
                        </a:lnSpc>
                        <a:spcAft>
                          <a:spcPts val="1000"/>
                        </a:spcAft>
                      </a:pPr>
                      <a:r>
                        <a:rPr lang="en-US" sz="900" dirty="0">
                          <a:effectLst/>
                        </a:rPr>
                        <a:t>PP 15</a:t>
                      </a:r>
                      <a:endParaRPr lang="ru-RU" sz="12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900" dirty="0">
                          <a:effectLst/>
                        </a:rPr>
                        <a:t>PP 20</a:t>
                      </a:r>
                      <a:endParaRPr lang="ru-RU" sz="12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900" dirty="0">
                          <a:effectLst/>
                        </a:rPr>
                        <a:t>PP 8</a:t>
                      </a:r>
                      <a:endParaRPr lang="ru-RU" sz="12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215751">
                <a:tc>
                  <a:txBody>
                    <a:bodyPr/>
                    <a:lstStyle/>
                    <a:p>
                      <a:pPr algn="l">
                        <a:lnSpc>
                          <a:spcPct val="115000"/>
                        </a:lnSpc>
                        <a:spcAft>
                          <a:spcPts val="1000"/>
                        </a:spcAft>
                      </a:pPr>
                      <a:r>
                        <a:rPr lang="ru-RU" sz="900" dirty="0">
                          <a:effectLst/>
                        </a:rPr>
                        <a:t>Производительность (кг/ч)</a:t>
                      </a:r>
                      <a:endParaRPr lang="ru-RU" sz="12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165</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225</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95</a:t>
                      </a:r>
                      <a:endParaRPr lang="ru-RU" sz="14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1"/>
                  </a:ext>
                </a:extLst>
              </a:tr>
              <a:tr h="215751">
                <a:tc>
                  <a:txBody>
                    <a:bodyPr/>
                    <a:lstStyle/>
                    <a:p>
                      <a:pPr algn="l">
                        <a:lnSpc>
                          <a:spcPct val="115000"/>
                        </a:lnSpc>
                        <a:spcAft>
                          <a:spcPts val="1000"/>
                        </a:spcAft>
                      </a:pPr>
                      <a:r>
                        <a:rPr lang="ru-RU" sz="900" dirty="0">
                          <a:effectLst/>
                        </a:rPr>
                        <a:t>Загрузка (кг)</a:t>
                      </a:r>
                      <a:endParaRPr lang="ru-RU" sz="12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15</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20</a:t>
                      </a:r>
                      <a:endParaRPr lang="ru-RU" sz="14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8</a:t>
                      </a:r>
                      <a:endParaRPr lang="ru-RU" sz="14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2"/>
                  </a:ext>
                </a:extLst>
              </a:tr>
              <a:tr h="190736">
                <a:tc>
                  <a:txBody>
                    <a:bodyPr/>
                    <a:lstStyle/>
                    <a:p>
                      <a:pPr algn="l">
                        <a:lnSpc>
                          <a:spcPct val="115000"/>
                        </a:lnSpc>
                        <a:spcAft>
                          <a:spcPts val="1000"/>
                        </a:spcAft>
                      </a:pPr>
                      <a:r>
                        <a:rPr lang="ru-RU" sz="900" dirty="0">
                          <a:effectLst/>
                        </a:rPr>
                        <a:t>Напряжение (В)</a:t>
                      </a:r>
                      <a:endParaRPr lang="ru-RU" sz="12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230</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230</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220</a:t>
                      </a:r>
                      <a:endParaRPr lang="ru-RU" sz="14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r h="216024">
                <a:tc>
                  <a:txBody>
                    <a:bodyPr/>
                    <a:lstStyle/>
                    <a:p>
                      <a:pPr algn="l">
                        <a:lnSpc>
                          <a:spcPct val="115000"/>
                        </a:lnSpc>
                        <a:spcAft>
                          <a:spcPts val="1000"/>
                        </a:spcAft>
                      </a:pPr>
                      <a:r>
                        <a:rPr lang="ru-RU" sz="900" dirty="0">
                          <a:effectLst/>
                        </a:rPr>
                        <a:t>Мощность (кВт)</a:t>
                      </a:r>
                      <a:endParaRPr lang="ru-RU" sz="12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0,75</a:t>
                      </a:r>
                      <a:endParaRPr lang="ru-RU" sz="140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0,95</a:t>
                      </a:r>
                      <a:endParaRPr lang="ru-RU" sz="14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0,37</a:t>
                      </a:r>
                      <a:endParaRPr lang="ru-RU" sz="140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4"/>
                  </a:ext>
                </a:extLst>
              </a:tr>
            </a:tbl>
          </a:graphicData>
        </a:graphic>
      </p:graphicFrame>
      <p:sp>
        <p:nvSpPr>
          <p:cNvPr id="1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58498" y="3550268"/>
            <a:ext cx="1014124" cy="338554"/>
          </a:xfrm>
          <a:prstGeom prst="rect">
            <a:avLst/>
          </a:prstGeom>
        </p:spPr>
        <p:txBody>
          <a:bodyPr wrap="none">
            <a:spAutoFit/>
          </a:bodyPr>
          <a:lstStyle/>
          <a:p>
            <a:r>
              <a:rPr lang="ru-RU" sz="1600" b="1" dirty="0">
                <a:solidFill>
                  <a:srgbClr val="000000"/>
                </a:solidFill>
                <a:latin typeface="Times New Roman" panose="02020603050405020304" pitchFamily="18" charset="0"/>
                <a:cs typeface="Times New Roman" panose="02020603050405020304" pitchFamily="18" charset="0"/>
              </a:rPr>
              <a:t>КУТТЕР</a:t>
            </a:r>
          </a:p>
        </p:txBody>
      </p:sp>
    </p:spTree>
    <p:extLst>
      <p:ext uri="{BB962C8B-B14F-4D97-AF65-F5344CB8AC3E}">
        <p14:creationId xmlns:p14="http://schemas.microsoft.com/office/powerpoint/2010/main" val="3957076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1330" y="1519023"/>
            <a:ext cx="9245982"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5400" b="1" cap="all" dirty="0">
                <a:ln w="0"/>
                <a:solidFill>
                  <a:schemeClr val="accent1"/>
                </a:solidFill>
                <a:effectLst>
                  <a:reflection blurRad="12700" stA="50000" endPos="50000" dist="5000" dir="5400000" sy="-100000" rotWithShape="0"/>
                </a:effectLst>
              </a:rPr>
              <a:t>Нейтральное Оборудование</a:t>
            </a:r>
            <a:endParaRPr lang="ru-RU" sz="5400" b="1" cap="all" spc="0" dirty="0">
              <a:ln w="0"/>
              <a:solidFill>
                <a:schemeClr val="accent1"/>
              </a:solidFill>
              <a:effectLst>
                <a:reflection blurRad="12700" stA="50000" endPos="50000" dist="5000" dir="5400000" sy="-100000" rotWithShape="0"/>
              </a:effectLst>
            </a:endParaRPr>
          </a:p>
        </p:txBody>
      </p:sp>
      <p:sp>
        <p:nvSpPr>
          <p:cNvPr id="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C:\Users\Vinogradova.DA\Desktop\EKSI\нейтралка скайтек\2\стеллаж разборный.jpg"/>
          <p:cNvPicPr/>
          <p:nvPr/>
        </p:nvPicPr>
        <p:blipFill>
          <a:blip r:embed="rId5" cstate="print">
            <a:extLst>
              <a:ext uri="{BEBA8EAE-BF5A-486C-A8C5-ECC9F3942E4B}">
                <a14:imgProps xmlns:a14="http://schemas.microsoft.com/office/drawing/2010/main">
                  <a14:imgLayer r:embed="rId6">
                    <a14:imgEffect>
                      <a14:backgroundRemoval t="4906" b="94340" l="9901" r="95050">
                        <a14:foregroundMark x1="67574" y1="9811" x2="67574" y2="9811"/>
                        <a14:foregroundMark x1="69059" y1="9434" x2="69059" y2="9434"/>
                        <a14:foregroundMark x1="74752" y1="9811" x2="74752" y2="9811"/>
                        <a14:foregroundMark x1="75743" y1="12075" x2="75743" y2="12075"/>
                        <a14:foregroundMark x1="70792" y1="33962" x2="70792" y2="33962"/>
                        <a14:foregroundMark x1="74257" y1="33962" x2="74257" y2="33962"/>
                        <a14:foregroundMark x1="74257" y1="37170" x2="74257" y2="37170"/>
                        <a14:foregroundMark x1="74257" y1="23019" x2="74257" y2="23019"/>
                        <a14:foregroundMark x1="74257" y1="28113" x2="74257" y2="28113"/>
                        <a14:foregroundMark x1="73267" y1="39811" x2="73267" y2="39811"/>
                        <a14:foregroundMark x1="74257" y1="43396" x2="74257" y2="43396"/>
                        <a14:foregroundMark x1="83911" y1="26604" x2="83911" y2="26604"/>
                        <a14:foregroundMark x1="85396" y1="22264" x2="85396" y2="22264"/>
                        <a14:foregroundMark x1="84406" y1="21509" x2="84406" y2="21509"/>
                        <a14:foregroundMark x1="83416" y1="19434" x2="83416" y2="19434"/>
                        <a14:foregroundMark x1="83911" y1="17170" x2="83911" y2="17170"/>
                        <a14:foregroundMark x1="85396" y1="14340" x2="85396" y2="14340"/>
                        <a14:foregroundMark x1="82426" y1="66792" x2="82426" y2="66792"/>
                        <a14:foregroundMark x1="81931" y1="63208" x2="81931" y2="63208"/>
                        <a14:foregroundMark x1="83416" y1="58679" x2="83416" y2="58679"/>
                        <a14:foregroundMark x1="82426" y1="55849" x2="82426" y2="55849"/>
                        <a14:foregroundMark x1="82921" y1="48868" x2="82921" y2="48868"/>
                        <a14:foregroundMark x1="83911" y1="44906" x2="83911" y2="44906"/>
                        <a14:foregroundMark x1="82426" y1="43774" x2="82426" y2="43774"/>
                        <a14:foregroundMark x1="82921" y1="39434" x2="82921" y2="39434"/>
                        <a14:foregroundMark x1="83911" y1="35849" x2="83911" y2="35849"/>
                        <a14:foregroundMark x1="74752" y1="18679" x2="74752" y2="18679"/>
                        <a14:foregroundMark x1="74752" y1="15660" x2="74752" y2="15660"/>
                      </a14:backgroundRemoval>
                    </a14:imgEffect>
                  </a14:imgLayer>
                </a14:imgProps>
              </a:ext>
              <a:ext uri="{28A0092B-C50C-407E-A947-70E740481C1C}">
                <a14:useLocalDpi xmlns:a14="http://schemas.microsoft.com/office/drawing/2010/main" val="0"/>
              </a:ext>
            </a:extLst>
          </a:blip>
          <a:srcRect/>
          <a:stretch>
            <a:fillRect/>
          </a:stretch>
        </p:blipFill>
        <p:spPr bwMode="auto">
          <a:xfrm>
            <a:off x="6593086" y="2430301"/>
            <a:ext cx="2522512" cy="3502264"/>
          </a:xfrm>
          <a:prstGeom prst="rect">
            <a:avLst/>
          </a:prstGeom>
          <a:noFill/>
          <a:ln>
            <a:noFill/>
          </a:ln>
        </p:spPr>
      </p:pic>
    </p:spTree>
    <p:extLst>
      <p:ext uri="{BB962C8B-B14F-4D97-AF65-F5344CB8AC3E}">
        <p14:creationId xmlns:p14="http://schemas.microsoft.com/office/powerpoint/2010/main" val="856082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3739" y="460569"/>
            <a:ext cx="7009159" cy="3539430"/>
          </a:xfrm>
          <a:prstGeom prst="rect">
            <a:avLst/>
          </a:prstGeom>
        </p:spPr>
        <p:txBody>
          <a:bodyPr wrap="square">
            <a:spAutoFit/>
          </a:bodyPr>
          <a:lstStyle/>
          <a:p>
            <a:r>
              <a:rPr lang="ru-RU" sz="1400" b="1" dirty="0"/>
              <a:t>ПОЛКИ  НАСТЕННЫЕ</a:t>
            </a:r>
            <a:endParaRPr lang="ru-RU" sz="1400" dirty="0"/>
          </a:p>
          <a:p>
            <a:r>
              <a:rPr lang="ru-RU" sz="1400" b="1" dirty="0"/>
              <a:t> </a:t>
            </a:r>
            <a:endParaRPr lang="ru-RU" sz="1400" dirty="0"/>
          </a:p>
          <a:p>
            <a:r>
              <a:rPr lang="ru-RU" sz="1400" dirty="0"/>
              <a:t>Предназначены для хранения и временной расстановки посуды и инвентаря в горячих цехах и моечных отделениях профессиональных кухонь, столовых, комбинатов питания. Настенные полки позволяют оптимальным образом использовать имеющееся пространство, особенно при его дефиците.</a:t>
            </a:r>
          </a:p>
          <a:p>
            <a:r>
              <a:rPr lang="ru-RU" sz="1400" dirty="0"/>
              <a:t> </a:t>
            </a:r>
          </a:p>
          <a:p>
            <a:r>
              <a:rPr lang="ru-RU" sz="1400" dirty="0"/>
              <a:t>Полки полностью выполнены из нержавеющей стали </a:t>
            </a:r>
            <a:r>
              <a:rPr lang="en-US" sz="1400" dirty="0"/>
              <a:t>AISI</a:t>
            </a:r>
            <a:r>
              <a:rPr lang="ru-RU" sz="1400" dirty="0"/>
              <a:t> 430:</a:t>
            </a:r>
          </a:p>
          <a:p>
            <a:pPr marL="285750" lvl="0" indent="-285750">
              <a:buFont typeface="Wingdings" panose="05000000000000000000" pitchFamily="2" charset="2"/>
              <a:buChar char="ü"/>
            </a:pPr>
            <a:r>
              <a:rPr lang="ru-RU" sz="1400" dirty="0"/>
              <a:t>Не требуют специального ухода </a:t>
            </a:r>
          </a:p>
          <a:p>
            <a:pPr marL="285750" lvl="0" indent="-285750">
              <a:buFont typeface="Wingdings" panose="05000000000000000000" pitchFamily="2" charset="2"/>
              <a:buChar char="ü"/>
            </a:pPr>
            <a:r>
              <a:rPr lang="ru-RU" sz="1400" dirty="0"/>
              <a:t>Повышенная стойкость к коррозии</a:t>
            </a:r>
          </a:p>
          <a:p>
            <a:pPr marL="285750" lvl="0" indent="-285750">
              <a:buFont typeface="Wingdings" panose="05000000000000000000" pitchFamily="2" charset="2"/>
              <a:buChar char="ü"/>
            </a:pPr>
            <a:r>
              <a:rPr lang="ru-RU" sz="1400" dirty="0"/>
              <a:t>Толщина полки и креплений 0,8 мм.</a:t>
            </a:r>
          </a:p>
          <a:p>
            <a:pPr marL="285750" lvl="0" indent="-285750">
              <a:buFont typeface="Wingdings" panose="05000000000000000000" pitchFamily="2" charset="2"/>
              <a:buChar char="ü"/>
            </a:pPr>
            <a:r>
              <a:rPr lang="ru-RU" sz="1400" dirty="0"/>
              <a:t>Долговечность</a:t>
            </a:r>
          </a:p>
          <a:p>
            <a:pPr marL="285750" lvl="0" indent="-285750">
              <a:buFont typeface="Wingdings" panose="05000000000000000000" pitchFamily="2" charset="2"/>
              <a:buChar char="ü"/>
            </a:pPr>
            <a:r>
              <a:rPr lang="ru-RU" sz="1400" dirty="0"/>
              <a:t>Нагрузка до 20 кг.</a:t>
            </a:r>
          </a:p>
          <a:p>
            <a:pPr marL="285750" indent="-285750">
              <a:buFont typeface="Wingdings" panose="05000000000000000000" pitchFamily="2" charset="2"/>
              <a:buChar char="ü"/>
            </a:pPr>
            <a:r>
              <a:rPr lang="ru-RU" sz="1400" dirty="0"/>
              <a:t>Крепление к стене - тип «Косынка».</a:t>
            </a:r>
          </a:p>
          <a:p>
            <a:pPr marL="285750" indent="-285750">
              <a:buFont typeface="Wingdings" panose="05000000000000000000" pitchFamily="2" charset="2"/>
              <a:buChar char="ü"/>
            </a:pPr>
            <a:r>
              <a:rPr lang="ru-RU" sz="1400" dirty="0"/>
              <a:t>Возможна перфорация по заказу. Перфорированные полки наиболее часто устанавливают над моечными ваннами.</a:t>
            </a:r>
          </a:p>
        </p:txBody>
      </p:sp>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C:\Users\Vinogradova.DA\Desktop\EKSI\нейтралка скайтек\2\ПНК копия.jpg"/>
          <p:cNvPicPr/>
          <p:nvPr/>
        </p:nvPicPr>
        <p:blipFill>
          <a:blip r:embed="rId4" cstate="print">
            <a:extLst>
              <a:ext uri="{BEBA8EAE-BF5A-486C-A8C5-ECC9F3942E4B}">
                <a14:imgProps xmlns:a14="http://schemas.microsoft.com/office/drawing/2010/main">
                  <a14:imgLayer r:embed="rId5">
                    <a14:imgEffect>
                      <a14:backgroundRemoval t="3095" b="89968" l="4676" r="89951"/>
                    </a14:imgEffect>
                  </a14:imgLayer>
                </a14:imgProps>
              </a:ext>
              <a:ext uri="{28A0092B-C50C-407E-A947-70E740481C1C}">
                <a14:useLocalDpi xmlns:a14="http://schemas.microsoft.com/office/drawing/2010/main" val="0"/>
              </a:ext>
            </a:extLst>
          </a:blip>
          <a:srcRect/>
          <a:stretch>
            <a:fillRect/>
          </a:stretch>
        </p:blipFill>
        <p:spPr bwMode="auto">
          <a:xfrm>
            <a:off x="5096981" y="4293096"/>
            <a:ext cx="4072124" cy="1351910"/>
          </a:xfrm>
          <a:prstGeom prst="rect">
            <a:avLst/>
          </a:prstGeom>
          <a:noFill/>
          <a:ln>
            <a:noFill/>
          </a:ln>
        </p:spPr>
      </p:pic>
      <p:graphicFrame>
        <p:nvGraphicFramePr>
          <p:cNvPr id="3" name="Таблица 2"/>
          <p:cNvGraphicFramePr>
            <a:graphicFrameLocks noGrp="1"/>
          </p:cNvGraphicFramePr>
          <p:nvPr>
            <p:extLst>
              <p:ext uri="{D42A27DB-BD31-4B8C-83A1-F6EECF244321}">
                <p14:modId xmlns:p14="http://schemas.microsoft.com/office/powerpoint/2010/main" val="1062478780"/>
              </p:ext>
            </p:extLst>
          </p:nvPr>
        </p:nvGraphicFramePr>
        <p:xfrm>
          <a:off x="755576" y="4293096"/>
          <a:ext cx="3971493" cy="1476391"/>
        </p:xfrm>
        <a:graphic>
          <a:graphicData uri="http://schemas.openxmlformats.org/drawingml/2006/table">
            <a:tbl>
              <a:tblPr>
                <a:tableStyleId>{3B4B98B0-60AC-42C2-AFA5-B58CD77FA1E5}</a:tableStyleId>
              </a:tblPr>
              <a:tblGrid>
                <a:gridCol w="1702974">
                  <a:extLst>
                    <a:ext uri="{9D8B030D-6E8A-4147-A177-3AD203B41FA5}">
                      <a16:colId xmlns:a16="http://schemas.microsoft.com/office/drawing/2014/main" val="20000"/>
                    </a:ext>
                  </a:extLst>
                </a:gridCol>
                <a:gridCol w="2268519">
                  <a:extLst>
                    <a:ext uri="{9D8B030D-6E8A-4147-A177-3AD203B41FA5}">
                      <a16:colId xmlns:a16="http://schemas.microsoft.com/office/drawing/2014/main" val="20001"/>
                    </a:ext>
                  </a:extLst>
                </a:gridCol>
              </a:tblGrid>
              <a:tr h="306998">
                <a:tc>
                  <a:txBody>
                    <a:bodyPr/>
                    <a:lstStyle/>
                    <a:p>
                      <a:pPr marL="154940" algn="l">
                        <a:lnSpc>
                          <a:spcPct val="115000"/>
                        </a:lnSpc>
                        <a:spcAft>
                          <a:spcPts val="0"/>
                        </a:spcAft>
                      </a:pPr>
                      <a:r>
                        <a:rPr lang="ru-RU" sz="1100" dirty="0">
                          <a:effectLst/>
                        </a:rPr>
                        <a:t>Модель</a:t>
                      </a:r>
                      <a:endParaRPr lang="ru-RU" sz="1100" b="1" dirty="0">
                        <a:effectLst/>
                        <a:latin typeface="Calibri"/>
                        <a:ea typeface="Times New Roman"/>
                      </a:endParaRPr>
                    </a:p>
                  </a:txBody>
                  <a:tcPr marL="68580" marR="68580" marT="0" marB="0" anchor="ctr"/>
                </a:tc>
                <a:tc>
                  <a:txBody>
                    <a:bodyPr/>
                    <a:lstStyle/>
                    <a:p>
                      <a:pPr algn="ctr">
                        <a:lnSpc>
                          <a:spcPct val="115000"/>
                        </a:lnSpc>
                        <a:spcAft>
                          <a:spcPts val="0"/>
                        </a:spcAft>
                      </a:pPr>
                      <a:r>
                        <a:rPr lang="ru-RU" sz="900" dirty="0">
                          <a:effectLst/>
                        </a:rPr>
                        <a:t>Габаритные размеры, мм</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48399">
                <a:tc gridSpan="2">
                  <a:txBody>
                    <a:bodyPr/>
                    <a:lstStyle/>
                    <a:p>
                      <a:pPr algn="l">
                        <a:lnSpc>
                          <a:spcPct val="115000"/>
                        </a:lnSpc>
                        <a:spcAft>
                          <a:spcPts val="0"/>
                        </a:spcAft>
                      </a:pPr>
                      <a:r>
                        <a:rPr lang="ru-RU" sz="900" dirty="0">
                          <a:effectLst/>
                        </a:rPr>
                        <a:t>Полки сплошные</a:t>
                      </a:r>
                      <a:endParaRPr lang="ru-RU" sz="1200" dirty="0">
                        <a:effectLst/>
                        <a:latin typeface="Times New Roman"/>
                        <a:ea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1"/>
                  </a:ext>
                </a:extLst>
              </a:tr>
              <a:tr h="306998">
                <a:tc>
                  <a:txBody>
                    <a:bodyPr/>
                    <a:lstStyle/>
                    <a:p>
                      <a:pPr algn="l">
                        <a:lnSpc>
                          <a:spcPct val="115000"/>
                        </a:lnSpc>
                        <a:spcAft>
                          <a:spcPts val="0"/>
                        </a:spcAft>
                      </a:pPr>
                      <a:r>
                        <a:rPr lang="ru-RU" sz="900" dirty="0">
                          <a:effectLst/>
                        </a:rPr>
                        <a:t>ПНк-1000х300х280</a:t>
                      </a:r>
                      <a:endParaRPr lang="ru-RU" sz="900" b="1" dirty="0">
                        <a:effectLst/>
                        <a:latin typeface="Arial"/>
                        <a:ea typeface="Times New Roman"/>
                      </a:endParaRPr>
                    </a:p>
                  </a:txBody>
                  <a:tcPr marL="68580" marR="68580" marT="0" marB="0" anchor="ctr"/>
                </a:tc>
                <a:tc>
                  <a:txBody>
                    <a:bodyPr/>
                    <a:lstStyle/>
                    <a:p>
                      <a:pPr algn="ctr">
                        <a:lnSpc>
                          <a:spcPct val="115000"/>
                        </a:lnSpc>
                        <a:spcAft>
                          <a:spcPts val="0"/>
                        </a:spcAft>
                      </a:pPr>
                      <a:r>
                        <a:rPr lang="ru-RU" sz="900" dirty="0">
                          <a:effectLst/>
                        </a:rPr>
                        <a:t>1000х300х280</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06998">
                <a:tc>
                  <a:txBody>
                    <a:bodyPr/>
                    <a:lstStyle/>
                    <a:p>
                      <a:pPr algn="l">
                        <a:lnSpc>
                          <a:spcPct val="115000"/>
                        </a:lnSpc>
                        <a:spcAft>
                          <a:spcPts val="0"/>
                        </a:spcAft>
                      </a:pPr>
                      <a:r>
                        <a:rPr lang="ru-RU" sz="900" dirty="0">
                          <a:effectLst/>
                        </a:rPr>
                        <a:t>ПНк-1200х300х280</a:t>
                      </a:r>
                      <a:endParaRPr lang="ru-RU" sz="900" b="1" dirty="0">
                        <a:effectLst/>
                        <a:latin typeface="Arial"/>
                        <a:ea typeface="Times New Roman"/>
                      </a:endParaRPr>
                    </a:p>
                  </a:txBody>
                  <a:tcPr marL="68580" marR="68580" marT="0" marB="0" anchor="ctr"/>
                </a:tc>
                <a:tc>
                  <a:txBody>
                    <a:bodyPr/>
                    <a:lstStyle/>
                    <a:p>
                      <a:pPr algn="ctr">
                        <a:lnSpc>
                          <a:spcPct val="115000"/>
                        </a:lnSpc>
                        <a:spcAft>
                          <a:spcPts val="0"/>
                        </a:spcAft>
                      </a:pPr>
                      <a:r>
                        <a:rPr lang="ru-RU" sz="900" dirty="0">
                          <a:effectLst/>
                        </a:rPr>
                        <a:t>1200х300х280</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06998">
                <a:tc>
                  <a:txBody>
                    <a:bodyPr/>
                    <a:lstStyle/>
                    <a:p>
                      <a:pPr algn="l">
                        <a:lnSpc>
                          <a:spcPct val="115000"/>
                        </a:lnSpc>
                        <a:spcAft>
                          <a:spcPts val="0"/>
                        </a:spcAft>
                      </a:pPr>
                      <a:r>
                        <a:rPr lang="ru-RU" sz="900" dirty="0">
                          <a:effectLst/>
                        </a:rPr>
                        <a:t>ПНк-800х300х280</a:t>
                      </a:r>
                      <a:endParaRPr lang="ru-RU" sz="900" b="1" dirty="0">
                        <a:effectLst/>
                        <a:latin typeface="Arial"/>
                        <a:ea typeface="Times New Roman"/>
                      </a:endParaRPr>
                    </a:p>
                  </a:txBody>
                  <a:tcPr marL="68580" marR="68580" marT="0" marB="0" anchor="ctr"/>
                </a:tc>
                <a:tc>
                  <a:txBody>
                    <a:bodyPr/>
                    <a:lstStyle/>
                    <a:p>
                      <a:pPr algn="ctr">
                        <a:lnSpc>
                          <a:spcPct val="115000"/>
                        </a:lnSpc>
                        <a:spcAft>
                          <a:spcPts val="0"/>
                        </a:spcAft>
                      </a:pPr>
                      <a:r>
                        <a:rPr lang="ru-RU" sz="900" dirty="0">
                          <a:effectLst/>
                        </a:rPr>
                        <a:t>800х300х280</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7634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683568" y="764704"/>
            <a:ext cx="7920880" cy="3970318"/>
          </a:xfrm>
          <a:prstGeom prst="rect">
            <a:avLst/>
          </a:prstGeom>
        </p:spPr>
        <p:txBody>
          <a:bodyPr wrap="square">
            <a:spAutoFit/>
          </a:bodyPr>
          <a:lstStyle/>
          <a:p>
            <a:r>
              <a:rPr lang="ru-RU" sz="1400" b="1" dirty="0"/>
              <a:t>МОЕЧНЫЕ ВАННЫ И СТОЛЫ ПРОИЗВОДСТВЕННЫЕ</a:t>
            </a:r>
          </a:p>
          <a:p>
            <a:endParaRPr lang="ru-RU" sz="1200" b="1" dirty="0"/>
          </a:p>
          <a:p>
            <a:r>
              <a:rPr lang="ru-RU" sz="1200" dirty="0"/>
              <a:t>Предназначены для оснащения предприятий общественного питания и супермаркетов, а также цехов хлебопекарной и мясоперерабатывающей промышленности. Широкий типоразмерный ряд позволяет повысить эффективность использования производственных площадей.</a:t>
            </a:r>
            <a:r>
              <a:rPr lang="ru-RU" sz="1200" b="1" dirty="0"/>
              <a:t> </a:t>
            </a:r>
          </a:p>
          <a:p>
            <a:endParaRPr lang="ru-RU" sz="1200" b="1" dirty="0"/>
          </a:p>
          <a:p>
            <a:r>
              <a:rPr lang="ru-RU" sz="1200" b="1" dirty="0"/>
              <a:t>МОЕЧНЫЕ ВАННЫ</a:t>
            </a:r>
            <a:endParaRPr lang="ru-RU" sz="1200" dirty="0"/>
          </a:p>
          <a:p>
            <a:r>
              <a:rPr lang="ru-RU" sz="1200" b="1" dirty="0"/>
              <a:t> </a:t>
            </a:r>
            <a:endParaRPr lang="ru-RU" sz="1200" dirty="0"/>
          </a:p>
          <a:p>
            <a:pPr marL="171450" indent="-171450">
              <a:buFont typeface="Wingdings" panose="05000000000000000000" pitchFamily="2" charset="2"/>
              <a:buChar char="ü"/>
            </a:pPr>
            <a:r>
              <a:rPr lang="ru-RU" sz="1200" dirty="0"/>
              <a:t>Моечная ванна  –  цельнотянутая; </a:t>
            </a:r>
          </a:p>
          <a:p>
            <a:r>
              <a:rPr lang="ru-RU" sz="1200" dirty="0"/>
              <a:t>Каркас </a:t>
            </a:r>
            <a:r>
              <a:rPr lang="ru-RU" sz="1200" dirty="0" err="1"/>
              <a:t>выполненен</a:t>
            </a:r>
            <a:r>
              <a:rPr lang="ru-RU" sz="1200" dirty="0"/>
              <a:t> из оцинкованной стали (возможно исполнение каркаса из окрашенной и нержавеющей стали под заказ) ;</a:t>
            </a:r>
          </a:p>
          <a:p>
            <a:pPr marL="171450" lvl="0" indent="-171450">
              <a:buFont typeface="Wingdings" panose="05000000000000000000" pitchFamily="2" charset="2"/>
              <a:buChar char="ü"/>
            </a:pPr>
            <a:r>
              <a:rPr lang="ru-RU" sz="1200" dirty="0"/>
              <a:t>Раковина из нержавеющей стали ;</a:t>
            </a:r>
          </a:p>
          <a:p>
            <a:pPr marL="171450" lvl="0" indent="-171450">
              <a:buFont typeface="Wingdings" panose="05000000000000000000" pitchFamily="2" charset="2"/>
              <a:buChar char="ü"/>
            </a:pPr>
            <a:r>
              <a:rPr lang="ru-RU" sz="1200" dirty="0"/>
              <a:t>Регулируемые по высоте ножки;</a:t>
            </a:r>
          </a:p>
          <a:p>
            <a:pPr marL="171450" lvl="0" indent="-171450">
              <a:buFont typeface="Wingdings" panose="05000000000000000000" pitchFamily="2" charset="2"/>
              <a:buChar char="ü"/>
            </a:pPr>
            <a:r>
              <a:rPr lang="ru-RU" sz="1200" dirty="0"/>
              <a:t>Разборный каркас позволяет значительно снизить затраты;</a:t>
            </a:r>
            <a:br>
              <a:rPr lang="ru-RU" sz="1200" dirty="0"/>
            </a:br>
            <a:r>
              <a:rPr lang="ru-RU" sz="1200" dirty="0"/>
              <a:t>на транспортировку и хранение на складе;</a:t>
            </a:r>
          </a:p>
          <a:p>
            <a:pPr marL="171450" lvl="0" indent="-171450">
              <a:buFont typeface="Wingdings" panose="05000000000000000000" pitchFamily="2" charset="2"/>
              <a:buChar char="ü"/>
            </a:pPr>
            <a:r>
              <a:rPr lang="ru-RU" sz="1200" dirty="0"/>
              <a:t>Возможно исполнение с бортом ;</a:t>
            </a:r>
            <a:endParaRPr lang="en-US" sz="1200" dirty="0"/>
          </a:p>
          <a:p>
            <a:pPr marL="171450" lvl="0" indent="-171450">
              <a:buFont typeface="Wingdings" panose="05000000000000000000" pitchFamily="2" charset="2"/>
              <a:buChar char="ü"/>
            </a:pPr>
            <a:r>
              <a:rPr lang="ru-RU" sz="1200" dirty="0"/>
              <a:t>Односекционная;</a:t>
            </a:r>
          </a:p>
          <a:p>
            <a:pPr marL="171450" lvl="0" indent="-171450">
              <a:buFont typeface="Wingdings" panose="05000000000000000000" pitchFamily="2" charset="2"/>
              <a:buChar char="ü"/>
            </a:pPr>
            <a:r>
              <a:rPr lang="ru-RU" sz="1200" dirty="0"/>
              <a:t>По заказу возможна дополнительная комплектация сифоном с разрывом струи.</a:t>
            </a:r>
          </a:p>
          <a:p>
            <a:r>
              <a:rPr lang="ru-RU" sz="1200" dirty="0"/>
              <a:t> </a:t>
            </a:r>
          </a:p>
          <a:p>
            <a:r>
              <a:rPr lang="ru-RU" sz="1200" b="1" dirty="0"/>
              <a:t> </a:t>
            </a:r>
            <a:endParaRPr lang="ru-RU" dirty="0"/>
          </a:p>
          <a:p>
            <a:endParaRPr lang="ru-RU" sz="1200" dirty="0"/>
          </a:p>
        </p:txBody>
      </p:sp>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3336009811"/>
              </p:ext>
            </p:extLst>
          </p:nvPr>
        </p:nvGraphicFramePr>
        <p:xfrm>
          <a:off x="804640" y="4603976"/>
          <a:ext cx="6143624" cy="807466"/>
        </p:xfrm>
        <a:graphic>
          <a:graphicData uri="http://schemas.openxmlformats.org/drawingml/2006/table">
            <a:tbl>
              <a:tblPr>
                <a:tableStyleId>{3B4B98B0-60AC-42C2-AFA5-B58CD77FA1E5}</a:tableStyleId>
              </a:tblPr>
              <a:tblGrid>
                <a:gridCol w="1173135">
                  <a:extLst>
                    <a:ext uri="{9D8B030D-6E8A-4147-A177-3AD203B41FA5}">
                      <a16:colId xmlns:a16="http://schemas.microsoft.com/office/drawing/2014/main" val="20000"/>
                    </a:ext>
                  </a:extLst>
                </a:gridCol>
                <a:gridCol w="1601282">
                  <a:extLst>
                    <a:ext uri="{9D8B030D-6E8A-4147-A177-3AD203B41FA5}">
                      <a16:colId xmlns:a16="http://schemas.microsoft.com/office/drawing/2014/main" val="20001"/>
                    </a:ext>
                  </a:extLst>
                </a:gridCol>
                <a:gridCol w="981785">
                  <a:extLst>
                    <a:ext uri="{9D8B030D-6E8A-4147-A177-3AD203B41FA5}">
                      <a16:colId xmlns:a16="http://schemas.microsoft.com/office/drawing/2014/main" val="20002"/>
                    </a:ext>
                  </a:extLst>
                </a:gridCol>
                <a:gridCol w="2387422">
                  <a:extLst>
                    <a:ext uri="{9D8B030D-6E8A-4147-A177-3AD203B41FA5}">
                      <a16:colId xmlns:a16="http://schemas.microsoft.com/office/drawing/2014/main" val="20003"/>
                    </a:ext>
                  </a:extLst>
                </a:gridCol>
              </a:tblGrid>
              <a:tr h="213360">
                <a:tc>
                  <a:txBody>
                    <a:bodyPr/>
                    <a:lstStyle/>
                    <a:p>
                      <a:pPr algn="ctr">
                        <a:lnSpc>
                          <a:spcPct val="115000"/>
                        </a:lnSpc>
                        <a:spcAft>
                          <a:spcPts val="0"/>
                        </a:spcAft>
                      </a:pPr>
                      <a:r>
                        <a:rPr lang="ru-RU" sz="1200" dirty="0">
                          <a:effectLst/>
                        </a:rPr>
                        <a:t>Глубина ванны, </a:t>
                      </a:r>
                    </a:p>
                    <a:p>
                      <a:pPr algn="ctr">
                        <a:lnSpc>
                          <a:spcPct val="115000"/>
                        </a:lnSpc>
                        <a:spcAft>
                          <a:spcPts val="0"/>
                        </a:spcAft>
                      </a:pPr>
                      <a:r>
                        <a:rPr lang="ru-RU" sz="1200" dirty="0">
                          <a:effectLst/>
                        </a:rPr>
                        <a:t>мм</a:t>
                      </a:r>
                      <a:endParaRPr lang="ru-RU"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ru-RU" sz="1200" dirty="0">
                          <a:effectLst/>
                        </a:rPr>
                        <a:t>Модель</a:t>
                      </a:r>
                      <a:endParaRPr lang="ru-RU"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ru-RU" sz="1200" dirty="0">
                          <a:effectLst/>
                        </a:rPr>
                        <a:t>Габаритные размеры ванны, мм</a:t>
                      </a:r>
                      <a:endParaRPr lang="ru-RU"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ru-RU" sz="1200" dirty="0">
                          <a:effectLst/>
                        </a:rPr>
                        <a:t>Габаритные размеры, мм</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97360">
                <a:tc>
                  <a:txBody>
                    <a:bodyPr/>
                    <a:lstStyle/>
                    <a:p>
                      <a:pPr algn="ctr">
                        <a:lnSpc>
                          <a:spcPct val="115000"/>
                        </a:lnSpc>
                        <a:spcAft>
                          <a:spcPts val="0"/>
                        </a:spcAft>
                      </a:pPr>
                      <a:r>
                        <a:rPr lang="ru-RU" sz="1200" dirty="0">
                          <a:effectLst/>
                        </a:rPr>
                        <a:t>250</a:t>
                      </a:r>
                      <a:endParaRPr lang="ru-RU" sz="1200" dirty="0">
                        <a:effectLst/>
                        <a:latin typeface="Times New Roman"/>
                        <a:ea typeface="Times New Roman"/>
                      </a:endParaRPr>
                    </a:p>
                  </a:txBody>
                  <a:tcPr marL="68580" marR="68580" marT="0" marB="0" anchor="ctr"/>
                </a:tc>
                <a:tc>
                  <a:txBody>
                    <a:bodyPr/>
                    <a:lstStyle/>
                    <a:p>
                      <a:pPr algn="l">
                        <a:lnSpc>
                          <a:spcPct val="115000"/>
                        </a:lnSpc>
                        <a:spcAft>
                          <a:spcPts val="0"/>
                        </a:spcAft>
                      </a:pPr>
                      <a:r>
                        <a:rPr lang="ru-RU" sz="1200" dirty="0">
                          <a:effectLst/>
                        </a:rPr>
                        <a:t>СТВ-500*600*850</a:t>
                      </a:r>
                      <a:endParaRPr lang="ru-RU"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ru-RU" sz="1200" dirty="0">
                          <a:effectLst/>
                        </a:rPr>
                        <a:t>400х400</a:t>
                      </a:r>
                      <a:endParaRPr lang="ru-RU" sz="1200" dirty="0">
                        <a:effectLst/>
                        <a:latin typeface="Times New Roman"/>
                        <a:ea typeface="Times New Roman"/>
                      </a:endParaRPr>
                    </a:p>
                  </a:txBody>
                  <a:tcPr marL="68580" marR="68580" marT="0" marB="0" anchor="ctr"/>
                </a:tc>
                <a:tc>
                  <a:txBody>
                    <a:bodyPr/>
                    <a:lstStyle/>
                    <a:p>
                      <a:pPr algn="ctr">
                        <a:lnSpc>
                          <a:spcPct val="115000"/>
                        </a:lnSpc>
                        <a:spcAft>
                          <a:spcPts val="0"/>
                        </a:spcAft>
                      </a:pPr>
                      <a:r>
                        <a:rPr lang="ru-RU" sz="1200" dirty="0">
                          <a:effectLst/>
                        </a:rPr>
                        <a:t>500*600*850</a:t>
                      </a:r>
                      <a:endParaRPr lang="ru-R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bl>
          </a:graphicData>
        </a:graphic>
      </p:graphicFrame>
      <p:pic>
        <p:nvPicPr>
          <p:cNvPr id="6" name="Рисунок 5" descr="C:\Users\Vinogradova.DA\Desktop\EKSI\нейтралка скайтек\2\ВМЦ-1 копия.jpg"/>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12191" y="3848066"/>
            <a:ext cx="3096344" cy="1773911"/>
          </a:xfrm>
          <a:prstGeom prst="rect">
            <a:avLst/>
          </a:prstGeom>
          <a:noFill/>
          <a:ln>
            <a:noFill/>
          </a:ln>
        </p:spPr>
      </p:pic>
    </p:spTree>
    <p:extLst>
      <p:ext uri="{BB962C8B-B14F-4D97-AF65-F5344CB8AC3E}">
        <p14:creationId xmlns:p14="http://schemas.microsoft.com/office/powerpoint/2010/main" val="623951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683569" y="398307"/>
            <a:ext cx="8568952" cy="6632585"/>
          </a:xfrm>
          <a:prstGeom prst="rect">
            <a:avLst/>
          </a:prstGeom>
        </p:spPr>
        <p:txBody>
          <a:bodyPr wrap="square">
            <a:spAutoFit/>
          </a:bodyPr>
          <a:lstStyle/>
          <a:p>
            <a:pPr lvl="0" fontAlgn="base">
              <a:spcBef>
                <a:spcPct val="0"/>
              </a:spcBef>
              <a:spcAft>
                <a:spcPct val="0"/>
              </a:spcAft>
              <a:tabLst>
                <a:tab pos="90488" algn="l"/>
              </a:tabLst>
            </a:pPr>
            <a:r>
              <a:rPr lang="ru-RU" sz="1400" b="1" dirty="0">
                <a:solidFill>
                  <a:prstClr val="black"/>
                </a:solidFill>
                <a:cs typeface="Arial" pitchFamily="34" charset="0"/>
              </a:rPr>
              <a:t>СТОЛЫ  ПРОИЗВОДСТВЕННЫЕ</a:t>
            </a:r>
          </a:p>
          <a:p>
            <a:pPr lvl="0" fontAlgn="base">
              <a:spcBef>
                <a:spcPct val="0"/>
              </a:spcBef>
              <a:spcAft>
                <a:spcPct val="0"/>
              </a:spcAft>
              <a:tabLst>
                <a:tab pos="90488" algn="l"/>
              </a:tabLst>
            </a:pPr>
            <a:endParaRPr lang="ru-RU" sz="1200" b="1" dirty="0">
              <a:solidFill>
                <a:prstClr val="black"/>
              </a:solidFill>
              <a:cs typeface="Arial" pitchFamily="34" charset="0"/>
            </a:endParaRPr>
          </a:p>
          <a:p>
            <a:pPr marL="171450" lvl="0" indent="-171450">
              <a:buFont typeface="Wingdings" panose="05000000000000000000" pitchFamily="2" charset="2"/>
              <a:buChar char="ü"/>
            </a:pPr>
            <a:r>
              <a:rPr lang="ru-RU" sz="1200" dirty="0"/>
              <a:t>Столы оснащены полкой для хранения  инвентаря </a:t>
            </a:r>
            <a:r>
              <a:rPr lang="ru-RU" sz="1200" b="1" dirty="0"/>
              <a:t>– </a:t>
            </a:r>
            <a:r>
              <a:rPr lang="ru-RU" sz="1200" dirty="0"/>
              <a:t>решетчатая, выполнена из оцинкованной стали. Возможен вариант исполнения со сплошной полкой (под заказ). Швеллеры решетчатых полок между собой сварены, к  каркасу крепятся болтовыми соединениями;</a:t>
            </a:r>
          </a:p>
          <a:p>
            <a:pPr marL="171450" lvl="0" indent="-171450">
              <a:buFont typeface="Wingdings" panose="05000000000000000000" pitchFamily="2" charset="2"/>
              <a:buChar char="ü"/>
            </a:pPr>
            <a:r>
              <a:rPr lang="ru-RU" sz="1200" dirty="0"/>
              <a:t>Столы с бортом, высота борта – 100 мм;</a:t>
            </a:r>
          </a:p>
          <a:p>
            <a:pPr marL="171450" lvl="0" indent="-171450">
              <a:buFont typeface="Wingdings" panose="05000000000000000000" pitchFamily="2" charset="2"/>
              <a:buChar char="ü"/>
            </a:pPr>
            <a:r>
              <a:rPr lang="ru-RU" sz="1200" dirty="0"/>
              <a:t>Регулируемые по высоте ножки, отступ от задней стенки – 100 мм;</a:t>
            </a:r>
          </a:p>
          <a:p>
            <a:pPr marL="171450" lvl="0" indent="-171450">
              <a:buFont typeface="Wingdings" panose="05000000000000000000" pitchFamily="2" charset="2"/>
              <a:buChar char="ü"/>
            </a:pPr>
            <a:r>
              <a:rPr lang="ru-RU" sz="1200" dirty="0"/>
              <a:t>Каркас разборный, уголок 40*40*1,5 мм выполнен из оцинкованной </a:t>
            </a:r>
          </a:p>
          <a:p>
            <a:r>
              <a:rPr lang="ru-RU" sz="1200" dirty="0"/>
              <a:t>стали; Все детали имеют вальцовку или двойной подгиб. </a:t>
            </a:r>
          </a:p>
          <a:p>
            <a:pPr marL="171450" lvl="0" indent="-171450">
              <a:buFont typeface="Wingdings" panose="05000000000000000000" pitchFamily="2" charset="2"/>
              <a:buChar char="ü"/>
            </a:pPr>
            <a:r>
              <a:rPr lang="ru-RU" sz="1200" dirty="0"/>
              <a:t>Столешница изготовлена из нержавеющей стали </a:t>
            </a:r>
            <a:r>
              <a:rPr lang="en-US" sz="1200" dirty="0"/>
              <a:t>AISI</a:t>
            </a:r>
            <a:r>
              <a:rPr lang="ru-RU" sz="1200" dirty="0"/>
              <a:t> 430 - 0,8 мм</a:t>
            </a:r>
          </a:p>
          <a:p>
            <a:pPr marL="171450" lvl="0" indent="-171450">
              <a:buFont typeface="Wingdings" panose="05000000000000000000" pitchFamily="2" charset="2"/>
              <a:buChar char="ü"/>
            </a:pPr>
            <a:r>
              <a:rPr lang="ru-RU" sz="1200" dirty="0"/>
              <a:t>Комплектуется решеткой или обвязкой из оцинкованной стали. Толщина металла – 0,8 мм.</a:t>
            </a:r>
          </a:p>
          <a:p>
            <a:pPr lvl="0" fontAlgn="base">
              <a:spcBef>
                <a:spcPct val="0"/>
              </a:spcBef>
              <a:spcAft>
                <a:spcPct val="0"/>
              </a:spcAft>
              <a:tabLst>
                <a:tab pos="90488" algn="l"/>
              </a:tabLst>
            </a:pPr>
            <a:endParaRPr lang="ru-RU" sz="1200" b="1" dirty="0">
              <a:solidFill>
                <a:prstClr val="black"/>
              </a:solidFill>
              <a:cs typeface="Arial" pitchFamily="34" charset="0"/>
            </a:endParaRPr>
          </a:p>
          <a:p>
            <a:pPr lvl="0"/>
            <a:endParaRPr lang="ru-RU" sz="1200" b="1" dirty="0"/>
          </a:p>
          <a:p>
            <a:pPr lvl="0"/>
            <a:r>
              <a:rPr lang="ru-RU" sz="1200" b="1" dirty="0"/>
              <a:t>Стол-купе Стн-купе1000х600х860 </a:t>
            </a:r>
          </a:p>
          <a:p>
            <a:pPr lvl="0"/>
            <a:endParaRPr lang="ru-RU" sz="1200" dirty="0"/>
          </a:p>
          <a:p>
            <a:pPr marL="171450" lvl="0" indent="-171450">
              <a:buFont typeface="Wingdings" panose="05000000000000000000" pitchFamily="2" charset="2"/>
              <a:buChar char="ü"/>
            </a:pPr>
            <a:r>
              <a:rPr lang="ru-RU" sz="1200" dirty="0"/>
              <a:t>Каркас сварной из нержавеющей стали, труба 40*40</a:t>
            </a:r>
          </a:p>
          <a:p>
            <a:pPr marL="171450" lvl="0" indent="-171450">
              <a:buFont typeface="Wingdings" panose="05000000000000000000" pitchFamily="2" charset="2"/>
              <a:buChar char="ü"/>
            </a:pPr>
            <a:r>
              <a:rPr lang="ru-RU" sz="1200" dirty="0"/>
              <a:t>Толщина стенки трубы 1,2 мм;</a:t>
            </a:r>
          </a:p>
          <a:p>
            <a:pPr marL="171450" lvl="0" indent="-171450">
              <a:buFont typeface="Wingdings" panose="05000000000000000000" pitchFamily="2" charset="2"/>
              <a:buChar char="ü"/>
            </a:pPr>
            <a:r>
              <a:rPr lang="ru-RU" sz="1200" dirty="0"/>
              <a:t>Двери купе</a:t>
            </a:r>
          </a:p>
          <a:p>
            <a:pPr marL="171450" lvl="0" indent="-171450">
              <a:buFont typeface="Wingdings" panose="05000000000000000000" pitchFamily="2" charset="2"/>
              <a:buChar char="ü"/>
            </a:pPr>
            <a:r>
              <a:rPr lang="ru-RU" sz="1200" dirty="0"/>
              <a:t>Дно стола оснащено ребром жесткости;</a:t>
            </a:r>
          </a:p>
          <a:p>
            <a:pPr marL="171450" lvl="0" indent="-171450">
              <a:buFont typeface="Wingdings" panose="05000000000000000000" pitchFamily="2" charset="2"/>
              <a:buChar char="ü"/>
            </a:pPr>
            <a:r>
              <a:rPr lang="ru-RU" sz="1200" dirty="0"/>
              <a:t>Без борта;</a:t>
            </a:r>
          </a:p>
          <a:p>
            <a:pPr marL="171450" lvl="0" indent="-171450">
              <a:buFont typeface="Wingdings" panose="05000000000000000000" pitchFamily="2" charset="2"/>
              <a:buChar char="ü"/>
            </a:pPr>
            <a:r>
              <a:rPr lang="ru-RU" sz="1200" dirty="0"/>
              <a:t>Возможен вариант с полкой  по середине (под заказ).</a:t>
            </a:r>
          </a:p>
          <a:p>
            <a:endParaRPr lang="ru-RU" sz="1200" b="1" dirty="0"/>
          </a:p>
          <a:p>
            <a:r>
              <a:rPr lang="ru-RU" sz="1200" b="1" dirty="0"/>
              <a:t>Стол с вваренной ванной СТВ-500х600х850</a:t>
            </a:r>
            <a:endParaRPr lang="ru-RU" sz="1200" dirty="0"/>
          </a:p>
          <a:p>
            <a:pPr lvl="0"/>
            <a:r>
              <a:rPr lang="ru-RU" sz="1200" dirty="0"/>
              <a:t>вварена цельнотянутая ванна 400х400х250 нержавеющая сталь AISI 304, оснащена отверстием под смеситель. Низ  ""П""- образная обвязка. Фартук с трех сторон на глубину ванны. </a:t>
            </a:r>
          </a:p>
          <a:p>
            <a:pPr lvl="0"/>
            <a:r>
              <a:rPr lang="ru-RU" sz="1200" dirty="0"/>
              <a:t>Каркас разборный - уголок 40х40х1,2 оцинкованная сталь, регулируемые ножки</a:t>
            </a:r>
          </a:p>
          <a:p>
            <a:pPr lvl="0" indent="180975" eaLnBrk="0" fontAlgn="base" hangingPunct="0">
              <a:spcBef>
                <a:spcPct val="0"/>
              </a:spcBef>
              <a:spcAft>
                <a:spcPct val="0"/>
              </a:spcAft>
              <a:tabLst>
                <a:tab pos="457200" algn="l"/>
              </a:tabLst>
            </a:pPr>
            <a:endParaRPr lang="ru-RU" sz="1200" dirty="0"/>
          </a:p>
          <a:p>
            <a:pPr lvl="0" indent="180975" eaLnBrk="0" fontAlgn="base" hangingPunct="0">
              <a:spcBef>
                <a:spcPct val="0"/>
              </a:spcBef>
              <a:spcAft>
                <a:spcPct val="0"/>
              </a:spcAft>
              <a:tabLst>
                <a:tab pos="457200" algn="l"/>
              </a:tabLst>
            </a:pPr>
            <a:r>
              <a:rPr lang="ru-RU" sz="1200" dirty="0">
                <a:ea typeface="Times New Roman" pitchFamily="18" charset="0"/>
                <a:cs typeface="Arial" pitchFamily="34" charset="0"/>
              </a:rPr>
              <a:t>Столы </a:t>
            </a:r>
            <a:r>
              <a:rPr lang="ru-RU" sz="1200" b="1" dirty="0">
                <a:ea typeface="Times New Roman" pitchFamily="18" charset="0"/>
                <a:cs typeface="Arial" pitchFamily="34" charset="0"/>
              </a:rPr>
              <a:t>центральные</a:t>
            </a:r>
            <a:r>
              <a:rPr lang="ru-RU" sz="1200" dirty="0">
                <a:ea typeface="Times New Roman" pitchFamily="18" charset="0"/>
                <a:cs typeface="Arial" pitchFamily="34" charset="0"/>
              </a:rPr>
              <a:t> (без борта) устанавливаются в центре кухонного помещения  и обеспечивают возможность четырехстороннего доступа к рабочей поверхности.</a:t>
            </a:r>
            <a:endParaRPr lang="ru-RU" sz="1200" dirty="0">
              <a:cs typeface="Arial" pitchFamily="34" charset="0"/>
            </a:endParaRPr>
          </a:p>
          <a:p>
            <a:pPr lvl="0" indent="180975" eaLnBrk="0" fontAlgn="base" hangingPunct="0">
              <a:spcBef>
                <a:spcPct val="0"/>
              </a:spcBef>
              <a:spcAft>
                <a:spcPct val="0"/>
              </a:spcAft>
              <a:tabLst>
                <a:tab pos="457200" algn="l"/>
              </a:tabLst>
            </a:pPr>
            <a:r>
              <a:rPr lang="ru-RU" sz="1200" dirty="0">
                <a:ea typeface="Times New Roman" pitchFamily="18" charset="0"/>
                <a:cs typeface="Arial" pitchFamily="34" charset="0"/>
              </a:rPr>
              <a:t>Столы </a:t>
            </a:r>
            <a:r>
              <a:rPr lang="ru-RU" sz="1200" b="1" dirty="0">
                <a:ea typeface="Times New Roman" pitchFamily="18" charset="0"/>
                <a:cs typeface="Arial" pitchFamily="34" charset="0"/>
              </a:rPr>
              <a:t>пристенные</a:t>
            </a:r>
            <a:r>
              <a:rPr lang="ru-RU" sz="1200" dirty="0">
                <a:ea typeface="Times New Roman" pitchFamily="18" charset="0"/>
                <a:cs typeface="Arial" pitchFamily="34" charset="0"/>
              </a:rPr>
              <a:t> (с бортом) устанавливаются около стен. Борт предохраняет </a:t>
            </a:r>
          </a:p>
          <a:p>
            <a:pPr lvl="0" indent="180975" eaLnBrk="0" fontAlgn="base" hangingPunct="0">
              <a:spcBef>
                <a:spcPct val="0"/>
              </a:spcBef>
              <a:spcAft>
                <a:spcPct val="0"/>
              </a:spcAft>
              <a:tabLst>
                <a:tab pos="457200" algn="l"/>
              </a:tabLst>
            </a:pPr>
            <a:r>
              <a:rPr lang="ru-RU" sz="1200" dirty="0">
                <a:ea typeface="Times New Roman" pitchFamily="18" charset="0"/>
                <a:cs typeface="Arial" pitchFamily="34" charset="0"/>
              </a:rPr>
              <a:t>продукты питания от падения на пол и от соприкосновения их с поверхностью стены.</a:t>
            </a:r>
            <a:endParaRPr lang="ru-RU" sz="1200" dirty="0">
              <a:cs typeface="Arial" pitchFamily="34" charset="0"/>
            </a:endParaRPr>
          </a:p>
          <a:p>
            <a:pPr lvl="0" indent="180975" eaLnBrk="0" fontAlgn="base" hangingPunct="0">
              <a:spcBef>
                <a:spcPct val="0"/>
              </a:spcBef>
              <a:spcAft>
                <a:spcPct val="0"/>
              </a:spcAft>
              <a:tabLst>
                <a:tab pos="457200" algn="l"/>
              </a:tabLst>
            </a:pPr>
            <a:endParaRPr lang="ru-RU" sz="1100" dirty="0">
              <a:latin typeface="Arial" pitchFamily="34" charset="0"/>
              <a:cs typeface="Arial" pitchFamily="34" charset="0"/>
            </a:endParaRPr>
          </a:p>
          <a:p>
            <a:pPr lvl="0" eaLnBrk="0" fontAlgn="base" hangingPunct="0">
              <a:spcBef>
                <a:spcPct val="0"/>
              </a:spcBef>
              <a:spcAft>
                <a:spcPct val="0"/>
              </a:spcAft>
              <a:tabLst>
                <a:tab pos="90488" algn="l"/>
              </a:tabLst>
            </a:pPr>
            <a:endParaRPr lang="ru-RU" sz="600" dirty="0">
              <a:solidFill>
                <a:prstClr val="black"/>
              </a:solidFill>
              <a:latin typeface="Arial" pitchFamily="34" charset="0"/>
              <a:cs typeface="Arial" pitchFamily="34" charset="0"/>
            </a:endParaRPr>
          </a:p>
          <a:p>
            <a:pPr lvl="0" eaLnBrk="0" fontAlgn="base" hangingPunct="0">
              <a:spcBef>
                <a:spcPct val="0"/>
              </a:spcBef>
              <a:spcAft>
                <a:spcPct val="0"/>
              </a:spcAft>
              <a:tabLst>
                <a:tab pos="90488" algn="l"/>
              </a:tabLst>
            </a:pPr>
            <a:endParaRPr lang="ru-RU" dirty="0">
              <a:solidFill>
                <a:prstClr val="black"/>
              </a:solidFill>
              <a:latin typeface="Arial" pitchFamily="34" charset="0"/>
              <a:cs typeface="Arial" pitchFamily="34" charset="0"/>
            </a:endParaRPr>
          </a:p>
          <a:p>
            <a:pPr lvl="0" eaLnBrk="0" fontAlgn="base" hangingPunct="0">
              <a:spcBef>
                <a:spcPct val="0"/>
              </a:spcBef>
              <a:spcAft>
                <a:spcPct val="0"/>
              </a:spcAft>
              <a:tabLst>
                <a:tab pos="90488" algn="l"/>
              </a:tabLst>
            </a:pPr>
            <a:endParaRPr lang="ru-RU" dirty="0"/>
          </a:p>
        </p:txBody>
      </p:sp>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 name="Rectangle 4"/>
          <p:cNvSpPr>
            <a:spLocks noChangeArrowheads="1"/>
          </p:cNvSpPr>
          <p:nvPr/>
        </p:nvSpPr>
        <p:spPr bwMode="auto">
          <a:xfrm>
            <a:off x="0" y="179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3077" name="Рисунок 2" descr="Описание: C:\Users\Vinogradova.DA\Desktop\EKSI\нейтралка скайтек\2\стол с реш полкой копия.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89975" l="10000" r="90000"/>
                    </a14:imgEffect>
                  </a14:imgLayer>
                </a14:imgProps>
              </a:ext>
              <a:ext uri="{28A0092B-C50C-407E-A947-70E740481C1C}">
                <a14:useLocalDpi xmlns:a14="http://schemas.microsoft.com/office/drawing/2010/main" val="0"/>
              </a:ext>
            </a:extLst>
          </a:blip>
          <a:srcRect/>
          <a:stretch>
            <a:fillRect/>
          </a:stretch>
        </p:blipFill>
        <p:spPr bwMode="auto">
          <a:xfrm>
            <a:off x="6584872" y="2605408"/>
            <a:ext cx="2808312" cy="21917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Рисунок 3" descr="Описание: C:\Users\Vinogradova.DA\Desktop\EKSI\нейтралка скайтек\2\стол-купе копия.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67944" y="2648813"/>
            <a:ext cx="3417028" cy="2220347"/>
          </a:xfrm>
          <a:prstGeom prst="rect">
            <a:avLst/>
          </a:prstGeom>
          <a:noFill/>
          <a:extLst>
            <a:ext uri="{909E8E84-426E-40DD-AFC4-6F175D3DCCD1}">
              <a14:hiddenFill xmlns:a14="http://schemas.microsoft.com/office/drawing/2010/main">
                <a:solidFill>
                  <a:srgbClr val="FFFFFF"/>
                </a:solidFill>
              </a14:hiddenFill>
            </a:ext>
          </a:extLst>
        </p:spPr>
      </p:pic>
      <p:sp>
        <p:nvSpPr>
          <p:cNvPr id="12" name="Поле 28"/>
          <p:cNvSpPr txBox="1">
            <a:spLocks noChangeArrowheads="1"/>
          </p:cNvSpPr>
          <p:nvPr/>
        </p:nvSpPr>
        <p:spPr bwMode="auto">
          <a:xfrm>
            <a:off x="685800" y="4151136"/>
            <a:ext cx="17970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Bef>
                <a:spcPts val="600"/>
              </a:spcBef>
              <a:spcAft>
                <a:spcPts val="0"/>
              </a:spcAft>
            </a:pPr>
            <a:endParaRPr lang="ru-RU" sz="1000" b="1" dirty="0">
              <a:effectLst/>
              <a:latin typeface="Times New Roman"/>
              <a:ea typeface="Times New Roman"/>
            </a:endParaRPr>
          </a:p>
        </p:txBody>
      </p:sp>
      <p:sp>
        <p:nvSpPr>
          <p:cNvPr id="14" name="Поле 1"/>
          <p:cNvSpPr txBox="1"/>
          <p:nvPr/>
        </p:nvSpPr>
        <p:spPr>
          <a:xfrm>
            <a:off x="7392988" y="6578600"/>
            <a:ext cx="2333625" cy="14478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600"/>
              </a:spcBef>
              <a:spcAft>
                <a:spcPts val="0"/>
              </a:spcAft>
            </a:pPr>
            <a:r>
              <a:rPr lang="ru-RU" sz="1100" b="1" dirty="0">
                <a:solidFill>
                  <a:srgbClr val="000000"/>
                </a:solidFill>
                <a:effectLst/>
                <a:latin typeface="Times New Roman"/>
                <a:ea typeface="Times New Roman"/>
              </a:rPr>
              <a:t>Стол для сбора остатков пищи</a:t>
            </a:r>
            <a:r>
              <a:rPr lang="ru-RU" sz="3600" b="1" dirty="0">
                <a:ln w="12700" cap="flat" cmpd="sng" algn="ctr">
                  <a:solidFill>
                    <a:srgbClr val="054697"/>
                  </a:solidFill>
                  <a:prstDash val="solid"/>
                  <a:round/>
                </a:ln>
                <a:solidFill>
                  <a:srgbClr val="F4F1E3"/>
                </a:solidFill>
                <a:effectLst>
                  <a:outerShdw blurRad="41275" dist="20320" dir="1800000" algn="tl">
                    <a:srgbClr val="000000">
                      <a:alpha val="40000"/>
                    </a:srgbClr>
                  </a:outerShdw>
                </a:effectLst>
                <a:latin typeface="Times New Roman"/>
                <a:ea typeface="Times New Roman"/>
              </a:rPr>
              <a:t> </a:t>
            </a:r>
            <a:endParaRPr lang="ru-RU" sz="1000" b="1" dirty="0">
              <a:effectLst/>
              <a:latin typeface="Times New Roman"/>
              <a:ea typeface="Times New Roman"/>
            </a:endParaRPr>
          </a:p>
        </p:txBody>
      </p:sp>
      <p:sp>
        <p:nvSpPr>
          <p:cNvPr id="3" name="Rectangle 7"/>
          <p:cNvSpPr>
            <a:spLocks noChangeArrowheads="1"/>
          </p:cNvSpPr>
          <p:nvPr/>
        </p:nvSpPr>
        <p:spPr bwMode="auto">
          <a:xfrm>
            <a:off x="2590800" y="676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7" name="Rectangle 8"/>
          <p:cNvSpPr>
            <a:spLocks noChangeArrowheads="1"/>
          </p:cNvSpPr>
          <p:nvPr/>
        </p:nvSpPr>
        <p:spPr bwMode="auto">
          <a:xfrm>
            <a:off x="2590800" y="2466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58685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 name="Rectangle 4"/>
          <p:cNvSpPr>
            <a:spLocks noChangeArrowheads="1"/>
          </p:cNvSpPr>
          <p:nvPr/>
        </p:nvSpPr>
        <p:spPr bwMode="auto">
          <a:xfrm>
            <a:off x="0" y="179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250309525"/>
              </p:ext>
            </p:extLst>
          </p:nvPr>
        </p:nvGraphicFramePr>
        <p:xfrm>
          <a:off x="827584" y="4331888"/>
          <a:ext cx="5690235" cy="1690927"/>
        </p:xfrm>
        <a:graphic>
          <a:graphicData uri="http://schemas.openxmlformats.org/drawingml/2006/table">
            <a:tbl>
              <a:tblPr>
                <a:tableStyleId>{3B4B98B0-60AC-42C2-AFA5-B58CD77FA1E5}</a:tableStyleId>
              </a:tblPr>
              <a:tblGrid>
                <a:gridCol w="2159000">
                  <a:extLst>
                    <a:ext uri="{9D8B030D-6E8A-4147-A177-3AD203B41FA5}">
                      <a16:colId xmlns:a16="http://schemas.microsoft.com/office/drawing/2014/main" val="20000"/>
                    </a:ext>
                  </a:extLst>
                </a:gridCol>
                <a:gridCol w="3531235">
                  <a:extLst>
                    <a:ext uri="{9D8B030D-6E8A-4147-A177-3AD203B41FA5}">
                      <a16:colId xmlns:a16="http://schemas.microsoft.com/office/drawing/2014/main" val="20001"/>
                    </a:ext>
                  </a:extLst>
                </a:gridCol>
              </a:tblGrid>
              <a:tr h="135621">
                <a:tc>
                  <a:txBody>
                    <a:bodyPr/>
                    <a:lstStyle/>
                    <a:p>
                      <a:pPr algn="r">
                        <a:lnSpc>
                          <a:spcPct val="115000"/>
                        </a:lnSpc>
                        <a:spcAft>
                          <a:spcPts val="0"/>
                        </a:spcAft>
                      </a:pPr>
                      <a:r>
                        <a:rPr lang="ru-RU" sz="1000" dirty="0">
                          <a:effectLst/>
                        </a:rPr>
                        <a:t>Модель</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Габаритные размеры, мм</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0"/>
                  </a:ext>
                </a:extLst>
              </a:tr>
              <a:tr h="183752">
                <a:tc>
                  <a:txBody>
                    <a:bodyPr/>
                    <a:lstStyle/>
                    <a:p>
                      <a:pPr algn="r">
                        <a:lnSpc>
                          <a:spcPct val="115000"/>
                        </a:lnSpc>
                        <a:spcAft>
                          <a:spcPts val="0"/>
                        </a:spcAft>
                      </a:pPr>
                      <a:r>
                        <a:rPr lang="ru-RU" sz="1000" dirty="0">
                          <a:effectLst/>
                        </a:rPr>
                        <a:t>Снс-1000х400х1800</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1000-400-1800</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1"/>
                  </a:ext>
                </a:extLst>
              </a:tr>
              <a:tr h="283047">
                <a:tc>
                  <a:txBody>
                    <a:bodyPr/>
                    <a:lstStyle/>
                    <a:p>
                      <a:pPr algn="r">
                        <a:lnSpc>
                          <a:spcPct val="115000"/>
                        </a:lnSpc>
                        <a:spcAft>
                          <a:spcPts val="0"/>
                        </a:spcAft>
                      </a:pPr>
                      <a:r>
                        <a:rPr lang="ru-RU" sz="1000" dirty="0">
                          <a:effectLst/>
                        </a:rPr>
                        <a:t>Снс-1200х500х1800</a:t>
                      </a:r>
                      <a:endParaRPr lang="ru-RU" sz="1200" dirty="0">
                        <a:effectLst/>
                      </a:endParaRPr>
                    </a:p>
                    <a:p>
                      <a:pPr algn="r">
                        <a:lnSpc>
                          <a:spcPct val="115000"/>
                        </a:lnSpc>
                        <a:spcAft>
                          <a:spcPts val="0"/>
                        </a:spcAft>
                      </a:pPr>
                      <a:r>
                        <a:rPr lang="ru-RU" sz="1000" dirty="0">
                          <a:effectLst/>
                        </a:rPr>
                        <a:t> </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1200х500х1800</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2"/>
                  </a:ext>
                </a:extLst>
              </a:tr>
              <a:tr h="283047">
                <a:tc>
                  <a:txBody>
                    <a:bodyPr/>
                    <a:lstStyle/>
                    <a:p>
                      <a:pPr algn="r">
                        <a:lnSpc>
                          <a:spcPct val="115000"/>
                        </a:lnSpc>
                        <a:spcAft>
                          <a:spcPts val="0"/>
                        </a:spcAft>
                      </a:pPr>
                      <a:r>
                        <a:rPr lang="ru-RU" sz="1000" dirty="0">
                          <a:effectLst/>
                        </a:rPr>
                        <a:t>Снс-1500х500х1800</a:t>
                      </a:r>
                      <a:endParaRPr lang="ru-RU" sz="1200" dirty="0">
                        <a:effectLst/>
                      </a:endParaRPr>
                    </a:p>
                    <a:p>
                      <a:pPr algn="r">
                        <a:lnSpc>
                          <a:spcPct val="115000"/>
                        </a:lnSpc>
                        <a:spcAft>
                          <a:spcPts val="0"/>
                        </a:spcAft>
                      </a:pPr>
                      <a:r>
                        <a:rPr lang="ru-RU" sz="1000" dirty="0">
                          <a:effectLst/>
                        </a:rPr>
                        <a:t> </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1500х500х1800</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3"/>
                  </a:ext>
                </a:extLst>
              </a:tr>
              <a:tr h="283047">
                <a:tc>
                  <a:txBody>
                    <a:bodyPr/>
                    <a:lstStyle/>
                    <a:p>
                      <a:pPr algn="r">
                        <a:lnSpc>
                          <a:spcPct val="115000"/>
                        </a:lnSpc>
                        <a:spcAft>
                          <a:spcPts val="0"/>
                        </a:spcAft>
                      </a:pPr>
                      <a:r>
                        <a:rPr lang="ru-RU" sz="1000" dirty="0">
                          <a:effectLst/>
                        </a:rPr>
                        <a:t>Снс-1000х500х1800</a:t>
                      </a:r>
                      <a:endParaRPr lang="ru-RU" sz="1200" dirty="0">
                        <a:effectLst/>
                      </a:endParaRPr>
                    </a:p>
                    <a:p>
                      <a:pPr algn="r">
                        <a:lnSpc>
                          <a:spcPct val="115000"/>
                        </a:lnSpc>
                        <a:spcAft>
                          <a:spcPts val="0"/>
                        </a:spcAft>
                      </a:pPr>
                      <a:r>
                        <a:rPr lang="ru-RU" sz="1000" dirty="0">
                          <a:effectLst/>
                        </a:rPr>
                        <a:t> </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1000х500х1800</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4"/>
                  </a:ext>
                </a:extLst>
              </a:tr>
              <a:tr h="283047">
                <a:tc>
                  <a:txBody>
                    <a:bodyPr/>
                    <a:lstStyle/>
                    <a:p>
                      <a:pPr algn="r">
                        <a:lnSpc>
                          <a:spcPct val="115000"/>
                        </a:lnSpc>
                        <a:spcAft>
                          <a:spcPts val="0"/>
                        </a:spcAft>
                      </a:pPr>
                      <a:r>
                        <a:rPr lang="ru-RU" sz="1000" dirty="0">
                          <a:effectLst/>
                        </a:rPr>
                        <a:t>Снс-1200х400х1800</a:t>
                      </a:r>
                      <a:endParaRPr lang="ru-RU" sz="1200" dirty="0">
                        <a:effectLst/>
                      </a:endParaRPr>
                    </a:p>
                    <a:p>
                      <a:pPr algn="r">
                        <a:lnSpc>
                          <a:spcPct val="115000"/>
                        </a:lnSpc>
                        <a:spcAft>
                          <a:spcPts val="0"/>
                        </a:spcAft>
                      </a:pPr>
                      <a:r>
                        <a:rPr lang="ru-RU" sz="1000" dirty="0">
                          <a:effectLst/>
                        </a:rPr>
                        <a:t> </a:t>
                      </a:r>
                      <a:endParaRPr lang="ru-RU" sz="12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ru-RU" sz="1000" dirty="0">
                          <a:effectLst/>
                        </a:rPr>
                        <a:t>1200х400х1800</a:t>
                      </a:r>
                      <a:endParaRPr lang="ru-RU" sz="120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3" name="Rectangle 1"/>
          <p:cNvSpPr>
            <a:spLocks noChangeArrowheads="1"/>
          </p:cNvSpPr>
          <p:nvPr/>
        </p:nvSpPr>
        <p:spPr bwMode="auto">
          <a:xfrm>
            <a:off x="704980" y="293161"/>
            <a:ext cx="7596631"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200" b="1"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mn-lt"/>
                <a:ea typeface="Times New Roman" pitchFamily="18" charset="0"/>
                <a:cs typeface="Arial" pitchFamily="34" charset="0"/>
              </a:rPr>
              <a:t>СТЕЛЛАЖИ  КУХОННЫЕ</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a:ln>
                <a:noFill/>
              </a:ln>
              <a:solidFill>
                <a:schemeClr val="tx1"/>
              </a:solidFill>
              <a:effectLst/>
              <a:latin typeface="+mn-lt"/>
              <a:ea typeface="Times New Roman" pitchFamily="18" charset="0"/>
            </a:endParaRPr>
          </a:p>
          <a:p>
            <a:r>
              <a:rPr lang="ru-RU" sz="1200" dirty="0">
                <a:latin typeface="+mn-lt"/>
              </a:rPr>
              <a:t>Предназначены для установки на предприятиях общественного питания, в цехах хлебопекарной</a:t>
            </a:r>
            <a:br>
              <a:rPr lang="ru-RU" sz="1200" dirty="0">
                <a:latin typeface="+mn-lt"/>
              </a:rPr>
            </a:br>
            <a:r>
              <a:rPr lang="ru-RU" sz="1200" dirty="0">
                <a:latin typeface="+mn-lt"/>
              </a:rPr>
              <a:t>и мясоперерабатывающей промышленности. Используются для складирования и хранения пищевых продуктов, </a:t>
            </a:r>
          </a:p>
          <a:p>
            <a:r>
              <a:rPr lang="ru-RU" sz="1200" dirty="0">
                <a:latin typeface="+mn-lt"/>
              </a:rPr>
              <a:t>кухонного инвентаря и промышленных товаров.</a:t>
            </a:r>
          </a:p>
          <a:p>
            <a:r>
              <a:rPr lang="ru-RU" sz="1200" dirty="0">
                <a:latin typeface="+mn-lt"/>
              </a:rPr>
              <a:t>Широкий типоразмерный ряд позволяет повысить эффективность использования производственных площадей.</a:t>
            </a:r>
          </a:p>
          <a:p>
            <a:r>
              <a:rPr lang="ru-RU" sz="1200" dirty="0">
                <a:latin typeface="+mn-lt"/>
              </a:rPr>
              <a:t> </a:t>
            </a:r>
          </a:p>
          <a:p>
            <a:pPr marL="171450" lvl="0" indent="-171450">
              <a:buFont typeface="Wingdings" panose="05000000000000000000" pitchFamily="2" charset="2"/>
              <a:buChar char="ü"/>
            </a:pPr>
            <a:r>
              <a:rPr lang="ru-RU" sz="1200" dirty="0">
                <a:latin typeface="+mn-lt"/>
              </a:rPr>
              <a:t>Разборный каркас позволяет значительно снизить затраты на транспортировку и хранение</a:t>
            </a:r>
          </a:p>
          <a:p>
            <a:r>
              <a:rPr lang="ru-RU" sz="1200" dirty="0">
                <a:latin typeface="+mn-lt"/>
              </a:rPr>
              <a:t> на складе;</a:t>
            </a:r>
          </a:p>
          <a:p>
            <a:pPr marL="171450" lvl="0" indent="-171450">
              <a:buFont typeface="Wingdings" panose="05000000000000000000" pitchFamily="2" charset="2"/>
              <a:buChar char="ü"/>
            </a:pPr>
            <a:r>
              <a:rPr lang="ru-RU" sz="1200" dirty="0">
                <a:latin typeface="+mn-lt"/>
              </a:rPr>
              <a:t>Полки (4 шт.) сплошные выполнены из нержавеющей стали </a:t>
            </a:r>
            <a:r>
              <a:rPr lang="en-US" sz="1200" dirty="0">
                <a:latin typeface="+mn-lt"/>
              </a:rPr>
              <a:t>AISI</a:t>
            </a:r>
            <a:r>
              <a:rPr lang="ru-RU" sz="1200" dirty="0">
                <a:latin typeface="+mn-lt"/>
              </a:rPr>
              <a:t> 430, толщина 0,8 мм.;</a:t>
            </a:r>
          </a:p>
          <a:p>
            <a:pPr lvl="0"/>
            <a:r>
              <a:rPr lang="ru-RU" sz="1200" dirty="0">
                <a:latin typeface="+mn-lt"/>
              </a:rPr>
              <a:t> Оснащены продольным ребром жесткости, которое крепится ко дну полки и позволяет увеличить нагрузку.</a:t>
            </a:r>
          </a:p>
          <a:p>
            <a:pPr marL="171450" lvl="0" indent="-171450">
              <a:buFont typeface="Wingdings" panose="05000000000000000000" pitchFamily="2" charset="2"/>
              <a:buChar char="ü"/>
            </a:pPr>
            <a:r>
              <a:rPr lang="ru-RU" sz="1200" dirty="0">
                <a:latin typeface="+mn-lt"/>
              </a:rPr>
              <a:t>Стойки – уголок 40*40*1,5 мм, выполнены из оцинкованной стали;</a:t>
            </a:r>
          </a:p>
          <a:p>
            <a:pPr marL="171450" lvl="0" indent="-171450">
              <a:buFont typeface="Wingdings" panose="05000000000000000000" pitchFamily="2" charset="2"/>
              <a:buChar char="ü"/>
            </a:pPr>
            <a:r>
              <a:rPr lang="ru-RU" sz="1200" dirty="0">
                <a:latin typeface="+mn-lt"/>
              </a:rPr>
              <a:t>Нагрузка на полку 100 кг равномерно распределенного веса;</a:t>
            </a:r>
          </a:p>
          <a:p>
            <a:pPr marL="171450" lvl="0" indent="-171450">
              <a:buFont typeface="Wingdings" panose="05000000000000000000" pitchFamily="2" charset="2"/>
              <a:buChar char="ü"/>
            </a:pPr>
            <a:r>
              <a:rPr lang="ru-RU" sz="1200" dirty="0">
                <a:latin typeface="+mn-lt"/>
              </a:rPr>
              <a:t>Регулируемые по высоте опоры. </a:t>
            </a:r>
          </a:p>
          <a:p>
            <a:pPr marL="171450" lvl="0" indent="-171450">
              <a:buFont typeface="Wingdings" panose="05000000000000000000" pitchFamily="2" charset="2"/>
              <a:buChar char="ü"/>
            </a:pPr>
            <a:r>
              <a:rPr lang="ru-RU" sz="1200" dirty="0">
                <a:latin typeface="+mn-lt"/>
              </a:rPr>
              <a:t>Конструкция допускает многократную сборку </a:t>
            </a:r>
          </a:p>
          <a:p>
            <a:pPr marL="171450" lvl="0" indent="-171450">
              <a:buFont typeface="Wingdings" panose="05000000000000000000" pitchFamily="2" charset="2"/>
              <a:buChar char="ü"/>
            </a:pPr>
            <a:r>
              <a:rPr lang="ru-RU" sz="1200" dirty="0">
                <a:latin typeface="+mn-lt"/>
              </a:rPr>
              <a:t>По заказу возможны следующие варианты исполнения полок:</a:t>
            </a:r>
          </a:p>
          <a:p>
            <a:pPr lvl="0"/>
            <a:endParaRPr lang="ru-RU" sz="1200" dirty="0">
              <a:latin typeface="+mn-lt"/>
            </a:endParaRPr>
          </a:p>
          <a:p>
            <a:r>
              <a:rPr lang="ru-RU" sz="1200" dirty="0">
                <a:latin typeface="+mn-lt"/>
              </a:rPr>
              <a:t>                   </a:t>
            </a:r>
            <a:r>
              <a:rPr lang="ru-RU" sz="1200" dirty="0">
                <a:latin typeface="Times New Roman"/>
                <a:cs typeface="Times New Roman"/>
              </a:rPr>
              <a:t>•</a:t>
            </a:r>
            <a:r>
              <a:rPr lang="ru-RU" sz="1200" dirty="0">
                <a:latin typeface="+mn-lt"/>
              </a:rPr>
              <a:t>Сплошные из окрашенной стали;</a:t>
            </a:r>
          </a:p>
          <a:p>
            <a:pPr lvl="0"/>
            <a:r>
              <a:rPr lang="ru-RU" sz="1200" dirty="0">
                <a:latin typeface="+mn-lt"/>
              </a:rPr>
              <a:t>                   </a:t>
            </a:r>
            <a:r>
              <a:rPr lang="ru-RU" sz="1200" dirty="0">
                <a:latin typeface="Times New Roman"/>
                <a:cs typeface="Times New Roman"/>
              </a:rPr>
              <a:t>•</a:t>
            </a:r>
            <a:r>
              <a:rPr lang="ru-RU" sz="1200" dirty="0">
                <a:latin typeface="+mn-lt"/>
              </a:rPr>
              <a:t>Перфорированные из нержавеющей стали;</a:t>
            </a:r>
          </a:p>
          <a:p>
            <a:pPr lvl="0"/>
            <a:r>
              <a:rPr lang="ru-RU" sz="1200" dirty="0">
                <a:latin typeface="+mn-lt"/>
              </a:rPr>
              <a:t>                   </a:t>
            </a:r>
            <a:r>
              <a:rPr lang="ru-RU" sz="1200" dirty="0">
                <a:latin typeface="Times New Roman"/>
                <a:cs typeface="Times New Roman"/>
              </a:rPr>
              <a:t>•</a:t>
            </a:r>
            <a:r>
              <a:rPr lang="ru-RU" sz="1200" dirty="0">
                <a:latin typeface="+mn-lt"/>
              </a:rPr>
              <a:t>Перфорированные из окрашенной стали.</a:t>
            </a:r>
          </a:p>
          <a:p>
            <a:pPr marL="0" marR="0" lvl="0" indent="0" algn="l" defTabSz="914400" rtl="0" eaLnBrk="0" fontAlgn="base" latinLnBrk="0" hangingPunct="0">
              <a:lnSpc>
                <a:spcPct val="100000"/>
              </a:lnSpc>
              <a:spcBef>
                <a:spcPct val="0"/>
              </a:spcBef>
              <a:spcAft>
                <a:spcPct val="0"/>
              </a:spcAft>
              <a:buClrTx/>
              <a:buSzTx/>
              <a:tabLst/>
            </a:pPr>
            <a:endParaRPr kumimoji="0" lang="ru-RU" altLang="ru-RU" sz="12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8" name="Рисунок 7" descr="C:\Users\Vinogradova.DA\Desktop\EKSI\нейтралка скайтек\2\стеллаж разборный.jpg"/>
          <p:cNvPicPr/>
          <p:nvPr/>
        </p:nvPicPr>
        <p:blipFill>
          <a:blip r:embed="rId4" cstate="print">
            <a:extLst>
              <a:ext uri="{BEBA8EAE-BF5A-486C-A8C5-ECC9F3942E4B}">
                <a14:imgProps xmlns:a14="http://schemas.microsoft.com/office/drawing/2010/main">
                  <a14:imgLayer r:embed="rId5">
                    <a14:imgEffect>
                      <a14:backgroundRemoval t="4906" b="94340" l="9901" r="95050">
                        <a14:foregroundMark x1="67574" y1="9811" x2="67574" y2="9811"/>
                        <a14:foregroundMark x1="69059" y1="9434" x2="69059" y2="9434"/>
                        <a14:foregroundMark x1="74752" y1="9811" x2="74752" y2="9811"/>
                        <a14:foregroundMark x1="75743" y1="12075" x2="75743" y2="12075"/>
                        <a14:foregroundMark x1="70792" y1="33962" x2="70792" y2="33962"/>
                        <a14:foregroundMark x1="74257" y1="33962" x2="74257" y2="33962"/>
                        <a14:foregroundMark x1="74257" y1="37170" x2="74257" y2="37170"/>
                        <a14:foregroundMark x1="74257" y1="23019" x2="74257" y2="23019"/>
                        <a14:foregroundMark x1="74257" y1="28113" x2="74257" y2="28113"/>
                        <a14:foregroundMark x1="73267" y1="39811" x2="73267" y2="39811"/>
                        <a14:foregroundMark x1="74257" y1="43396" x2="74257" y2="43396"/>
                        <a14:foregroundMark x1="83911" y1="26604" x2="83911" y2="26604"/>
                        <a14:foregroundMark x1="85396" y1="22264" x2="85396" y2="22264"/>
                        <a14:foregroundMark x1="84406" y1="21509" x2="84406" y2="21509"/>
                        <a14:foregroundMark x1="83416" y1="19434" x2="83416" y2="19434"/>
                        <a14:foregroundMark x1="83911" y1="17170" x2="83911" y2="17170"/>
                        <a14:foregroundMark x1="85396" y1="14340" x2="85396" y2="14340"/>
                        <a14:foregroundMark x1="82426" y1="66792" x2="82426" y2="66792"/>
                        <a14:foregroundMark x1="81931" y1="63208" x2="81931" y2="63208"/>
                        <a14:foregroundMark x1="83416" y1="58679" x2="83416" y2="58679"/>
                        <a14:foregroundMark x1="82426" y1="55849" x2="82426" y2="55849"/>
                        <a14:foregroundMark x1="82921" y1="48868" x2="82921" y2="48868"/>
                        <a14:foregroundMark x1="83911" y1="44906" x2="83911" y2="44906"/>
                        <a14:foregroundMark x1="82426" y1="43774" x2="82426" y2="43774"/>
                        <a14:foregroundMark x1="82921" y1="39434" x2="82921" y2="39434"/>
                        <a14:foregroundMark x1="83911" y1="35849" x2="83911" y2="35849"/>
                        <a14:foregroundMark x1="74752" y1="18679" x2="74752" y2="18679"/>
                        <a14:foregroundMark x1="74752" y1="15660" x2="74752" y2="15660"/>
                      </a14:backgroundRemoval>
                    </a14:imgEffect>
                  </a14:imgLayer>
                </a14:imgProps>
              </a:ext>
              <a:ext uri="{28A0092B-C50C-407E-A947-70E740481C1C}">
                <a14:useLocalDpi xmlns:a14="http://schemas.microsoft.com/office/drawing/2010/main" val="0"/>
              </a:ext>
            </a:extLst>
          </a:blip>
          <a:srcRect/>
          <a:stretch>
            <a:fillRect/>
          </a:stretch>
        </p:blipFill>
        <p:spPr bwMode="auto">
          <a:xfrm>
            <a:off x="6516216" y="2396186"/>
            <a:ext cx="2232248" cy="2888431"/>
          </a:xfrm>
          <a:prstGeom prst="rect">
            <a:avLst/>
          </a:prstGeom>
          <a:noFill/>
          <a:ln>
            <a:noFill/>
          </a:ln>
        </p:spPr>
      </p:pic>
    </p:spTree>
    <p:extLst>
      <p:ext uri="{BB962C8B-B14F-4D97-AF65-F5344CB8AC3E}">
        <p14:creationId xmlns:p14="http://schemas.microsoft.com/office/powerpoint/2010/main" val="56807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420888"/>
            <a:ext cx="9245982"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5400" b="1" cap="all" spc="0" dirty="0">
                <a:ln w="0"/>
                <a:solidFill>
                  <a:schemeClr val="accent1"/>
                </a:solidFill>
                <a:effectLst>
                  <a:reflection blurRad="12700" stA="50000" endPos="50000" dist="5000" dir="5400000" sy="-100000" rotWithShape="0"/>
                </a:effectLst>
              </a:rPr>
              <a:t>посуда</a:t>
            </a:r>
          </a:p>
        </p:txBody>
      </p:sp>
      <p:sp>
        <p:nvSpPr>
          <p:cNvPr id="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5e31de5d01f7211d2de2a3143fc3dbff.jpg (600Ã450)"/>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88024" y="2882553"/>
            <a:ext cx="4108762" cy="3081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386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55576" y="692696"/>
            <a:ext cx="7632848" cy="923330"/>
          </a:xfrm>
          <a:prstGeom prst="rect">
            <a:avLst/>
          </a:prstGeom>
        </p:spPr>
        <p:txBody>
          <a:bodyPr wrap="square">
            <a:spAutoFit/>
          </a:bodyPr>
          <a:lstStyle/>
          <a:p>
            <a:pPr algn="ctr"/>
            <a:r>
              <a:rPr lang="ru-RU" dirty="0">
                <a:solidFill>
                  <a:schemeClr val="accent6"/>
                </a:solidFill>
              </a:rPr>
              <a:t>Профессиональная посуда и кухонный инвентарь </a:t>
            </a:r>
            <a:r>
              <a:rPr lang="en-US" dirty="0">
                <a:solidFill>
                  <a:schemeClr val="accent6"/>
                </a:solidFill>
              </a:rPr>
              <a:t>EKSI</a:t>
            </a:r>
            <a:r>
              <a:rPr lang="ru-RU" dirty="0">
                <a:solidFill>
                  <a:schemeClr val="accent6"/>
                </a:solidFill>
              </a:rPr>
              <a:t> производятся на ведущих фабриках Китая и Индии, которые уже много лет поставляют продукцию во многие страны мира, в том числе и Европу.</a:t>
            </a:r>
          </a:p>
        </p:txBody>
      </p:sp>
      <p:graphicFrame>
        <p:nvGraphicFramePr>
          <p:cNvPr id="5" name="Схема 4"/>
          <p:cNvGraphicFramePr/>
          <p:nvPr>
            <p:extLst>
              <p:ext uri="{D42A27DB-BD31-4B8C-83A1-F6EECF244321}">
                <p14:modId xmlns:p14="http://schemas.microsoft.com/office/powerpoint/2010/main" val="2580090183"/>
              </p:ext>
            </p:extLst>
          </p:nvPr>
        </p:nvGraphicFramePr>
        <p:xfrm>
          <a:off x="539552" y="2204864"/>
          <a:ext cx="7776864"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8CB88F9B-E0F5-4167-A82A-D94CC48D1205}"/>
                                            </p:graphicEl>
                                          </p:spTgt>
                                        </p:tgtEl>
                                        <p:attrNameLst>
                                          <p:attrName>style.visibility</p:attrName>
                                        </p:attrNameLst>
                                      </p:cBhvr>
                                      <p:to>
                                        <p:strVal val="visible"/>
                                      </p:to>
                                    </p:set>
                                    <p:animEffect transition="in" filter="fade">
                                      <p:cBhvr>
                                        <p:cTn id="7" dur="1000"/>
                                        <p:tgtEl>
                                          <p:spTgt spid="5">
                                            <p:graphicEl>
                                              <a:dgm id="{8CB88F9B-E0F5-4167-A82A-D94CC48D1205}"/>
                                            </p:graphicEl>
                                          </p:spTgt>
                                        </p:tgtEl>
                                      </p:cBhvr>
                                    </p:animEffect>
                                    <p:anim calcmode="lin" valueType="num">
                                      <p:cBhvr>
                                        <p:cTn id="8" dur="1000" fill="hold"/>
                                        <p:tgtEl>
                                          <p:spTgt spid="5">
                                            <p:graphicEl>
                                              <a:dgm id="{8CB88F9B-E0F5-4167-A82A-D94CC48D1205}"/>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8CB88F9B-E0F5-4167-A82A-D94CC48D120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3A18806B-51B8-4E90-8773-7A945A10657E}"/>
                                            </p:graphicEl>
                                          </p:spTgt>
                                        </p:tgtEl>
                                        <p:attrNameLst>
                                          <p:attrName>style.visibility</p:attrName>
                                        </p:attrNameLst>
                                      </p:cBhvr>
                                      <p:to>
                                        <p:strVal val="visible"/>
                                      </p:to>
                                    </p:set>
                                    <p:animEffect transition="in" filter="fade">
                                      <p:cBhvr>
                                        <p:cTn id="14" dur="1000"/>
                                        <p:tgtEl>
                                          <p:spTgt spid="5">
                                            <p:graphicEl>
                                              <a:dgm id="{3A18806B-51B8-4E90-8773-7A945A10657E}"/>
                                            </p:graphicEl>
                                          </p:spTgt>
                                        </p:tgtEl>
                                      </p:cBhvr>
                                    </p:animEffect>
                                    <p:anim calcmode="lin" valueType="num">
                                      <p:cBhvr>
                                        <p:cTn id="15" dur="1000" fill="hold"/>
                                        <p:tgtEl>
                                          <p:spTgt spid="5">
                                            <p:graphicEl>
                                              <a:dgm id="{3A18806B-51B8-4E90-8773-7A945A10657E}"/>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3A18806B-51B8-4E90-8773-7A945A10657E}"/>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8007B2CE-10D5-4CEA-BDF4-1C1232053A00}"/>
                                            </p:graphicEl>
                                          </p:spTgt>
                                        </p:tgtEl>
                                        <p:attrNameLst>
                                          <p:attrName>style.visibility</p:attrName>
                                        </p:attrNameLst>
                                      </p:cBhvr>
                                      <p:to>
                                        <p:strVal val="visible"/>
                                      </p:to>
                                    </p:set>
                                    <p:animEffect transition="in" filter="fade">
                                      <p:cBhvr>
                                        <p:cTn id="21" dur="1000"/>
                                        <p:tgtEl>
                                          <p:spTgt spid="5">
                                            <p:graphicEl>
                                              <a:dgm id="{8007B2CE-10D5-4CEA-BDF4-1C1232053A00}"/>
                                            </p:graphicEl>
                                          </p:spTgt>
                                        </p:tgtEl>
                                      </p:cBhvr>
                                    </p:animEffect>
                                    <p:anim calcmode="lin" valueType="num">
                                      <p:cBhvr>
                                        <p:cTn id="22" dur="1000" fill="hold"/>
                                        <p:tgtEl>
                                          <p:spTgt spid="5">
                                            <p:graphicEl>
                                              <a:dgm id="{8007B2CE-10D5-4CEA-BDF4-1C1232053A00}"/>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8007B2CE-10D5-4CEA-BDF4-1C1232053A00}"/>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A3A529D8-CE1A-4B9A-A342-C6CF82DF5C11}"/>
                                            </p:graphicEl>
                                          </p:spTgt>
                                        </p:tgtEl>
                                        <p:attrNameLst>
                                          <p:attrName>style.visibility</p:attrName>
                                        </p:attrNameLst>
                                      </p:cBhvr>
                                      <p:to>
                                        <p:strVal val="visible"/>
                                      </p:to>
                                    </p:set>
                                    <p:animEffect transition="in" filter="fade">
                                      <p:cBhvr>
                                        <p:cTn id="28" dur="1000"/>
                                        <p:tgtEl>
                                          <p:spTgt spid="5">
                                            <p:graphicEl>
                                              <a:dgm id="{A3A529D8-CE1A-4B9A-A342-C6CF82DF5C11}"/>
                                            </p:graphicEl>
                                          </p:spTgt>
                                        </p:tgtEl>
                                      </p:cBhvr>
                                    </p:animEffect>
                                    <p:anim calcmode="lin" valueType="num">
                                      <p:cBhvr>
                                        <p:cTn id="29" dur="1000" fill="hold"/>
                                        <p:tgtEl>
                                          <p:spTgt spid="5">
                                            <p:graphicEl>
                                              <a:dgm id="{A3A529D8-CE1A-4B9A-A342-C6CF82DF5C11}"/>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A3A529D8-CE1A-4B9A-A342-C6CF82DF5C11}"/>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913CB444-98AF-4D25-9F80-85EFF2F33CA3}"/>
                                            </p:graphicEl>
                                          </p:spTgt>
                                        </p:tgtEl>
                                        <p:attrNameLst>
                                          <p:attrName>style.visibility</p:attrName>
                                        </p:attrNameLst>
                                      </p:cBhvr>
                                      <p:to>
                                        <p:strVal val="visible"/>
                                      </p:to>
                                    </p:set>
                                    <p:animEffect transition="in" filter="fade">
                                      <p:cBhvr>
                                        <p:cTn id="35" dur="1000"/>
                                        <p:tgtEl>
                                          <p:spTgt spid="5">
                                            <p:graphicEl>
                                              <a:dgm id="{913CB444-98AF-4D25-9F80-85EFF2F33CA3}"/>
                                            </p:graphicEl>
                                          </p:spTgt>
                                        </p:tgtEl>
                                      </p:cBhvr>
                                    </p:animEffect>
                                    <p:anim calcmode="lin" valueType="num">
                                      <p:cBhvr>
                                        <p:cTn id="36" dur="1000" fill="hold"/>
                                        <p:tgtEl>
                                          <p:spTgt spid="5">
                                            <p:graphicEl>
                                              <a:dgm id="{913CB444-98AF-4D25-9F80-85EFF2F33CA3}"/>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913CB444-98AF-4D25-9F80-85EFF2F33CA3}"/>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dgm id="{3ED20AFE-27A0-49DC-8EE4-FA887BB74046}"/>
                                            </p:graphicEl>
                                          </p:spTgt>
                                        </p:tgtEl>
                                        <p:attrNameLst>
                                          <p:attrName>style.visibility</p:attrName>
                                        </p:attrNameLst>
                                      </p:cBhvr>
                                      <p:to>
                                        <p:strVal val="visible"/>
                                      </p:to>
                                    </p:set>
                                    <p:animEffect transition="in" filter="fade">
                                      <p:cBhvr>
                                        <p:cTn id="42" dur="1000"/>
                                        <p:tgtEl>
                                          <p:spTgt spid="5">
                                            <p:graphicEl>
                                              <a:dgm id="{3ED20AFE-27A0-49DC-8EE4-FA887BB74046}"/>
                                            </p:graphicEl>
                                          </p:spTgt>
                                        </p:tgtEl>
                                      </p:cBhvr>
                                    </p:animEffect>
                                    <p:anim calcmode="lin" valueType="num">
                                      <p:cBhvr>
                                        <p:cTn id="43" dur="1000" fill="hold"/>
                                        <p:tgtEl>
                                          <p:spTgt spid="5">
                                            <p:graphicEl>
                                              <a:dgm id="{3ED20AFE-27A0-49DC-8EE4-FA887BB74046}"/>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dgm id="{3ED20AFE-27A0-49DC-8EE4-FA887BB7404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zelenskaya.oa\Documents\eksi кастрюли\IMG_7503_ok.jpg"/>
          <p:cNvPicPr>
            <a:picLocks noChangeAspect="1" noChangeArrowheads="1"/>
          </p:cNvPicPr>
          <p:nvPr/>
        </p:nvPicPr>
        <p:blipFill>
          <a:blip r:embed="rId2" cstate="print"/>
          <a:srcRect l="4715" t="5704" r="17481"/>
          <a:stretch>
            <a:fillRect/>
          </a:stretch>
        </p:blipFill>
        <p:spPr bwMode="auto">
          <a:xfrm>
            <a:off x="6885850" y="980728"/>
            <a:ext cx="1296144" cy="1112727"/>
          </a:xfrm>
          <a:prstGeom prst="rect">
            <a:avLst/>
          </a:prstGeom>
          <a:noFill/>
        </p:spPr>
      </p:pic>
      <p:sp>
        <p:nvSpPr>
          <p:cNvPr id="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476672"/>
            <a:ext cx="8964488" cy="5262979"/>
          </a:xfrm>
          <a:prstGeom prst="rect">
            <a:avLst/>
          </a:prstGeom>
        </p:spPr>
        <p:txBody>
          <a:bodyPr wrap="square">
            <a:spAutoFit/>
          </a:bodyPr>
          <a:lstStyle/>
          <a:p>
            <a:pPr lvl="1"/>
            <a:endParaRPr lang="ru-RU" sz="1200" b="1" dirty="0"/>
          </a:p>
          <a:p>
            <a:pPr lvl="1"/>
            <a:r>
              <a:rPr lang="ru-RU" sz="1600" b="1" dirty="0"/>
              <a:t>НАПЛИТНАЯ ПОСУДА</a:t>
            </a:r>
          </a:p>
          <a:p>
            <a:pPr lvl="1"/>
            <a:endParaRPr lang="ru-RU" sz="1200" dirty="0"/>
          </a:p>
          <a:p>
            <a:pPr lvl="1"/>
            <a:r>
              <a:rPr lang="ru-RU" sz="1200" dirty="0"/>
              <a:t>Производится из нержавеющей стали 18/10 (Хромоникелевая сталь 18/10), AISI304. </a:t>
            </a:r>
          </a:p>
          <a:p>
            <a:pPr lvl="1"/>
            <a:r>
              <a:rPr lang="ru-RU" sz="1200" dirty="0"/>
              <a:t>Сталь высокого качества, обладает антикоррозийными качествами,  необходимой</a:t>
            </a:r>
          </a:p>
          <a:p>
            <a:pPr lvl="1"/>
            <a:r>
              <a:rPr lang="ru-RU" sz="1200" dirty="0"/>
              <a:t>пластичностью, блеском, стойкостью к воздействию пищевых кислот, гигиенична;</a:t>
            </a:r>
          </a:p>
          <a:p>
            <a:pPr lvl="1"/>
            <a:r>
              <a:rPr lang="ru-RU" sz="1200" dirty="0"/>
              <a:t>Толщина стали 0,8-1мм;</a:t>
            </a:r>
            <a:endParaRPr lang="en-US" sz="1200" dirty="0"/>
          </a:p>
          <a:p>
            <a:pPr lvl="1"/>
            <a:endParaRPr lang="en-US" sz="1200" dirty="0"/>
          </a:p>
          <a:p>
            <a:pPr lvl="1"/>
            <a:endParaRPr lang="ru-RU" sz="1200" dirty="0"/>
          </a:p>
          <a:p>
            <a:pPr lvl="1"/>
            <a:r>
              <a:rPr lang="ru-RU" sz="1200" dirty="0"/>
              <a:t>Матовая внешняя поверхность (простота ухода, более устойчива к механическим </a:t>
            </a:r>
          </a:p>
          <a:p>
            <a:pPr lvl="1"/>
            <a:r>
              <a:rPr lang="ru-RU" sz="1200" dirty="0"/>
              <a:t>повреждениям, чем глянцевая);</a:t>
            </a:r>
          </a:p>
          <a:p>
            <a:pPr lvl="1"/>
            <a:r>
              <a:rPr lang="ru-RU" sz="1200" dirty="0"/>
              <a:t>Дно типа «сэндвич» (сталь-алюминий-сталь) служит для равномерного </a:t>
            </a:r>
          </a:p>
          <a:p>
            <a:pPr lvl="1"/>
            <a:r>
              <a:rPr lang="ru-RU" sz="1200" dirty="0"/>
              <a:t>распределения тепла и быстрого нагрева . </a:t>
            </a:r>
            <a:r>
              <a:rPr lang="ru-RU" sz="1200" b="1" dirty="0"/>
              <a:t>Толщина дна  - 6мм</a:t>
            </a:r>
            <a:r>
              <a:rPr lang="ru-RU" sz="1200" dirty="0"/>
              <a:t>.  </a:t>
            </a:r>
          </a:p>
          <a:p>
            <a:pPr lvl="1"/>
            <a:r>
              <a:rPr lang="ru-RU" sz="1200" dirty="0"/>
              <a:t>Дно «открытого типа», т.е.видна толщина дна и толщина алюминиевой прослойки</a:t>
            </a:r>
          </a:p>
          <a:p>
            <a:pPr lvl="1"/>
            <a:r>
              <a:rPr lang="ru-RU" sz="1200" dirty="0"/>
              <a:t>(чем толще слой алюминия, тем лучше распределяется температура).</a:t>
            </a:r>
          </a:p>
          <a:p>
            <a:pPr lvl="1"/>
            <a:r>
              <a:rPr lang="ru-RU" sz="1200" dirty="0"/>
              <a:t>Подходит для всех видов плит, включая индукционные плиты.</a:t>
            </a:r>
          </a:p>
          <a:p>
            <a:pPr lvl="1"/>
            <a:endParaRPr lang="ru-RU" sz="1200" dirty="0"/>
          </a:p>
          <a:p>
            <a:pPr lvl="1"/>
            <a:r>
              <a:rPr lang="ru-RU" sz="1200" dirty="0"/>
              <a:t>Надежное, точечное крепление ручек. </a:t>
            </a:r>
          </a:p>
          <a:p>
            <a:pPr lvl="1"/>
            <a:r>
              <a:rPr lang="ru-RU" sz="1200" dirty="0"/>
              <a:t>Объёмы кастрюль до 56 л.</a:t>
            </a:r>
          </a:p>
          <a:p>
            <a:pPr lvl="1"/>
            <a:endParaRPr lang="ru-RU" sz="1200" dirty="0"/>
          </a:p>
          <a:p>
            <a:pPr lvl="0"/>
            <a:r>
              <a:rPr lang="en-US" sz="1200" dirty="0"/>
              <a:t>             </a:t>
            </a:r>
            <a:r>
              <a:rPr lang="ru-RU" sz="1200" dirty="0"/>
              <a:t>В ассортименте:</a:t>
            </a:r>
            <a:endParaRPr lang="en-US" sz="1200" dirty="0"/>
          </a:p>
          <a:p>
            <a:pPr lvl="0"/>
            <a:endParaRPr lang="ru-RU" sz="1200" b="1" dirty="0"/>
          </a:p>
          <a:p>
            <a:pPr lvl="1">
              <a:buFont typeface="Wingdings" pitchFamily="2" charset="2"/>
              <a:buChar char="ü"/>
            </a:pPr>
            <a:r>
              <a:rPr lang="ru-RU" sz="1200" b="1" dirty="0"/>
              <a:t> Кастрюли с крышками (2,8-56 литров)</a:t>
            </a:r>
            <a:endParaRPr lang="en-US" sz="1200" b="1" dirty="0"/>
          </a:p>
          <a:p>
            <a:pPr lvl="1">
              <a:buFont typeface="Wingdings" pitchFamily="2" charset="2"/>
              <a:buChar char="ü"/>
            </a:pPr>
            <a:endParaRPr lang="ru-RU" sz="1200" b="1" dirty="0"/>
          </a:p>
          <a:p>
            <a:pPr lvl="1">
              <a:buFont typeface="Wingdings" pitchFamily="2" charset="2"/>
              <a:buChar char="ü"/>
            </a:pPr>
            <a:r>
              <a:rPr lang="ru-RU" sz="1200" b="1" dirty="0"/>
              <a:t> Сотейники (1,4-5 литров)</a:t>
            </a:r>
            <a:endParaRPr lang="en-US" sz="1200" b="1" dirty="0"/>
          </a:p>
          <a:p>
            <a:pPr lvl="1"/>
            <a:endParaRPr lang="ru-RU" sz="1200" b="1" dirty="0"/>
          </a:p>
          <a:p>
            <a:pPr lvl="1">
              <a:buFont typeface="Wingdings" pitchFamily="2" charset="2"/>
              <a:buChar char="ü"/>
            </a:pPr>
            <a:r>
              <a:rPr lang="ru-RU" sz="1200" b="1" dirty="0"/>
              <a:t> Сковороды (диаметр 20-40 см)</a:t>
            </a:r>
          </a:p>
        </p:txBody>
      </p:sp>
      <p:pic>
        <p:nvPicPr>
          <p:cNvPr id="6" name="Рисунок 5" descr="00000244626_3.JPG"/>
          <p:cNvPicPr>
            <a:picLocks noChangeAspect="1"/>
          </p:cNvPicPr>
          <p:nvPr/>
        </p:nvPicPr>
        <p:blipFill>
          <a:blip r:embed="rId5" cstate="print"/>
          <a:srcRect l="2223"/>
          <a:stretch>
            <a:fillRect/>
          </a:stretch>
        </p:blipFill>
        <p:spPr>
          <a:xfrm>
            <a:off x="6665029" y="2362495"/>
            <a:ext cx="1737786" cy="1184857"/>
          </a:xfrm>
          <a:prstGeom prst="rect">
            <a:avLst/>
          </a:prstGeom>
        </p:spPr>
      </p:pic>
      <p:pic>
        <p:nvPicPr>
          <p:cNvPr id="7" name="Рисунок 6" descr="00000238054_2.JPG"/>
          <p:cNvPicPr>
            <a:picLocks noChangeAspect="1"/>
          </p:cNvPicPr>
          <p:nvPr/>
        </p:nvPicPr>
        <p:blipFill>
          <a:blip r:embed="rId6" cstate="print"/>
          <a:srcRect l="25441" t="27168" r="34869" b="23220"/>
          <a:stretch>
            <a:fillRect/>
          </a:stretch>
        </p:blipFill>
        <p:spPr>
          <a:xfrm>
            <a:off x="4788024" y="3861048"/>
            <a:ext cx="2376264" cy="19802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1724" y="404664"/>
            <a:ext cx="1555234" cy="338554"/>
          </a:xfrm>
          <a:prstGeom prst="rect">
            <a:avLst/>
          </a:prstGeom>
          <a:noFill/>
        </p:spPr>
        <p:txBody>
          <a:bodyPr wrap="none" rtlCol="0">
            <a:spAutoFit/>
          </a:bodyPr>
          <a:lstStyle/>
          <a:p>
            <a:r>
              <a:rPr lang="ru-RU" sz="1600" b="1" dirty="0">
                <a:solidFill>
                  <a:schemeClr val="tx2">
                    <a:lumMod val="75000"/>
                  </a:schemeClr>
                </a:solidFill>
              </a:rPr>
              <a:t>СОТЕЙНИКИ</a:t>
            </a:r>
          </a:p>
        </p:txBody>
      </p:sp>
      <p:sp>
        <p:nvSpPr>
          <p:cNvPr id="5" name="TextBox 4"/>
          <p:cNvSpPr txBox="1"/>
          <p:nvPr/>
        </p:nvSpPr>
        <p:spPr>
          <a:xfrm>
            <a:off x="4644008" y="404664"/>
            <a:ext cx="4063485" cy="338554"/>
          </a:xfrm>
          <a:prstGeom prst="rect">
            <a:avLst/>
          </a:prstGeom>
          <a:noFill/>
        </p:spPr>
        <p:txBody>
          <a:bodyPr wrap="none" rtlCol="0">
            <a:spAutoFit/>
          </a:bodyPr>
          <a:lstStyle/>
          <a:p>
            <a:r>
              <a:rPr lang="ru-RU" sz="1600" b="1" dirty="0">
                <a:solidFill>
                  <a:schemeClr val="tx2">
                    <a:lumMod val="75000"/>
                  </a:schemeClr>
                </a:solidFill>
              </a:rPr>
              <a:t>КАСТРЮЛИ И КОТЛЫ С КРЫШКАМИ</a:t>
            </a:r>
          </a:p>
        </p:txBody>
      </p:sp>
      <p:sp>
        <p:nvSpPr>
          <p:cNvPr id="6" name="TextBox 5"/>
          <p:cNvSpPr txBox="1"/>
          <p:nvPr/>
        </p:nvSpPr>
        <p:spPr>
          <a:xfrm>
            <a:off x="616008" y="3645024"/>
            <a:ext cx="1549911" cy="338554"/>
          </a:xfrm>
          <a:prstGeom prst="rect">
            <a:avLst/>
          </a:prstGeom>
          <a:noFill/>
        </p:spPr>
        <p:txBody>
          <a:bodyPr wrap="none" rtlCol="0">
            <a:spAutoFit/>
          </a:bodyPr>
          <a:lstStyle/>
          <a:p>
            <a:r>
              <a:rPr lang="ru-RU" sz="1600" b="1" dirty="0">
                <a:solidFill>
                  <a:schemeClr val="tx2">
                    <a:lumMod val="75000"/>
                  </a:schemeClr>
                </a:solidFill>
              </a:rPr>
              <a:t>СКОВОРОДЫ</a:t>
            </a:r>
          </a:p>
        </p:txBody>
      </p:sp>
      <p:graphicFrame>
        <p:nvGraphicFramePr>
          <p:cNvPr id="8" name="Таблица 7"/>
          <p:cNvGraphicFramePr>
            <a:graphicFrameLocks noGrp="1"/>
          </p:cNvGraphicFramePr>
          <p:nvPr>
            <p:extLst>
              <p:ext uri="{D42A27DB-BD31-4B8C-83A1-F6EECF244321}">
                <p14:modId xmlns:p14="http://schemas.microsoft.com/office/powerpoint/2010/main" val="3578287347"/>
              </p:ext>
            </p:extLst>
          </p:nvPr>
        </p:nvGraphicFramePr>
        <p:xfrm>
          <a:off x="755576" y="836712"/>
          <a:ext cx="3672408" cy="1414362"/>
        </p:xfrm>
        <a:graphic>
          <a:graphicData uri="http://schemas.openxmlformats.org/drawingml/2006/table">
            <a:tbl>
              <a:tblPr firstRow="1" bandRow="1">
                <a:tableStyleId>{3B4B98B0-60AC-42C2-AFA5-B58CD77FA1E5}</a:tableStyleId>
              </a:tblPr>
              <a:tblGrid>
                <a:gridCol w="918102">
                  <a:extLst>
                    <a:ext uri="{9D8B030D-6E8A-4147-A177-3AD203B41FA5}">
                      <a16:colId xmlns:a16="http://schemas.microsoft.com/office/drawing/2014/main" val="20000"/>
                    </a:ext>
                  </a:extLst>
                </a:gridCol>
                <a:gridCol w="918102">
                  <a:extLst>
                    <a:ext uri="{9D8B030D-6E8A-4147-A177-3AD203B41FA5}">
                      <a16:colId xmlns:a16="http://schemas.microsoft.com/office/drawing/2014/main" val="20001"/>
                    </a:ext>
                  </a:extLst>
                </a:gridCol>
                <a:gridCol w="918102">
                  <a:extLst>
                    <a:ext uri="{9D8B030D-6E8A-4147-A177-3AD203B41FA5}">
                      <a16:colId xmlns:a16="http://schemas.microsoft.com/office/drawing/2014/main" val="20002"/>
                    </a:ext>
                  </a:extLst>
                </a:gridCol>
                <a:gridCol w="918102">
                  <a:extLst>
                    <a:ext uri="{9D8B030D-6E8A-4147-A177-3AD203B41FA5}">
                      <a16:colId xmlns:a16="http://schemas.microsoft.com/office/drawing/2014/main" val="20003"/>
                    </a:ext>
                  </a:extLst>
                </a:gridCol>
              </a:tblGrid>
              <a:tr h="378042">
                <a:tc>
                  <a:txBody>
                    <a:bodyPr/>
                    <a:lstStyle/>
                    <a:p>
                      <a:r>
                        <a:rPr lang="ru-RU" sz="1100" dirty="0"/>
                        <a:t>Артикул</a:t>
                      </a:r>
                      <a:endParaRPr lang="ru-RU" sz="1100" b="1" dirty="0">
                        <a:solidFill>
                          <a:srgbClr val="000000"/>
                        </a:solidFill>
                      </a:endParaRPr>
                    </a:p>
                  </a:txBody>
                  <a:tcPr>
                    <a:lnB w="12700" cmpd="sng">
                      <a:noFill/>
                    </a:lnB>
                  </a:tcPr>
                </a:tc>
                <a:tc>
                  <a:txBody>
                    <a:bodyPr/>
                    <a:lstStyle/>
                    <a:p>
                      <a:r>
                        <a:rPr lang="ru-RU" sz="1100" dirty="0"/>
                        <a:t>Диаметр</a:t>
                      </a:r>
                      <a:endParaRPr lang="ru-RU" sz="1100" b="1" dirty="0">
                        <a:solidFill>
                          <a:srgbClr val="000000"/>
                        </a:solidFill>
                      </a:endParaRPr>
                    </a:p>
                  </a:txBody>
                  <a:tcPr>
                    <a:lnB w="12700" cmpd="sng">
                      <a:noFill/>
                    </a:lnB>
                  </a:tcPr>
                </a:tc>
                <a:tc>
                  <a:txBody>
                    <a:bodyPr/>
                    <a:lstStyle/>
                    <a:p>
                      <a:r>
                        <a:rPr lang="ru-RU" sz="1100" dirty="0"/>
                        <a:t>Высота, см</a:t>
                      </a:r>
                      <a:endParaRPr lang="ru-RU" sz="1100" b="1" dirty="0">
                        <a:solidFill>
                          <a:srgbClr val="000000"/>
                        </a:solidFill>
                      </a:endParaRPr>
                    </a:p>
                  </a:txBody>
                  <a:tcPr>
                    <a:lnB w="12700" cmpd="sng">
                      <a:noFill/>
                    </a:lnB>
                  </a:tcPr>
                </a:tc>
                <a:tc>
                  <a:txBody>
                    <a:bodyPr/>
                    <a:lstStyle/>
                    <a:p>
                      <a:r>
                        <a:rPr lang="ru-RU" sz="1100" dirty="0"/>
                        <a:t>Объем,</a:t>
                      </a:r>
                      <a:r>
                        <a:rPr lang="ru-RU" sz="1100" baseline="0" dirty="0"/>
                        <a:t> л</a:t>
                      </a:r>
                      <a:endParaRPr lang="ru-RU" sz="1100" b="1" dirty="0">
                        <a:solidFill>
                          <a:srgbClr val="000000"/>
                        </a:solidFill>
                      </a:endParaRPr>
                    </a:p>
                  </a:txBody>
                  <a:tcPr>
                    <a:lnB w="12700" cmpd="sng">
                      <a:noFill/>
                    </a:lnB>
                  </a:tcPr>
                </a:tc>
                <a:extLst>
                  <a:ext uri="{0D108BD9-81ED-4DB2-BD59-A6C34878D82A}">
                    <a16:rowId xmlns:a16="http://schemas.microsoft.com/office/drawing/2014/main" val="10000"/>
                  </a:ext>
                </a:extLst>
              </a:tr>
              <a:tr h="229526">
                <a:tc>
                  <a:txBody>
                    <a:bodyPr/>
                    <a:lstStyle/>
                    <a:p>
                      <a:r>
                        <a:rPr lang="en-US" sz="1050" dirty="0"/>
                        <a:t>E_070014</a:t>
                      </a:r>
                      <a:endParaRPr lang="ru-RU" sz="1050" b="1"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16</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7</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1.4</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9526">
                <a:tc>
                  <a:txBody>
                    <a:bodyPr/>
                    <a:lstStyle/>
                    <a:p>
                      <a:r>
                        <a:rPr lang="en-US" sz="1050" dirty="0"/>
                        <a:t>E_110022</a:t>
                      </a:r>
                      <a:endParaRPr lang="ru-RU" sz="1050" b="1" dirty="0">
                        <a:solidFill>
                          <a:srgbClr val="000000"/>
                        </a:solidFill>
                      </a:endParaRPr>
                    </a:p>
                  </a:txBody>
                  <a:tcPr>
                    <a:lnT>
                      <a:noFill/>
                    </a:lnT>
                  </a:tcPr>
                </a:tc>
                <a:tc>
                  <a:txBody>
                    <a:bodyPr/>
                    <a:lstStyle/>
                    <a:p>
                      <a:r>
                        <a:rPr lang="en-US" sz="1100" dirty="0"/>
                        <a:t>16</a:t>
                      </a:r>
                      <a:endParaRPr lang="ru-RU" sz="1100" dirty="0">
                        <a:solidFill>
                          <a:srgbClr val="000000"/>
                        </a:solidFill>
                      </a:endParaRPr>
                    </a:p>
                  </a:txBody>
                  <a:tcPr>
                    <a:lnT>
                      <a:noFill/>
                    </a:lnT>
                  </a:tcPr>
                </a:tc>
                <a:tc>
                  <a:txBody>
                    <a:bodyPr/>
                    <a:lstStyle/>
                    <a:p>
                      <a:r>
                        <a:rPr lang="en-US" sz="1100" dirty="0"/>
                        <a:t>11</a:t>
                      </a:r>
                      <a:endParaRPr lang="ru-RU" sz="1100" dirty="0">
                        <a:solidFill>
                          <a:srgbClr val="000000"/>
                        </a:solidFill>
                      </a:endParaRPr>
                    </a:p>
                  </a:txBody>
                  <a:tcPr>
                    <a:lnT>
                      <a:noFill/>
                    </a:lnT>
                  </a:tcPr>
                </a:tc>
                <a:tc>
                  <a:txBody>
                    <a:bodyPr/>
                    <a:lstStyle/>
                    <a:p>
                      <a:r>
                        <a:rPr lang="en-US" sz="1100" dirty="0"/>
                        <a:t>2.2</a:t>
                      </a:r>
                      <a:endParaRPr lang="ru-RU" sz="1100" dirty="0">
                        <a:solidFill>
                          <a:srgbClr val="000000"/>
                        </a:solidFill>
                      </a:endParaRPr>
                    </a:p>
                  </a:txBody>
                  <a:tcPr>
                    <a:lnT>
                      <a:noFill/>
                    </a:lnT>
                  </a:tcPr>
                </a:tc>
                <a:extLst>
                  <a:ext uri="{0D108BD9-81ED-4DB2-BD59-A6C34878D82A}">
                    <a16:rowId xmlns:a16="http://schemas.microsoft.com/office/drawing/2014/main" val="10002"/>
                  </a:ext>
                </a:extLst>
              </a:tr>
              <a:tr h="229526">
                <a:tc>
                  <a:txBody>
                    <a:bodyPr/>
                    <a:lstStyle/>
                    <a:p>
                      <a:r>
                        <a:rPr lang="en-US" sz="1050" dirty="0"/>
                        <a:t>E_120030</a:t>
                      </a:r>
                      <a:endParaRPr lang="ru-RU" sz="1050" b="1" dirty="0">
                        <a:solidFill>
                          <a:srgbClr val="000000"/>
                        </a:solidFill>
                      </a:endParaRPr>
                    </a:p>
                  </a:txBody>
                  <a:tcPr>
                    <a:noFill/>
                  </a:tcPr>
                </a:tc>
                <a:tc>
                  <a:txBody>
                    <a:bodyPr/>
                    <a:lstStyle/>
                    <a:p>
                      <a:r>
                        <a:rPr lang="en-US" sz="1100" dirty="0"/>
                        <a:t>18</a:t>
                      </a:r>
                      <a:endParaRPr lang="ru-RU" sz="1100" dirty="0">
                        <a:solidFill>
                          <a:srgbClr val="000000"/>
                        </a:solidFill>
                      </a:endParaRPr>
                    </a:p>
                  </a:txBody>
                  <a:tcPr>
                    <a:noFill/>
                  </a:tcPr>
                </a:tc>
                <a:tc>
                  <a:txBody>
                    <a:bodyPr/>
                    <a:lstStyle/>
                    <a:p>
                      <a:r>
                        <a:rPr lang="en-US" sz="1100" dirty="0"/>
                        <a:t>12</a:t>
                      </a:r>
                      <a:endParaRPr lang="ru-RU" sz="1100" dirty="0">
                        <a:solidFill>
                          <a:srgbClr val="000000"/>
                        </a:solidFill>
                      </a:endParaRPr>
                    </a:p>
                  </a:txBody>
                  <a:tcPr>
                    <a:noFill/>
                  </a:tcPr>
                </a:tc>
                <a:tc>
                  <a:txBody>
                    <a:bodyPr/>
                    <a:lstStyle/>
                    <a:p>
                      <a:r>
                        <a:rPr lang="en-US" sz="1100" dirty="0"/>
                        <a:t>3</a:t>
                      </a:r>
                      <a:endParaRPr lang="ru-RU" sz="1100" dirty="0">
                        <a:solidFill>
                          <a:srgbClr val="000000"/>
                        </a:solidFill>
                      </a:endParaRPr>
                    </a:p>
                  </a:txBody>
                  <a:tcPr>
                    <a:noFill/>
                  </a:tcPr>
                </a:tc>
                <a:extLst>
                  <a:ext uri="{0D108BD9-81ED-4DB2-BD59-A6C34878D82A}">
                    <a16:rowId xmlns:a16="http://schemas.microsoft.com/office/drawing/2014/main" val="10003"/>
                  </a:ext>
                </a:extLst>
              </a:tr>
              <a:tr h="229526">
                <a:tc>
                  <a:txBody>
                    <a:bodyPr/>
                    <a:lstStyle/>
                    <a:p>
                      <a:r>
                        <a:rPr lang="en-US" sz="1050" dirty="0"/>
                        <a:t>E_140050</a:t>
                      </a:r>
                      <a:endParaRPr lang="ru-RU" sz="1050" b="1" dirty="0">
                        <a:solidFill>
                          <a:srgbClr val="000000"/>
                        </a:solidFill>
                      </a:endParaRPr>
                    </a:p>
                  </a:txBody>
                  <a:tcPr/>
                </a:tc>
                <a:tc>
                  <a:txBody>
                    <a:bodyPr/>
                    <a:lstStyle/>
                    <a:p>
                      <a:r>
                        <a:rPr lang="en-US" sz="1100" dirty="0"/>
                        <a:t>22</a:t>
                      </a:r>
                      <a:endParaRPr lang="ru-RU" sz="1100" dirty="0">
                        <a:solidFill>
                          <a:srgbClr val="000000"/>
                        </a:solidFill>
                      </a:endParaRPr>
                    </a:p>
                  </a:txBody>
                  <a:tcPr/>
                </a:tc>
                <a:tc>
                  <a:txBody>
                    <a:bodyPr/>
                    <a:lstStyle/>
                    <a:p>
                      <a:r>
                        <a:rPr lang="en-US" sz="1100" dirty="0"/>
                        <a:t>14</a:t>
                      </a:r>
                      <a:endParaRPr lang="ru-RU" sz="1100" dirty="0">
                        <a:solidFill>
                          <a:srgbClr val="000000"/>
                        </a:solidFill>
                      </a:endParaRPr>
                    </a:p>
                  </a:txBody>
                  <a:tcPr/>
                </a:tc>
                <a:tc>
                  <a:txBody>
                    <a:bodyPr/>
                    <a:lstStyle/>
                    <a:p>
                      <a:r>
                        <a:rPr lang="en-US" sz="1100" dirty="0"/>
                        <a:t>5</a:t>
                      </a:r>
                      <a:endParaRPr lang="ru-RU" sz="1100" dirty="0">
                        <a:solidFill>
                          <a:srgbClr val="000000"/>
                        </a:solidFill>
                      </a:endParaRPr>
                    </a:p>
                  </a:txBody>
                  <a:tcPr/>
                </a:tc>
                <a:extLst>
                  <a:ext uri="{0D108BD9-81ED-4DB2-BD59-A6C34878D82A}">
                    <a16:rowId xmlns:a16="http://schemas.microsoft.com/office/drawing/2014/main" val="10004"/>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1835074304"/>
              </p:ext>
            </p:extLst>
          </p:nvPr>
        </p:nvGraphicFramePr>
        <p:xfrm>
          <a:off x="4644008" y="836712"/>
          <a:ext cx="4104456" cy="3765654"/>
        </p:xfrm>
        <a:graphic>
          <a:graphicData uri="http://schemas.openxmlformats.org/drawingml/2006/table">
            <a:tbl>
              <a:tblPr firstRow="1" bandRow="1">
                <a:tableStyleId>{3B4B98B0-60AC-42C2-AFA5-B58CD77FA1E5}</a:tableStyleId>
              </a:tblPr>
              <a:tblGrid>
                <a:gridCol w="1026114">
                  <a:extLst>
                    <a:ext uri="{9D8B030D-6E8A-4147-A177-3AD203B41FA5}">
                      <a16:colId xmlns:a16="http://schemas.microsoft.com/office/drawing/2014/main" val="20000"/>
                    </a:ext>
                  </a:extLst>
                </a:gridCol>
                <a:gridCol w="1026114">
                  <a:extLst>
                    <a:ext uri="{9D8B030D-6E8A-4147-A177-3AD203B41FA5}">
                      <a16:colId xmlns:a16="http://schemas.microsoft.com/office/drawing/2014/main" val="20001"/>
                    </a:ext>
                  </a:extLst>
                </a:gridCol>
                <a:gridCol w="1026114">
                  <a:extLst>
                    <a:ext uri="{9D8B030D-6E8A-4147-A177-3AD203B41FA5}">
                      <a16:colId xmlns:a16="http://schemas.microsoft.com/office/drawing/2014/main" val="20002"/>
                    </a:ext>
                  </a:extLst>
                </a:gridCol>
                <a:gridCol w="1026114">
                  <a:extLst>
                    <a:ext uri="{9D8B030D-6E8A-4147-A177-3AD203B41FA5}">
                      <a16:colId xmlns:a16="http://schemas.microsoft.com/office/drawing/2014/main" val="20003"/>
                    </a:ext>
                  </a:extLst>
                </a:gridCol>
              </a:tblGrid>
              <a:tr h="397614">
                <a:tc>
                  <a:txBody>
                    <a:bodyPr/>
                    <a:lstStyle/>
                    <a:p>
                      <a:r>
                        <a:rPr lang="ru-RU" sz="1100" dirty="0"/>
                        <a:t>Артикул</a:t>
                      </a:r>
                      <a:endParaRPr lang="ru-RU" sz="1100" b="1" dirty="0">
                        <a:solidFill>
                          <a:srgbClr val="000000"/>
                        </a:solidFill>
                      </a:endParaRPr>
                    </a:p>
                  </a:txBody>
                  <a:tcPr>
                    <a:lnB w="12700" cmpd="sng">
                      <a:noFill/>
                    </a:lnB>
                  </a:tcPr>
                </a:tc>
                <a:tc>
                  <a:txBody>
                    <a:bodyPr/>
                    <a:lstStyle/>
                    <a:p>
                      <a:r>
                        <a:rPr lang="ru-RU" sz="1100" dirty="0"/>
                        <a:t>Диаметр</a:t>
                      </a:r>
                      <a:endParaRPr lang="ru-RU" sz="1100" b="1" dirty="0">
                        <a:solidFill>
                          <a:srgbClr val="000000"/>
                        </a:solidFill>
                      </a:endParaRPr>
                    </a:p>
                  </a:txBody>
                  <a:tcPr>
                    <a:lnB w="12700" cmpd="sng">
                      <a:noFill/>
                    </a:lnB>
                  </a:tcPr>
                </a:tc>
                <a:tc>
                  <a:txBody>
                    <a:bodyPr/>
                    <a:lstStyle/>
                    <a:p>
                      <a:r>
                        <a:rPr lang="ru-RU" sz="1100" dirty="0"/>
                        <a:t>Высота, см</a:t>
                      </a:r>
                      <a:endParaRPr lang="ru-RU" sz="1100" b="1" dirty="0">
                        <a:solidFill>
                          <a:srgbClr val="000000"/>
                        </a:solidFill>
                      </a:endParaRPr>
                    </a:p>
                  </a:txBody>
                  <a:tcPr>
                    <a:lnB w="12700" cmpd="sng">
                      <a:noFill/>
                    </a:lnB>
                  </a:tcPr>
                </a:tc>
                <a:tc>
                  <a:txBody>
                    <a:bodyPr/>
                    <a:lstStyle/>
                    <a:p>
                      <a:r>
                        <a:rPr lang="ru-RU" sz="1100" dirty="0"/>
                        <a:t>Объем,</a:t>
                      </a:r>
                      <a:r>
                        <a:rPr lang="ru-RU" sz="1100" baseline="0" dirty="0"/>
                        <a:t> л</a:t>
                      </a:r>
                      <a:endParaRPr lang="ru-RU" sz="1100" b="1" dirty="0">
                        <a:solidFill>
                          <a:srgbClr val="000000"/>
                        </a:solidFill>
                      </a:endParaRPr>
                    </a:p>
                  </a:txBody>
                  <a:tcPr>
                    <a:lnB w="12700" cmpd="sng">
                      <a:noFill/>
                    </a:lnB>
                  </a:tcPr>
                </a:tc>
                <a:extLst>
                  <a:ext uri="{0D108BD9-81ED-4DB2-BD59-A6C34878D82A}">
                    <a16:rowId xmlns:a16="http://schemas.microsoft.com/office/drawing/2014/main" val="10000"/>
                  </a:ext>
                </a:extLst>
              </a:tr>
              <a:tr h="251907">
                <a:tc>
                  <a:txBody>
                    <a:bodyPr/>
                    <a:lstStyle/>
                    <a:p>
                      <a:r>
                        <a:rPr lang="en-US" sz="1050" dirty="0"/>
                        <a:t>E_400028</a:t>
                      </a:r>
                      <a:endParaRPr lang="ru-RU" sz="1050" b="1"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16</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14</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ru-RU" sz="1100" dirty="0"/>
                        <a:t>2,8</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1907">
                <a:tc>
                  <a:txBody>
                    <a:bodyPr/>
                    <a:lstStyle/>
                    <a:p>
                      <a:r>
                        <a:rPr lang="en-US" sz="1050" dirty="0"/>
                        <a:t>E_200030</a:t>
                      </a:r>
                      <a:endParaRPr lang="ru-RU" sz="1050" b="1" dirty="0">
                        <a:solidFill>
                          <a:srgbClr val="000000"/>
                        </a:solidFill>
                      </a:endParaRPr>
                    </a:p>
                  </a:txBody>
                  <a:tcPr>
                    <a:lnT>
                      <a:noFill/>
                    </a:lnT>
                  </a:tcPr>
                </a:tc>
                <a:tc>
                  <a:txBody>
                    <a:bodyPr/>
                    <a:lstStyle/>
                    <a:p>
                      <a:r>
                        <a:rPr lang="en-US" sz="1100" dirty="0"/>
                        <a:t>18</a:t>
                      </a:r>
                      <a:endParaRPr lang="ru-RU" sz="1100" dirty="0">
                        <a:solidFill>
                          <a:srgbClr val="000000"/>
                        </a:solidFill>
                      </a:endParaRPr>
                    </a:p>
                  </a:txBody>
                  <a:tcPr>
                    <a:lnT>
                      <a:noFill/>
                    </a:lnT>
                  </a:tcPr>
                </a:tc>
                <a:tc>
                  <a:txBody>
                    <a:bodyPr/>
                    <a:lstStyle/>
                    <a:p>
                      <a:r>
                        <a:rPr lang="en-US" sz="1100" dirty="0"/>
                        <a:t>12</a:t>
                      </a:r>
                      <a:endParaRPr lang="ru-RU" sz="1100" dirty="0">
                        <a:solidFill>
                          <a:srgbClr val="000000"/>
                        </a:solidFill>
                      </a:endParaRPr>
                    </a:p>
                  </a:txBody>
                  <a:tcPr>
                    <a:lnT>
                      <a:noFill/>
                    </a:lnT>
                  </a:tcPr>
                </a:tc>
                <a:tc>
                  <a:txBody>
                    <a:bodyPr/>
                    <a:lstStyle/>
                    <a:p>
                      <a:r>
                        <a:rPr lang="en-US" sz="1100" dirty="0"/>
                        <a:t>3</a:t>
                      </a:r>
                      <a:endParaRPr lang="ru-RU" sz="1100" dirty="0">
                        <a:solidFill>
                          <a:srgbClr val="000000"/>
                        </a:solidFill>
                      </a:endParaRPr>
                    </a:p>
                  </a:txBody>
                  <a:tcPr>
                    <a:lnT>
                      <a:noFill/>
                    </a:lnT>
                  </a:tcPr>
                </a:tc>
                <a:extLst>
                  <a:ext uri="{0D108BD9-81ED-4DB2-BD59-A6C34878D82A}">
                    <a16:rowId xmlns:a16="http://schemas.microsoft.com/office/drawing/2014/main" val="10002"/>
                  </a:ext>
                </a:extLst>
              </a:tr>
              <a:tr h="251907">
                <a:tc>
                  <a:txBody>
                    <a:bodyPr/>
                    <a:lstStyle/>
                    <a:p>
                      <a:r>
                        <a:rPr lang="en-US" sz="1050" dirty="0"/>
                        <a:t>E_700050</a:t>
                      </a:r>
                      <a:endParaRPr lang="ru-RU" sz="1050" b="1" dirty="0">
                        <a:solidFill>
                          <a:srgbClr val="000000"/>
                        </a:solidFill>
                      </a:endParaRPr>
                    </a:p>
                  </a:txBody>
                  <a:tcPr>
                    <a:noFill/>
                  </a:tcPr>
                </a:tc>
                <a:tc>
                  <a:txBody>
                    <a:bodyPr/>
                    <a:lstStyle/>
                    <a:p>
                      <a:r>
                        <a:rPr lang="en-US" sz="1100" dirty="0"/>
                        <a:t>20</a:t>
                      </a:r>
                      <a:endParaRPr lang="ru-RU" sz="1100" dirty="0">
                        <a:solidFill>
                          <a:srgbClr val="000000"/>
                        </a:solidFill>
                      </a:endParaRPr>
                    </a:p>
                  </a:txBody>
                  <a:tcPr>
                    <a:noFill/>
                  </a:tcPr>
                </a:tc>
                <a:tc>
                  <a:txBody>
                    <a:bodyPr/>
                    <a:lstStyle/>
                    <a:p>
                      <a:r>
                        <a:rPr lang="en-US" sz="1100" dirty="0"/>
                        <a:t>17</a:t>
                      </a:r>
                      <a:endParaRPr lang="ru-RU" sz="1100" dirty="0">
                        <a:solidFill>
                          <a:srgbClr val="000000"/>
                        </a:solidFill>
                      </a:endParaRPr>
                    </a:p>
                  </a:txBody>
                  <a:tcPr>
                    <a:noFill/>
                  </a:tcPr>
                </a:tc>
                <a:tc>
                  <a:txBody>
                    <a:bodyPr/>
                    <a:lstStyle/>
                    <a:p>
                      <a:r>
                        <a:rPr lang="en-US" sz="1100" dirty="0"/>
                        <a:t>5</a:t>
                      </a:r>
                      <a:endParaRPr lang="ru-RU" sz="1100" dirty="0">
                        <a:solidFill>
                          <a:srgbClr val="000000"/>
                        </a:solidFill>
                      </a:endParaRPr>
                    </a:p>
                  </a:txBody>
                  <a:tcPr>
                    <a:noFill/>
                  </a:tcPr>
                </a:tc>
                <a:extLst>
                  <a:ext uri="{0D108BD9-81ED-4DB2-BD59-A6C34878D82A}">
                    <a16:rowId xmlns:a16="http://schemas.microsoft.com/office/drawing/2014/main" val="10003"/>
                  </a:ext>
                </a:extLst>
              </a:tr>
              <a:tr h="251907">
                <a:tc>
                  <a:txBody>
                    <a:bodyPr/>
                    <a:lstStyle/>
                    <a:p>
                      <a:r>
                        <a:rPr lang="en-US" sz="1050" dirty="0"/>
                        <a:t>E_500065</a:t>
                      </a:r>
                      <a:endParaRPr lang="ru-RU" sz="1050" b="1" dirty="0">
                        <a:solidFill>
                          <a:srgbClr val="000000"/>
                        </a:solidFill>
                      </a:endParaRPr>
                    </a:p>
                  </a:txBody>
                  <a:tcPr/>
                </a:tc>
                <a:tc>
                  <a:txBody>
                    <a:bodyPr/>
                    <a:lstStyle/>
                    <a:p>
                      <a:r>
                        <a:rPr lang="en-US" sz="1100" dirty="0"/>
                        <a:t>24</a:t>
                      </a:r>
                      <a:endParaRPr lang="ru-RU" sz="1100" dirty="0">
                        <a:solidFill>
                          <a:srgbClr val="000000"/>
                        </a:solidFill>
                      </a:endParaRPr>
                    </a:p>
                  </a:txBody>
                  <a:tcPr/>
                </a:tc>
                <a:tc>
                  <a:txBody>
                    <a:bodyPr/>
                    <a:lstStyle/>
                    <a:p>
                      <a:r>
                        <a:rPr lang="en-US" sz="1100" dirty="0"/>
                        <a:t>15</a:t>
                      </a:r>
                      <a:endParaRPr lang="ru-RU" sz="1100" dirty="0">
                        <a:solidFill>
                          <a:srgbClr val="000000"/>
                        </a:solidFill>
                      </a:endParaRPr>
                    </a:p>
                  </a:txBody>
                  <a:tcPr/>
                </a:tc>
                <a:tc>
                  <a:txBody>
                    <a:bodyPr/>
                    <a:lstStyle/>
                    <a:p>
                      <a:r>
                        <a:rPr lang="ru-RU" sz="1100" dirty="0"/>
                        <a:t>6,5</a:t>
                      </a:r>
                      <a:endParaRPr lang="ru-RU" sz="1100" dirty="0">
                        <a:solidFill>
                          <a:srgbClr val="000000"/>
                        </a:solidFill>
                      </a:endParaRPr>
                    </a:p>
                  </a:txBody>
                  <a:tcPr/>
                </a:tc>
                <a:extLst>
                  <a:ext uri="{0D108BD9-81ED-4DB2-BD59-A6C34878D82A}">
                    <a16:rowId xmlns:a16="http://schemas.microsoft.com/office/drawing/2014/main" val="10004"/>
                  </a:ext>
                </a:extLst>
              </a:tr>
              <a:tr h="251907">
                <a:tc>
                  <a:txBody>
                    <a:bodyPr/>
                    <a:lstStyle/>
                    <a:p>
                      <a:r>
                        <a:rPr lang="en-US" sz="1050" dirty="0"/>
                        <a:t>E_600080</a:t>
                      </a:r>
                      <a:endParaRPr lang="ru-RU" sz="1050" b="1" dirty="0">
                        <a:solidFill>
                          <a:srgbClr val="000000"/>
                        </a:solidFill>
                      </a:endParaRPr>
                    </a:p>
                  </a:txBody>
                  <a:tcPr>
                    <a:noFill/>
                  </a:tcPr>
                </a:tc>
                <a:tc>
                  <a:txBody>
                    <a:bodyPr/>
                    <a:lstStyle/>
                    <a:p>
                      <a:r>
                        <a:rPr lang="en-US" sz="1100" dirty="0"/>
                        <a:t>26</a:t>
                      </a:r>
                      <a:endParaRPr lang="ru-RU" sz="1100" dirty="0">
                        <a:solidFill>
                          <a:srgbClr val="000000"/>
                        </a:solidFill>
                      </a:endParaRPr>
                    </a:p>
                  </a:txBody>
                  <a:tcPr>
                    <a:noFill/>
                  </a:tcPr>
                </a:tc>
                <a:tc>
                  <a:txBody>
                    <a:bodyPr/>
                    <a:lstStyle/>
                    <a:p>
                      <a:r>
                        <a:rPr lang="en-US" sz="1100" dirty="0"/>
                        <a:t>16</a:t>
                      </a:r>
                      <a:endParaRPr lang="ru-RU" sz="1100" dirty="0">
                        <a:solidFill>
                          <a:srgbClr val="000000"/>
                        </a:solidFill>
                      </a:endParaRPr>
                    </a:p>
                  </a:txBody>
                  <a:tcPr>
                    <a:noFill/>
                  </a:tcPr>
                </a:tc>
                <a:tc>
                  <a:txBody>
                    <a:bodyPr/>
                    <a:lstStyle/>
                    <a:p>
                      <a:r>
                        <a:rPr lang="ru-RU" sz="1100" dirty="0"/>
                        <a:t>8</a:t>
                      </a:r>
                      <a:endParaRPr lang="ru-RU" sz="1100" dirty="0">
                        <a:solidFill>
                          <a:srgbClr val="000000"/>
                        </a:solidFill>
                      </a:endParaRPr>
                    </a:p>
                  </a:txBody>
                  <a:tcPr>
                    <a:noFill/>
                  </a:tcPr>
                </a:tc>
                <a:extLst>
                  <a:ext uri="{0D108BD9-81ED-4DB2-BD59-A6C34878D82A}">
                    <a16:rowId xmlns:a16="http://schemas.microsoft.com/office/drawing/2014/main" val="10005"/>
                  </a:ext>
                </a:extLst>
              </a:tr>
              <a:tr h="251907">
                <a:tc>
                  <a:txBody>
                    <a:bodyPr/>
                    <a:lstStyle/>
                    <a:p>
                      <a:r>
                        <a:rPr lang="en-US" sz="1050" dirty="0"/>
                        <a:t>E_400</a:t>
                      </a:r>
                      <a:r>
                        <a:rPr lang="ru-RU" sz="1050" dirty="0"/>
                        <a:t>107</a:t>
                      </a:r>
                      <a:endParaRPr lang="ru-RU" sz="1050" b="1" dirty="0">
                        <a:solidFill>
                          <a:srgbClr val="000000"/>
                        </a:solidFill>
                      </a:endParaRPr>
                    </a:p>
                  </a:txBody>
                  <a:tcPr/>
                </a:tc>
                <a:tc>
                  <a:txBody>
                    <a:bodyPr/>
                    <a:lstStyle/>
                    <a:p>
                      <a:r>
                        <a:rPr lang="ru-RU" sz="1100" dirty="0"/>
                        <a:t>24</a:t>
                      </a:r>
                      <a:endParaRPr lang="ru-RU" sz="1100" dirty="0">
                        <a:solidFill>
                          <a:srgbClr val="000000"/>
                        </a:solidFill>
                      </a:endParaRPr>
                    </a:p>
                  </a:txBody>
                  <a:tcPr/>
                </a:tc>
                <a:tc>
                  <a:txBody>
                    <a:bodyPr/>
                    <a:lstStyle/>
                    <a:p>
                      <a:r>
                        <a:rPr lang="ru-RU" sz="1100" dirty="0"/>
                        <a:t>24</a:t>
                      </a:r>
                      <a:endParaRPr lang="ru-RU" sz="1100" dirty="0">
                        <a:solidFill>
                          <a:srgbClr val="000000"/>
                        </a:solidFill>
                      </a:endParaRPr>
                    </a:p>
                  </a:txBody>
                  <a:tcPr/>
                </a:tc>
                <a:tc>
                  <a:txBody>
                    <a:bodyPr/>
                    <a:lstStyle/>
                    <a:p>
                      <a:r>
                        <a:rPr lang="ru-RU" sz="1100" dirty="0"/>
                        <a:t>10,7</a:t>
                      </a:r>
                      <a:endParaRPr lang="ru-RU" sz="1100" dirty="0">
                        <a:solidFill>
                          <a:srgbClr val="000000"/>
                        </a:solidFill>
                      </a:endParaRPr>
                    </a:p>
                  </a:txBody>
                  <a:tcPr/>
                </a:tc>
                <a:extLst>
                  <a:ext uri="{0D108BD9-81ED-4DB2-BD59-A6C34878D82A}">
                    <a16:rowId xmlns:a16="http://schemas.microsoft.com/office/drawing/2014/main" val="10006"/>
                  </a:ext>
                </a:extLst>
              </a:tr>
              <a:tr h="251907">
                <a:tc>
                  <a:txBody>
                    <a:bodyPr/>
                    <a:lstStyle/>
                    <a:p>
                      <a:r>
                        <a:rPr lang="en-US" sz="1050" dirty="0"/>
                        <a:t>E_</a:t>
                      </a:r>
                      <a:r>
                        <a:rPr lang="ru-RU" sz="1050" dirty="0"/>
                        <a:t>800140</a:t>
                      </a:r>
                      <a:endParaRPr lang="ru-RU" sz="1050" b="1" dirty="0">
                        <a:solidFill>
                          <a:srgbClr val="000000"/>
                        </a:solidFill>
                      </a:endParaRPr>
                    </a:p>
                  </a:txBody>
                  <a:tcPr>
                    <a:noFill/>
                  </a:tcPr>
                </a:tc>
                <a:tc>
                  <a:txBody>
                    <a:bodyPr/>
                    <a:lstStyle/>
                    <a:p>
                      <a:r>
                        <a:rPr lang="ru-RU" sz="1100" dirty="0"/>
                        <a:t>32</a:t>
                      </a:r>
                      <a:endParaRPr lang="ru-RU" sz="1100" dirty="0">
                        <a:solidFill>
                          <a:srgbClr val="000000"/>
                        </a:solidFill>
                      </a:endParaRPr>
                    </a:p>
                  </a:txBody>
                  <a:tcPr>
                    <a:noFill/>
                  </a:tcPr>
                </a:tc>
                <a:tc>
                  <a:txBody>
                    <a:bodyPr/>
                    <a:lstStyle/>
                    <a:p>
                      <a:r>
                        <a:rPr lang="ru-RU" sz="1100" dirty="0"/>
                        <a:t>18</a:t>
                      </a:r>
                      <a:endParaRPr lang="ru-RU" sz="1100" dirty="0">
                        <a:solidFill>
                          <a:srgbClr val="000000"/>
                        </a:solidFill>
                      </a:endParaRPr>
                    </a:p>
                  </a:txBody>
                  <a:tcPr>
                    <a:noFill/>
                  </a:tcPr>
                </a:tc>
                <a:tc>
                  <a:txBody>
                    <a:bodyPr/>
                    <a:lstStyle/>
                    <a:p>
                      <a:r>
                        <a:rPr lang="ru-RU" sz="1100" dirty="0"/>
                        <a:t>14</a:t>
                      </a:r>
                      <a:endParaRPr lang="ru-RU" sz="1100" dirty="0">
                        <a:solidFill>
                          <a:srgbClr val="000000"/>
                        </a:solidFill>
                      </a:endParaRPr>
                    </a:p>
                  </a:txBody>
                  <a:tcPr>
                    <a:noFill/>
                  </a:tcPr>
                </a:tc>
                <a:extLst>
                  <a:ext uri="{0D108BD9-81ED-4DB2-BD59-A6C34878D82A}">
                    <a16:rowId xmlns:a16="http://schemas.microsoft.com/office/drawing/2014/main" val="10007"/>
                  </a:ext>
                </a:extLst>
              </a:tr>
              <a:tr h="251907">
                <a:tc>
                  <a:txBody>
                    <a:bodyPr/>
                    <a:lstStyle/>
                    <a:p>
                      <a:r>
                        <a:rPr lang="en-US" sz="1050" dirty="0"/>
                        <a:t>E_</a:t>
                      </a:r>
                      <a:r>
                        <a:rPr lang="ru-RU" sz="1050" dirty="0"/>
                        <a:t>900200</a:t>
                      </a:r>
                      <a:endParaRPr lang="ru-RU" sz="1050" b="1" dirty="0">
                        <a:solidFill>
                          <a:srgbClr val="000000"/>
                        </a:solidFill>
                      </a:endParaRPr>
                    </a:p>
                  </a:txBody>
                  <a:tcPr/>
                </a:tc>
                <a:tc>
                  <a:txBody>
                    <a:bodyPr/>
                    <a:lstStyle/>
                    <a:p>
                      <a:r>
                        <a:rPr lang="ru-RU" sz="1100" dirty="0"/>
                        <a:t>30</a:t>
                      </a:r>
                      <a:endParaRPr lang="ru-RU" sz="1100" dirty="0">
                        <a:solidFill>
                          <a:srgbClr val="000000"/>
                        </a:solidFill>
                      </a:endParaRPr>
                    </a:p>
                  </a:txBody>
                  <a:tcPr/>
                </a:tc>
                <a:tc>
                  <a:txBody>
                    <a:bodyPr/>
                    <a:lstStyle/>
                    <a:p>
                      <a:r>
                        <a:rPr lang="ru-RU" sz="1100" dirty="0"/>
                        <a:t>29</a:t>
                      </a:r>
                      <a:endParaRPr lang="ru-RU" sz="1100" dirty="0">
                        <a:solidFill>
                          <a:srgbClr val="000000"/>
                        </a:solidFill>
                      </a:endParaRPr>
                    </a:p>
                  </a:txBody>
                  <a:tcPr/>
                </a:tc>
                <a:tc>
                  <a:txBody>
                    <a:bodyPr/>
                    <a:lstStyle/>
                    <a:p>
                      <a:r>
                        <a:rPr lang="ru-RU" sz="1100" dirty="0"/>
                        <a:t>20</a:t>
                      </a:r>
                      <a:endParaRPr lang="ru-RU" sz="1100" dirty="0">
                        <a:solidFill>
                          <a:srgbClr val="000000"/>
                        </a:solidFill>
                      </a:endParaRPr>
                    </a:p>
                  </a:txBody>
                  <a:tcPr/>
                </a:tc>
                <a:extLst>
                  <a:ext uri="{0D108BD9-81ED-4DB2-BD59-A6C34878D82A}">
                    <a16:rowId xmlns:a16="http://schemas.microsoft.com/office/drawing/2014/main" val="10008"/>
                  </a:ext>
                </a:extLst>
              </a:tr>
              <a:tr h="251907">
                <a:tc>
                  <a:txBody>
                    <a:bodyPr/>
                    <a:lstStyle/>
                    <a:p>
                      <a:r>
                        <a:rPr lang="en-US" sz="1050" dirty="0"/>
                        <a:t>E_</a:t>
                      </a:r>
                      <a:r>
                        <a:rPr lang="ru-RU" sz="1050" dirty="0"/>
                        <a:t>300230</a:t>
                      </a:r>
                      <a:endParaRPr lang="ru-RU" sz="1050" b="1" dirty="0">
                        <a:solidFill>
                          <a:srgbClr val="000000"/>
                        </a:solidFill>
                      </a:endParaRPr>
                    </a:p>
                  </a:txBody>
                  <a:tcPr>
                    <a:noFill/>
                  </a:tcPr>
                </a:tc>
                <a:tc>
                  <a:txBody>
                    <a:bodyPr/>
                    <a:lstStyle/>
                    <a:p>
                      <a:r>
                        <a:rPr lang="ru-RU" sz="1100" dirty="0"/>
                        <a:t>36</a:t>
                      </a:r>
                      <a:endParaRPr lang="ru-RU" sz="1100" dirty="0">
                        <a:solidFill>
                          <a:srgbClr val="000000"/>
                        </a:solidFill>
                      </a:endParaRPr>
                    </a:p>
                  </a:txBody>
                  <a:tcPr>
                    <a:noFill/>
                  </a:tcPr>
                </a:tc>
                <a:tc>
                  <a:txBody>
                    <a:bodyPr/>
                    <a:lstStyle/>
                    <a:p>
                      <a:r>
                        <a:rPr lang="ru-RU" sz="1100" dirty="0"/>
                        <a:t>23</a:t>
                      </a:r>
                      <a:endParaRPr lang="ru-RU" sz="1100" dirty="0">
                        <a:solidFill>
                          <a:srgbClr val="000000"/>
                        </a:solidFill>
                      </a:endParaRPr>
                    </a:p>
                  </a:txBody>
                  <a:tcPr>
                    <a:noFill/>
                  </a:tcPr>
                </a:tc>
                <a:tc>
                  <a:txBody>
                    <a:bodyPr/>
                    <a:lstStyle/>
                    <a:p>
                      <a:r>
                        <a:rPr lang="ru-RU" sz="1100" dirty="0"/>
                        <a:t>23</a:t>
                      </a:r>
                      <a:endParaRPr lang="ru-RU" sz="1100" dirty="0">
                        <a:solidFill>
                          <a:srgbClr val="000000"/>
                        </a:solidFill>
                      </a:endParaRPr>
                    </a:p>
                  </a:txBody>
                  <a:tcPr>
                    <a:noFill/>
                  </a:tcPr>
                </a:tc>
                <a:extLst>
                  <a:ext uri="{0D108BD9-81ED-4DB2-BD59-A6C34878D82A}">
                    <a16:rowId xmlns:a16="http://schemas.microsoft.com/office/drawing/2014/main" val="10009"/>
                  </a:ext>
                </a:extLst>
              </a:tr>
              <a:tr h="251907">
                <a:tc>
                  <a:txBody>
                    <a:bodyPr/>
                    <a:lstStyle/>
                    <a:p>
                      <a:r>
                        <a:rPr lang="en-US" sz="1050" dirty="0"/>
                        <a:t>E_</a:t>
                      </a:r>
                      <a:r>
                        <a:rPr lang="ru-RU" sz="1050" dirty="0"/>
                        <a:t>500355</a:t>
                      </a:r>
                      <a:endParaRPr lang="ru-RU" sz="1050" b="1" dirty="0">
                        <a:solidFill>
                          <a:srgbClr val="000000"/>
                        </a:solidFill>
                      </a:endParaRPr>
                    </a:p>
                  </a:txBody>
                  <a:tcPr/>
                </a:tc>
                <a:tc>
                  <a:txBody>
                    <a:bodyPr/>
                    <a:lstStyle/>
                    <a:p>
                      <a:r>
                        <a:rPr lang="ru-RU" sz="1100" dirty="0"/>
                        <a:t>36</a:t>
                      </a:r>
                      <a:endParaRPr lang="ru-RU" sz="1100" dirty="0">
                        <a:solidFill>
                          <a:srgbClr val="000000"/>
                        </a:solidFill>
                      </a:endParaRPr>
                    </a:p>
                  </a:txBody>
                  <a:tcPr/>
                </a:tc>
                <a:tc>
                  <a:txBody>
                    <a:bodyPr/>
                    <a:lstStyle/>
                    <a:p>
                      <a:r>
                        <a:rPr lang="ru-RU" sz="1100" dirty="0"/>
                        <a:t>35</a:t>
                      </a:r>
                      <a:endParaRPr lang="ru-RU" sz="1100" dirty="0">
                        <a:solidFill>
                          <a:srgbClr val="000000"/>
                        </a:solidFill>
                      </a:endParaRPr>
                    </a:p>
                  </a:txBody>
                  <a:tcPr/>
                </a:tc>
                <a:tc>
                  <a:txBody>
                    <a:bodyPr/>
                    <a:lstStyle/>
                    <a:p>
                      <a:r>
                        <a:rPr lang="ru-RU" sz="1100" dirty="0"/>
                        <a:t>35,5</a:t>
                      </a:r>
                      <a:endParaRPr lang="ru-RU" sz="1100" dirty="0">
                        <a:solidFill>
                          <a:srgbClr val="000000"/>
                        </a:solidFill>
                      </a:endParaRPr>
                    </a:p>
                  </a:txBody>
                  <a:tcPr/>
                </a:tc>
                <a:extLst>
                  <a:ext uri="{0D108BD9-81ED-4DB2-BD59-A6C34878D82A}">
                    <a16:rowId xmlns:a16="http://schemas.microsoft.com/office/drawing/2014/main" val="10010"/>
                  </a:ext>
                </a:extLst>
              </a:tr>
              <a:tr h="251907">
                <a:tc>
                  <a:txBody>
                    <a:bodyPr/>
                    <a:lstStyle/>
                    <a:p>
                      <a:r>
                        <a:rPr lang="en-US" sz="1050" dirty="0"/>
                        <a:t>E_</a:t>
                      </a:r>
                      <a:r>
                        <a:rPr lang="ru-RU" sz="1050" dirty="0"/>
                        <a:t>200400</a:t>
                      </a:r>
                      <a:endParaRPr lang="ru-RU" sz="1050" b="1" dirty="0">
                        <a:solidFill>
                          <a:srgbClr val="000000"/>
                        </a:solidFill>
                      </a:endParaRPr>
                    </a:p>
                  </a:txBody>
                  <a:tcPr>
                    <a:noFill/>
                  </a:tcPr>
                </a:tc>
                <a:tc>
                  <a:txBody>
                    <a:bodyPr/>
                    <a:lstStyle/>
                    <a:p>
                      <a:r>
                        <a:rPr lang="ru-RU" sz="1100" dirty="0"/>
                        <a:t>40</a:t>
                      </a:r>
                      <a:endParaRPr lang="ru-RU" sz="1100" dirty="0">
                        <a:solidFill>
                          <a:srgbClr val="000000"/>
                        </a:solidFill>
                      </a:endParaRPr>
                    </a:p>
                  </a:txBody>
                  <a:tcPr>
                    <a:noFill/>
                  </a:tcPr>
                </a:tc>
                <a:tc>
                  <a:txBody>
                    <a:bodyPr/>
                    <a:lstStyle/>
                    <a:p>
                      <a:r>
                        <a:rPr lang="ru-RU" sz="1100" dirty="0"/>
                        <a:t>32</a:t>
                      </a:r>
                      <a:endParaRPr lang="ru-RU" sz="1100" dirty="0">
                        <a:solidFill>
                          <a:srgbClr val="000000"/>
                        </a:solidFill>
                      </a:endParaRPr>
                    </a:p>
                  </a:txBody>
                  <a:tcPr>
                    <a:noFill/>
                  </a:tcPr>
                </a:tc>
                <a:tc>
                  <a:txBody>
                    <a:bodyPr/>
                    <a:lstStyle/>
                    <a:p>
                      <a:r>
                        <a:rPr lang="ru-RU" sz="1100" dirty="0"/>
                        <a:t>40</a:t>
                      </a:r>
                      <a:endParaRPr lang="ru-RU" sz="1100" dirty="0">
                        <a:solidFill>
                          <a:srgbClr val="000000"/>
                        </a:solidFill>
                      </a:endParaRPr>
                    </a:p>
                  </a:txBody>
                  <a:tcPr>
                    <a:noFill/>
                  </a:tcPr>
                </a:tc>
                <a:extLst>
                  <a:ext uri="{0D108BD9-81ED-4DB2-BD59-A6C34878D82A}">
                    <a16:rowId xmlns:a16="http://schemas.microsoft.com/office/drawing/2014/main" val="10011"/>
                  </a:ext>
                </a:extLst>
              </a:tr>
              <a:tr h="251907">
                <a:tc>
                  <a:txBody>
                    <a:bodyPr/>
                    <a:lstStyle/>
                    <a:p>
                      <a:r>
                        <a:rPr lang="en-US" sz="1050" dirty="0"/>
                        <a:t>E_</a:t>
                      </a:r>
                      <a:r>
                        <a:rPr lang="ru-RU" sz="1050" dirty="0"/>
                        <a:t>800475</a:t>
                      </a:r>
                      <a:endParaRPr lang="ru-RU" sz="1050" b="1" dirty="0">
                        <a:solidFill>
                          <a:srgbClr val="000000"/>
                        </a:solidFill>
                      </a:endParaRPr>
                    </a:p>
                  </a:txBody>
                  <a:tcPr/>
                </a:tc>
                <a:tc>
                  <a:txBody>
                    <a:bodyPr/>
                    <a:lstStyle/>
                    <a:p>
                      <a:r>
                        <a:rPr lang="ru-RU" sz="1100" dirty="0"/>
                        <a:t>40</a:t>
                      </a:r>
                      <a:endParaRPr lang="ru-RU" sz="1100" dirty="0">
                        <a:solidFill>
                          <a:srgbClr val="000000"/>
                        </a:solidFill>
                      </a:endParaRPr>
                    </a:p>
                  </a:txBody>
                  <a:tcPr/>
                </a:tc>
                <a:tc>
                  <a:txBody>
                    <a:bodyPr/>
                    <a:lstStyle/>
                    <a:p>
                      <a:r>
                        <a:rPr lang="ru-RU" sz="1100" dirty="0"/>
                        <a:t>40</a:t>
                      </a:r>
                      <a:endParaRPr lang="ru-RU" sz="1100" dirty="0">
                        <a:solidFill>
                          <a:srgbClr val="000000"/>
                        </a:solidFill>
                      </a:endParaRPr>
                    </a:p>
                  </a:txBody>
                  <a:tcPr/>
                </a:tc>
                <a:tc>
                  <a:txBody>
                    <a:bodyPr/>
                    <a:lstStyle/>
                    <a:p>
                      <a:r>
                        <a:rPr lang="ru-RU" sz="1100" dirty="0"/>
                        <a:t>50</a:t>
                      </a:r>
                      <a:endParaRPr lang="ru-RU" sz="1100" dirty="0">
                        <a:solidFill>
                          <a:srgbClr val="000000"/>
                        </a:solidFill>
                      </a:endParaRPr>
                    </a:p>
                  </a:txBody>
                  <a:tcPr/>
                </a:tc>
                <a:extLst>
                  <a:ext uri="{0D108BD9-81ED-4DB2-BD59-A6C34878D82A}">
                    <a16:rowId xmlns:a16="http://schemas.microsoft.com/office/drawing/2014/main" val="10012"/>
                  </a:ext>
                </a:extLst>
              </a:tr>
              <a:tr h="2519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E_</a:t>
                      </a:r>
                      <a:r>
                        <a:rPr lang="ru-RU" sz="1050" dirty="0"/>
                        <a:t>100560</a:t>
                      </a:r>
                      <a:endParaRPr lang="ru-RU" sz="1050" b="1" dirty="0">
                        <a:solidFill>
                          <a:srgbClr val="000000"/>
                        </a:solidFill>
                      </a:endParaRPr>
                    </a:p>
                  </a:txBody>
                  <a:tcPr>
                    <a:noFill/>
                  </a:tcPr>
                </a:tc>
                <a:tc>
                  <a:txBody>
                    <a:bodyPr/>
                    <a:lstStyle/>
                    <a:p>
                      <a:r>
                        <a:rPr lang="ru-RU" sz="1100" dirty="0"/>
                        <a:t>48</a:t>
                      </a:r>
                      <a:endParaRPr lang="ru-RU" sz="1100" dirty="0">
                        <a:solidFill>
                          <a:srgbClr val="000000"/>
                        </a:solidFill>
                      </a:endParaRPr>
                    </a:p>
                  </a:txBody>
                  <a:tcPr>
                    <a:noFill/>
                  </a:tcPr>
                </a:tc>
                <a:tc>
                  <a:txBody>
                    <a:bodyPr/>
                    <a:lstStyle/>
                    <a:p>
                      <a:r>
                        <a:rPr lang="ru-RU" sz="1100" dirty="0"/>
                        <a:t>31</a:t>
                      </a:r>
                      <a:endParaRPr lang="ru-RU" sz="1100" dirty="0">
                        <a:solidFill>
                          <a:srgbClr val="000000"/>
                        </a:solidFill>
                      </a:endParaRPr>
                    </a:p>
                  </a:txBody>
                  <a:tcPr>
                    <a:noFill/>
                  </a:tcPr>
                </a:tc>
                <a:tc>
                  <a:txBody>
                    <a:bodyPr/>
                    <a:lstStyle/>
                    <a:p>
                      <a:r>
                        <a:rPr lang="ru-RU" sz="1100" dirty="0"/>
                        <a:t>56</a:t>
                      </a:r>
                      <a:endParaRPr lang="ru-RU" sz="1100" dirty="0">
                        <a:solidFill>
                          <a:srgbClr val="000000"/>
                        </a:solidFill>
                      </a:endParaRPr>
                    </a:p>
                  </a:txBody>
                  <a:tcPr>
                    <a:noFill/>
                  </a:tcPr>
                </a:tc>
                <a:extLst>
                  <a:ext uri="{0D108BD9-81ED-4DB2-BD59-A6C34878D82A}">
                    <a16:rowId xmlns:a16="http://schemas.microsoft.com/office/drawing/2014/main" val="10013"/>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1196121151"/>
              </p:ext>
            </p:extLst>
          </p:nvPr>
        </p:nvGraphicFramePr>
        <p:xfrm>
          <a:off x="755576" y="4005064"/>
          <a:ext cx="3409164" cy="1981200"/>
        </p:xfrm>
        <a:graphic>
          <a:graphicData uri="http://schemas.openxmlformats.org/drawingml/2006/table">
            <a:tbl>
              <a:tblPr firstRow="1" bandRow="1">
                <a:tableStyleId>{3B4B98B0-60AC-42C2-AFA5-B58CD77FA1E5}</a:tableStyleId>
              </a:tblPr>
              <a:tblGrid>
                <a:gridCol w="852291">
                  <a:extLst>
                    <a:ext uri="{9D8B030D-6E8A-4147-A177-3AD203B41FA5}">
                      <a16:colId xmlns:a16="http://schemas.microsoft.com/office/drawing/2014/main" val="20000"/>
                    </a:ext>
                  </a:extLst>
                </a:gridCol>
                <a:gridCol w="852291">
                  <a:extLst>
                    <a:ext uri="{9D8B030D-6E8A-4147-A177-3AD203B41FA5}">
                      <a16:colId xmlns:a16="http://schemas.microsoft.com/office/drawing/2014/main" val="20001"/>
                    </a:ext>
                  </a:extLst>
                </a:gridCol>
                <a:gridCol w="761622">
                  <a:extLst>
                    <a:ext uri="{9D8B030D-6E8A-4147-A177-3AD203B41FA5}">
                      <a16:colId xmlns:a16="http://schemas.microsoft.com/office/drawing/2014/main" val="20002"/>
                    </a:ext>
                  </a:extLst>
                </a:gridCol>
                <a:gridCol w="942960">
                  <a:extLst>
                    <a:ext uri="{9D8B030D-6E8A-4147-A177-3AD203B41FA5}">
                      <a16:colId xmlns:a16="http://schemas.microsoft.com/office/drawing/2014/main" val="20003"/>
                    </a:ext>
                  </a:extLst>
                </a:gridCol>
              </a:tblGrid>
              <a:tr h="387735">
                <a:tc>
                  <a:txBody>
                    <a:bodyPr/>
                    <a:lstStyle/>
                    <a:p>
                      <a:r>
                        <a:rPr lang="ru-RU" sz="1100" dirty="0"/>
                        <a:t>Артикул</a:t>
                      </a:r>
                      <a:endParaRPr lang="ru-RU" sz="1100" b="1" dirty="0">
                        <a:solidFill>
                          <a:srgbClr val="000000"/>
                        </a:solidFill>
                      </a:endParaRPr>
                    </a:p>
                  </a:txBody>
                  <a:tcPr>
                    <a:lnB w="12700" cmpd="sng">
                      <a:noFill/>
                    </a:lnB>
                  </a:tcPr>
                </a:tc>
                <a:tc>
                  <a:txBody>
                    <a:bodyPr/>
                    <a:lstStyle/>
                    <a:p>
                      <a:r>
                        <a:rPr lang="ru-RU" sz="1100" dirty="0"/>
                        <a:t>Диаметр</a:t>
                      </a:r>
                      <a:endParaRPr lang="ru-RU" sz="1100" b="1" dirty="0">
                        <a:solidFill>
                          <a:srgbClr val="000000"/>
                        </a:solidFill>
                      </a:endParaRPr>
                    </a:p>
                  </a:txBody>
                  <a:tcPr>
                    <a:lnB w="12700" cmpd="sng">
                      <a:noFill/>
                    </a:lnB>
                  </a:tcPr>
                </a:tc>
                <a:tc>
                  <a:txBody>
                    <a:bodyPr/>
                    <a:lstStyle/>
                    <a:p>
                      <a:r>
                        <a:rPr lang="ru-RU" sz="1100" dirty="0"/>
                        <a:t>Высота, см</a:t>
                      </a:r>
                      <a:endParaRPr lang="ru-RU" sz="1100" b="1" dirty="0">
                        <a:solidFill>
                          <a:srgbClr val="000000"/>
                        </a:solidFill>
                      </a:endParaRPr>
                    </a:p>
                  </a:txBody>
                  <a:tcPr>
                    <a:lnB w="12700" cmpd="sng">
                      <a:noFill/>
                    </a:lnB>
                  </a:tcPr>
                </a:tc>
                <a:tc>
                  <a:txBody>
                    <a:bodyPr/>
                    <a:lstStyle/>
                    <a:p>
                      <a:r>
                        <a:rPr lang="ru-RU" sz="1100" dirty="0"/>
                        <a:t>Объем,</a:t>
                      </a:r>
                      <a:r>
                        <a:rPr lang="ru-RU" sz="1100" baseline="0" dirty="0"/>
                        <a:t> л</a:t>
                      </a:r>
                      <a:endParaRPr lang="ru-RU" sz="1100" b="1" dirty="0">
                        <a:solidFill>
                          <a:srgbClr val="000000"/>
                        </a:solidFill>
                      </a:endParaRPr>
                    </a:p>
                  </a:txBody>
                  <a:tcPr>
                    <a:lnB w="12700" cmpd="sng">
                      <a:noFill/>
                    </a:lnB>
                  </a:tcPr>
                </a:tc>
                <a:extLst>
                  <a:ext uri="{0D108BD9-81ED-4DB2-BD59-A6C34878D82A}">
                    <a16:rowId xmlns:a16="http://schemas.microsoft.com/office/drawing/2014/main" val="10000"/>
                  </a:ext>
                </a:extLst>
              </a:tr>
              <a:tr h="235411">
                <a:tc>
                  <a:txBody>
                    <a:bodyPr/>
                    <a:lstStyle/>
                    <a:p>
                      <a:r>
                        <a:rPr lang="en-US" sz="1050" dirty="0"/>
                        <a:t>E_</a:t>
                      </a:r>
                      <a:r>
                        <a:rPr lang="ru-RU" sz="1050" dirty="0"/>
                        <a:t>500014</a:t>
                      </a:r>
                      <a:endParaRPr lang="ru-RU" sz="1050" b="1"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20</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5</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100" dirty="0"/>
                        <a:t>1.4</a:t>
                      </a:r>
                      <a:endParaRPr lang="ru-RU" sz="1100" dirty="0">
                        <a:solidFill>
                          <a:srgbClr val="000000"/>
                        </a:solidFill>
                      </a:endParaRPr>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5411">
                <a:tc>
                  <a:txBody>
                    <a:bodyPr/>
                    <a:lstStyle/>
                    <a:p>
                      <a:r>
                        <a:rPr lang="en-US" sz="1050" dirty="0"/>
                        <a:t>E_</a:t>
                      </a:r>
                      <a:r>
                        <a:rPr lang="ru-RU" sz="1050" dirty="0"/>
                        <a:t>550023</a:t>
                      </a:r>
                      <a:endParaRPr lang="ru-RU" sz="1050" b="1" dirty="0">
                        <a:solidFill>
                          <a:srgbClr val="000000"/>
                        </a:solidFill>
                      </a:endParaRPr>
                    </a:p>
                  </a:txBody>
                  <a:tcPr>
                    <a:lnT>
                      <a:noFill/>
                    </a:lnT>
                  </a:tcPr>
                </a:tc>
                <a:tc>
                  <a:txBody>
                    <a:bodyPr/>
                    <a:lstStyle/>
                    <a:p>
                      <a:r>
                        <a:rPr lang="en-US" sz="1100" dirty="0"/>
                        <a:t>24</a:t>
                      </a:r>
                      <a:endParaRPr lang="ru-RU" sz="1100" dirty="0">
                        <a:solidFill>
                          <a:srgbClr val="000000"/>
                        </a:solidFill>
                      </a:endParaRPr>
                    </a:p>
                  </a:txBody>
                  <a:tcPr>
                    <a:lnT>
                      <a:noFill/>
                    </a:lnT>
                  </a:tcPr>
                </a:tc>
                <a:tc>
                  <a:txBody>
                    <a:bodyPr/>
                    <a:lstStyle/>
                    <a:p>
                      <a:r>
                        <a:rPr lang="ru-RU" sz="1100" dirty="0"/>
                        <a:t>5,5</a:t>
                      </a:r>
                      <a:endParaRPr lang="ru-RU" sz="1100" dirty="0">
                        <a:solidFill>
                          <a:srgbClr val="000000"/>
                        </a:solidFill>
                      </a:endParaRPr>
                    </a:p>
                  </a:txBody>
                  <a:tcPr>
                    <a:lnT>
                      <a:noFill/>
                    </a:lnT>
                  </a:tcPr>
                </a:tc>
                <a:tc>
                  <a:txBody>
                    <a:bodyPr/>
                    <a:lstStyle/>
                    <a:p>
                      <a:r>
                        <a:rPr lang="en-US" sz="1100" dirty="0"/>
                        <a:t>2</a:t>
                      </a:r>
                      <a:r>
                        <a:rPr lang="ru-RU" sz="1100" dirty="0"/>
                        <a:t>,3</a:t>
                      </a:r>
                      <a:endParaRPr lang="ru-RU" sz="1100" dirty="0">
                        <a:solidFill>
                          <a:srgbClr val="000000"/>
                        </a:solidFill>
                      </a:endParaRPr>
                    </a:p>
                  </a:txBody>
                  <a:tcPr>
                    <a:lnT>
                      <a:noFill/>
                    </a:lnT>
                  </a:tcPr>
                </a:tc>
                <a:extLst>
                  <a:ext uri="{0D108BD9-81ED-4DB2-BD59-A6C34878D82A}">
                    <a16:rowId xmlns:a16="http://schemas.microsoft.com/office/drawing/2014/main" val="10002"/>
                  </a:ext>
                </a:extLst>
              </a:tr>
              <a:tr h="235411">
                <a:tc>
                  <a:txBody>
                    <a:bodyPr/>
                    <a:lstStyle/>
                    <a:p>
                      <a:r>
                        <a:rPr lang="en-US" sz="1050" dirty="0"/>
                        <a:t>E_</a:t>
                      </a:r>
                      <a:r>
                        <a:rPr lang="ru-RU" sz="1050" dirty="0"/>
                        <a:t>550032</a:t>
                      </a:r>
                      <a:endParaRPr lang="ru-RU" sz="1050" b="1" dirty="0">
                        <a:solidFill>
                          <a:srgbClr val="000000"/>
                        </a:solidFill>
                      </a:endParaRPr>
                    </a:p>
                  </a:txBody>
                  <a:tcPr>
                    <a:noFill/>
                  </a:tcPr>
                </a:tc>
                <a:tc>
                  <a:txBody>
                    <a:bodyPr/>
                    <a:lstStyle/>
                    <a:p>
                      <a:r>
                        <a:rPr lang="en-US" sz="1100" dirty="0"/>
                        <a:t>28</a:t>
                      </a:r>
                      <a:endParaRPr lang="ru-RU" sz="1100" dirty="0">
                        <a:solidFill>
                          <a:srgbClr val="000000"/>
                        </a:solidFill>
                      </a:endParaRPr>
                    </a:p>
                  </a:txBody>
                  <a:tcPr>
                    <a:noFill/>
                  </a:tcPr>
                </a:tc>
                <a:tc>
                  <a:txBody>
                    <a:bodyPr/>
                    <a:lstStyle/>
                    <a:p>
                      <a:r>
                        <a:rPr lang="ru-RU" sz="1100" dirty="0"/>
                        <a:t>5,5</a:t>
                      </a:r>
                      <a:endParaRPr lang="ru-RU" sz="1100" dirty="0">
                        <a:solidFill>
                          <a:srgbClr val="000000"/>
                        </a:solidFill>
                      </a:endParaRPr>
                    </a:p>
                  </a:txBody>
                  <a:tcPr>
                    <a:noFill/>
                  </a:tcPr>
                </a:tc>
                <a:tc>
                  <a:txBody>
                    <a:bodyPr/>
                    <a:lstStyle/>
                    <a:p>
                      <a:r>
                        <a:rPr lang="en-US" sz="1100" dirty="0"/>
                        <a:t>3</a:t>
                      </a:r>
                      <a:r>
                        <a:rPr lang="ru-RU" sz="1100" dirty="0"/>
                        <a:t>,2</a:t>
                      </a:r>
                      <a:endParaRPr lang="ru-RU" sz="1100" dirty="0">
                        <a:solidFill>
                          <a:srgbClr val="000000"/>
                        </a:solidFill>
                      </a:endParaRPr>
                    </a:p>
                  </a:txBody>
                  <a:tcPr>
                    <a:noFill/>
                  </a:tcPr>
                </a:tc>
                <a:extLst>
                  <a:ext uri="{0D108BD9-81ED-4DB2-BD59-A6C34878D82A}">
                    <a16:rowId xmlns:a16="http://schemas.microsoft.com/office/drawing/2014/main" val="10003"/>
                  </a:ext>
                </a:extLst>
              </a:tr>
              <a:tr h="235411">
                <a:tc>
                  <a:txBody>
                    <a:bodyPr/>
                    <a:lstStyle/>
                    <a:p>
                      <a:r>
                        <a:rPr lang="en-US" sz="1050" dirty="0"/>
                        <a:t>E_</a:t>
                      </a:r>
                      <a:r>
                        <a:rPr lang="ru-RU" sz="1050" dirty="0"/>
                        <a:t>650050</a:t>
                      </a:r>
                      <a:endParaRPr lang="ru-RU" sz="1050" b="1" dirty="0">
                        <a:solidFill>
                          <a:srgbClr val="000000"/>
                        </a:solidFill>
                      </a:endParaRPr>
                    </a:p>
                  </a:txBody>
                  <a:tcPr/>
                </a:tc>
                <a:tc>
                  <a:txBody>
                    <a:bodyPr/>
                    <a:lstStyle/>
                    <a:p>
                      <a:r>
                        <a:rPr lang="en-US" sz="1100" dirty="0"/>
                        <a:t>32</a:t>
                      </a:r>
                      <a:endParaRPr lang="ru-RU" sz="1100" dirty="0">
                        <a:solidFill>
                          <a:srgbClr val="000000"/>
                        </a:solidFill>
                      </a:endParaRPr>
                    </a:p>
                  </a:txBody>
                  <a:tcPr/>
                </a:tc>
                <a:tc>
                  <a:txBody>
                    <a:bodyPr/>
                    <a:lstStyle/>
                    <a:p>
                      <a:r>
                        <a:rPr lang="ru-RU" sz="1100" dirty="0"/>
                        <a:t>6,5</a:t>
                      </a:r>
                      <a:endParaRPr lang="ru-RU" sz="1100" dirty="0">
                        <a:solidFill>
                          <a:srgbClr val="000000"/>
                        </a:solidFill>
                      </a:endParaRPr>
                    </a:p>
                  </a:txBody>
                  <a:tcPr/>
                </a:tc>
                <a:tc>
                  <a:txBody>
                    <a:bodyPr/>
                    <a:lstStyle/>
                    <a:p>
                      <a:r>
                        <a:rPr lang="en-US" sz="1100" dirty="0"/>
                        <a:t>5</a:t>
                      </a:r>
                      <a:endParaRPr lang="ru-RU" sz="1100" dirty="0">
                        <a:solidFill>
                          <a:srgbClr val="000000"/>
                        </a:solidFill>
                      </a:endParaRPr>
                    </a:p>
                  </a:txBody>
                  <a:tcPr/>
                </a:tc>
                <a:extLst>
                  <a:ext uri="{0D108BD9-81ED-4DB2-BD59-A6C34878D82A}">
                    <a16:rowId xmlns:a16="http://schemas.microsoft.com/office/drawing/2014/main" val="10004"/>
                  </a:ext>
                </a:extLst>
              </a:tr>
              <a:tr h="235411">
                <a:tc>
                  <a:txBody>
                    <a:bodyPr/>
                    <a:lstStyle/>
                    <a:p>
                      <a:r>
                        <a:rPr lang="en-US" sz="1050" dirty="0"/>
                        <a:t>E_650061</a:t>
                      </a:r>
                      <a:endParaRPr lang="ru-RU" sz="1050" b="1" dirty="0">
                        <a:solidFill>
                          <a:srgbClr val="000000"/>
                        </a:solidFill>
                      </a:endParaRPr>
                    </a:p>
                  </a:txBody>
                  <a:tcPr>
                    <a:noFill/>
                  </a:tcPr>
                </a:tc>
                <a:tc>
                  <a:txBody>
                    <a:bodyPr/>
                    <a:lstStyle/>
                    <a:p>
                      <a:r>
                        <a:rPr lang="en-US" sz="1100" dirty="0"/>
                        <a:t>36</a:t>
                      </a:r>
                      <a:endParaRPr lang="ru-RU" sz="1100" dirty="0">
                        <a:solidFill>
                          <a:srgbClr val="000000"/>
                        </a:solidFill>
                      </a:endParaRPr>
                    </a:p>
                  </a:txBody>
                  <a:tcPr>
                    <a:noFill/>
                  </a:tcPr>
                </a:tc>
                <a:tc>
                  <a:txBody>
                    <a:bodyPr/>
                    <a:lstStyle/>
                    <a:p>
                      <a:r>
                        <a:rPr lang="ru-RU" sz="1100" dirty="0"/>
                        <a:t>6,5</a:t>
                      </a:r>
                      <a:endParaRPr lang="ru-RU" sz="1100" dirty="0">
                        <a:solidFill>
                          <a:srgbClr val="000000"/>
                        </a:solidFill>
                      </a:endParaRPr>
                    </a:p>
                  </a:txBody>
                  <a:tcPr>
                    <a:noFill/>
                  </a:tcPr>
                </a:tc>
                <a:tc>
                  <a:txBody>
                    <a:bodyPr/>
                    <a:lstStyle/>
                    <a:p>
                      <a:r>
                        <a:rPr lang="ru-RU" sz="1100" dirty="0"/>
                        <a:t>6,1</a:t>
                      </a:r>
                      <a:endParaRPr lang="ru-RU" sz="1100" dirty="0">
                        <a:solidFill>
                          <a:srgbClr val="000000"/>
                        </a:solidFill>
                      </a:endParaRPr>
                    </a:p>
                  </a:txBody>
                  <a:tcPr>
                    <a:noFill/>
                  </a:tcPr>
                </a:tc>
                <a:extLst>
                  <a:ext uri="{0D108BD9-81ED-4DB2-BD59-A6C34878D82A}">
                    <a16:rowId xmlns:a16="http://schemas.microsoft.com/office/drawing/2014/main" val="10005"/>
                  </a:ext>
                </a:extLst>
              </a:tr>
              <a:tr h="235411">
                <a:tc>
                  <a:txBody>
                    <a:bodyPr/>
                    <a:lstStyle/>
                    <a:p>
                      <a:r>
                        <a:rPr lang="en-US" sz="1050" dirty="0"/>
                        <a:t>E_</a:t>
                      </a:r>
                      <a:r>
                        <a:rPr lang="ru-RU" sz="1050" dirty="0"/>
                        <a:t>700081</a:t>
                      </a:r>
                      <a:endParaRPr lang="ru-RU" sz="1050" b="1" dirty="0">
                        <a:solidFill>
                          <a:srgbClr val="000000"/>
                        </a:solidFill>
                      </a:endParaRPr>
                    </a:p>
                  </a:txBody>
                  <a:tcPr/>
                </a:tc>
                <a:tc>
                  <a:txBody>
                    <a:bodyPr/>
                    <a:lstStyle/>
                    <a:p>
                      <a:r>
                        <a:rPr lang="en-US" sz="1100" dirty="0"/>
                        <a:t>40</a:t>
                      </a:r>
                      <a:endParaRPr lang="ru-RU" sz="1100" dirty="0">
                        <a:solidFill>
                          <a:srgbClr val="000000"/>
                        </a:solidFill>
                      </a:endParaRPr>
                    </a:p>
                  </a:txBody>
                  <a:tcPr/>
                </a:tc>
                <a:tc>
                  <a:txBody>
                    <a:bodyPr/>
                    <a:lstStyle/>
                    <a:p>
                      <a:r>
                        <a:rPr lang="ru-RU" sz="1100" dirty="0"/>
                        <a:t>7</a:t>
                      </a:r>
                      <a:endParaRPr lang="ru-RU" sz="1100" dirty="0">
                        <a:solidFill>
                          <a:srgbClr val="000000"/>
                        </a:solidFill>
                      </a:endParaRPr>
                    </a:p>
                  </a:txBody>
                  <a:tcPr/>
                </a:tc>
                <a:tc>
                  <a:txBody>
                    <a:bodyPr/>
                    <a:lstStyle/>
                    <a:p>
                      <a:r>
                        <a:rPr lang="ru-RU" sz="1100" dirty="0"/>
                        <a:t>8,1</a:t>
                      </a:r>
                      <a:endParaRPr lang="ru-RU" sz="1100" dirty="0">
                        <a:solidFill>
                          <a:srgbClr val="000000"/>
                        </a:solidFill>
                      </a:endParaRPr>
                    </a:p>
                  </a:txBody>
                  <a:tcPr/>
                </a:tc>
                <a:extLst>
                  <a:ext uri="{0D108BD9-81ED-4DB2-BD59-A6C34878D82A}">
                    <a16:rowId xmlns:a16="http://schemas.microsoft.com/office/drawing/2014/main" val="10006"/>
                  </a:ext>
                </a:extLst>
              </a:tr>
            </a:tbl>
          </a:graphicData>
        </a:graphic>
      </p:graphicFrame>
      <p:pic>
        <p:nvPicPr>
          <p:cNvPr id="12" name="Рисунок 11" descr="00000238062_1.JPG"/>
          <p:cNvPicPr>
            <a:picLocks noChangeAspect="1"/>
          </p:cNvPicPr>
          <p:nvPr/>
        </p:nvPicPr>
        <p:blipFill>
          <a:blip r:embed="rId2" cstate="print"/>
          <a:srcRect l="15351" t="32281" r="3538" b="16926"/>
          <a:stretch>
            <a:fillRect/>
          </a:stretch>
        </p:blipFill>
        <p:spPr>
          <a:xfrm>
            <a:off x="747203" y="2348880"/>
            <a:ext cx="3104717" cy="1296144"/>
          </a:xfrm>
          <a:prstGeom prst="rect">
            <a:avLst/>
          </a:prstGeom>
        </p:spPr>
      </p:pic>
      <p:sp>
        <p:nvSpPr>
          <p:cNvPr id="1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64740" y="4934005"/>
            <a:ext cx="2927540" cy="80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Прямоугольник 21"/>
          <p:cNvSpPr/>
          <p:nvPr/>
        </p:nvSpPr>
        <p:spPr>
          <a:xfrm>
            <a:off x="4646895" y="5783448"/>
            <a:ext cx="942630" cy="307777"/>
          </a:xfrm>
          <a:prstGeom prst="rect">
            <a:avLst/>
          </a:prstGeom>
        </p:spPr>
        <p:txBody>
          <a:bodyPr wrap="none">
            <a:spAutoFit/>
          </a:bodyPr>
          <a:lstStyle/>
          <a:p>
            <a:pPr lvl="0" eaLnBrk="0" fontAlgn="base" hangingPunct="0">
              <a:spcBef>
                <a:spcPct val="0"/>
              </a:spcBef>
              <a:spcAft>
                <a:spcPct val="0"/>
              </a:spcAft>
            </a:pPr>
            <a:r>
              <a:rPr lang="ru-RU" altLang="ru-RU" sz="1400" b="1" dirty="0">
                <a:ea typeface="Calibri" pitchFamily="34" charset="0"/>
                <a:cs typeface="Times New Roman" pitchFamily="18" charset="0"/>
              </a:rPr>
              <a:t>EWP 330 </a:t>
            </a:r>
          </a:p>
        </p:txBody>
      </p:sp>
      <p:sp>
        <p:nvSpPr>
          <p:cNvPr id="2" name="Прямоугольник 1"/>
          <p:cNvSpPr/>
          <p:nvPr/>
        </p:nvSpPr>
        <p:spPr>
          <a:xfrm>
            <a:off x="6715825" y="4941168"/>
            <a:ext cx="4215820" cy="900246"/>
          </a:xfrm>
          <a:prstGeom prst="rect">
            <a:avLst/>
          </a:prstGeom>
        </p:spPr>
        <p:txBody>
          <a:bodyPr wrap="square">
            <a:spAutoFit/>
          </a:bodyPr>
          <a:lstStyle/>
          <a:p>
            <a:r>
              <a:rPr lang="ru-RU" sz="1050" b="1" dirty="0"/>
              <a:t>Сковорода ВОК </a:t>
            </a:r>
          </a:p>
          <a:p>
            <a:r>
              <a:rPr lang="ru-RU" sz="1050" dirty="0"/>
              <a:t>Диаметр: 330 мм</a:t>
            </a:r>
          </a:p>
          <a:p>
            <a:r>
              <a:rPr lang="ru-RU" sz="1050" dirty="0"/>
              <a:t>Нержавеющая сталь 304</a:t>
            </a:r>
          </a:p>
          <a:p>
            <a:r>
              <a:rPr lang="ru-RU" sz="1050" dirty="0"/>
              <a:t>Подходит для плиты IPW 3,5.</a:t>
            </a:r>
            <a:br>
              <a:rPr lang="ru-RU" sz="1050" dirty="0"/>
            </a:br>
            <a:r>
              <a:rPr lang="ru-RU" sz="1050" dirty="0"/>
              <a:t>Поставляется с крышкой.</a:t>
            </a:r>
          </a:p>
        </p:txBody>
      </p:sp>
    </p:spTree>
    <p:extLst>
      <p:ext uri="{BB962C8B-B14F-4D97-AF65-F5344CB8AC3E}">
        <p14:creationId xmlns:p14="http://schemas.microsoft.com/office/powerpoint/2010/main" val="1010896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characin.co.kr/new/img/product/pan/deluxe/02.jpg"/>
          <p:cNvPicPr>
            <a:picLocks noChangeAspect="1" noChangeArrowheads="1"/>
          </p:cNvPicPr>
          <p:nvPr/>
        </p:nvPicPr>
        <p:blipFill>
          <a:blip r:embed="rId2" cstate="print"/>
          <a:srcRect l="1604" t="58196" r="61636" b="27131"/>
          <a:stretch>
            <a:fillRect/>
          </a:stretch>
        </p:blipFill>
        <p:spPr bwMode="auto">
          <a:xfrm>
            <a:off x="755576" y="4149080"/>
            <a:ext cx="2376264" cy="1621290"/>
          </a:xfrm>
          <a:prstGeom prst="rect">
            <a:avLst/>
          </a:prstGeom>
          <a:noFill/>
        </p:spPr>
      </p:pic>
      <p:pic>
        <p:nvPicPr>
          <p:cNvPr id="9" name="Рисунок 8" descr="край_гастрика.jpg"/>
          <p:cNvPicPr>
            <a:picLocks noChangeAspect="1"/>
          </p:cNvPicPr>
          <p:nvPr/>
        </p:nvPicPr>
        <p:blipFill>
          <a:blip r:embed="rId3" cstate="print"/>
          <a:srcRect l="30652" r="35616" b="6575"/>
          <a:stretch>
            <a:fillRect/>
          </a:stretch>
        </p:blipFill>
        <p:spPr>
          <a:xfrm>
            <a:off x="4139952" y="4149080"/>
            <a:ext cx="1512168" cy="1634368"/>
          </a:xfrm>
          <a:prstGeom prst="rect">
            <a:avLst/>
          </a:prstGeom>
        </p:spPr>
      </p:pic>
      <p:pic>
        <p:nvPicPr>
          <p:cNvPr id="1026" name="Picture 2"/>
          <p:cNvPicPr>
            <a:picLocks noChangeAspect="1" noChangeArrowheads="1"/>
          </p:cNvPicPr>
          <p:nvPr/>
        </p:nvPicPr>
        <p:blipFill>
          <a:blip r:embed="rId4" cstate="print">
            <a:lum bright="-10000" contrast="10000"/>
          </a:blip>
          <a:srcRect/>
          <a:stretch>
            <a:fillRect/>
          </a:stretch>
        </p:blipFill>
        <p:spPr bwMode="auto">
          <a:xfrm flipV="1">
            <a:off x="6588224" y="4149079"/>
            <a:ext cx="2196346" cy="1637531"/>
          </a:xfrm>
          <a:prstGeom prst="rect">
            <a:avLst/>
          </a:prstGeom>
          <a:noFill/>
          <a:ln w="9525">
            <a:noFill/>
            <a:miter lim="800000"/>
            <a:headEnd/>
            <a:tailEnd/>
          </a:ln>
        </p:spPr>
      </p:pic>
      <p:sp>
        <p:nvSpPr>
          <p:cNvPr id="1025" name="Rectangle 1"/>
          <p:cNvSpPr>
            <a:spLocks noChangeArrowheads="1"/>
          </p:cNvSpPr>
          <p:nvPr/>
        </p:nvSpPr>
        <p:spPr bwMode="auto">
          <a:xfrm>
            <a:off x="724801" y="526028"/>
            <a:ext cx="8527719" cy="304698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lang="ru-RU" sz="1600" b="1" dirty="0">
                <a:ea typeface="Calibri" pitchFamily="34" charset="0"/>
                <a:cs typeface="Times New Roman" pitchFamily="18" charset="0"/>
              </a:rPr>
              <a:t>ГАСТРОЕМКОСТИ</a:t>
            </a:r>
            <a:endParaRPr kumimoji="0" lang="en-US" sz="1600" b="1" i="0" u="none" strike="noStrike" cap="none" normalizeH="0" baseline="0" dirty="0">
              <a:ln>
                <a:noFill/>
              </a:ln>
              <a:effectLs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ru-RU" sz="1600" b="0" i="0" u="none" strike="noStrike" cap="none" normalizeH="0" baseline="0" dirty="0">
              <a:ln>
                <a:noFill/>
              </a:ln>
              <a:effectLs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Производство Китай;</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Выполнены из нержавеющей</a:t>
            </a:r>
            <a:r>
              <a:rPr kumimoji="0" lang="ru-RU" sz="1600" b="0" i="0" u="none" strike="noStrike" cap="none" normalizeH="0" dirty="0">
                <a:ln>
                  <a:noFill/>
                </a:ln>
                <a:effectLst/>
                <a:ea typeface="Calibri" pitchFamily="34" charset="0"/>
                <a:cs typeface="Times New Roman" pitchFamily="18" charset="0"/>
              </a:rPr>
              <a:t> </a:t>
            </a:r>
            <a:r>
              <a:rPr kumimoji="0" lang="ru-RU" sz="1600" b="0" i="0" u="none" strike="noStrike" cap="none" normalizeH="0" baseline="0" dirty="0">
                <a:ln>
                  <a:noFill/>
                </a:ln>
                <a:effectLst/>
                <a:ea typeface="Calibri" pitchFamily="34" charset="0"/>
                <a:cs typeface="Times New Roman" pitchFamily="18" charset="0"/>
              </a:rPr>
              <a:t>стали</a:t>
            </a:r>
            <a:r>
              <a:rPr lang="ru-RU" sz="1600" dirty="0">
                <a:cs typeface="Arial" pitchFamily="34" charset="0"/>
              </a:rPr>
              <a:t>, </a:t>
            </a:r>
            <a:r>
              <a:rPr lang="ru-RU" sz="1600" dirty="0">
                <a:cs typeface="Times New Roman" pitchFamily="18" charset="0"/>
              </a:rPr>
              <a:t>то</a:t>
            </a:r>
            <a:r>
              <a:rPr kumimoji="0" lang="ru-RU" sz="1600" b="0" i="0" u="none" strike="noStrike" cap="none" normalizeH="0" baseline="0" dirty="0">
                <a:ln>
                  <a:noFill/>
                </a:ln>
                <a:effectLst/>
                <a:ea typeface="Calibri" pitchFamily="34" charset="0"/>
                <a:cs typeface="Times New Roman" pitchFamily="18" charset="0"/>
              </a:rPr>
              <a:t>лщина 0,8 мм;</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Усиленная кромка;</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Скругленные внутренние углы для удобства выгрузки продуктов;</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Штабелируемость;</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Подходят для всех технологических процессов (заморозка, хранение,</a:t>
            </a:r>
          </a:p>
          <a:p>
            <a:pPr marL="0" marR="0" lvl="0" indent="0" algn="l" defTabSz="914400" rtl="0" eaLnBrk="0" fontAlgn="base" latinLnBrk="0" hangingPunct="0">
              <a:lnSpc>
                <a:spcPct val="100000"/>
              </a:lnSpc>
              <a:spcBef>
                <a:spcPct val="0"/>
              </a:spcBef>
              <a:spcAft>
                <a:spcPct val="0"/>
              </a:spcAft>
              <a:buClrTx/>
              <a:buSzTx/>
              <a:tabLst/>
            </a:pPr>
            <a:r>
              <a:rPr kumimoji="0" lang="ru-RU" sz="1600" b="0" i="0" u="none" strike="noStrike" cap="none" normalizeH="0" baseline="0" dirty="0">
                <a:ln>
                  <a:noFill/>
                </a:ln>
                <a:effectLst/>
                <a:ea typeface="Calibri" pitchFamily="34" charset="0"/>
                <a:cs typeface="Times New Roman" pitchFamily="18" charset="0"/>
              </a:rPr>
              <a:t> транспортировка, использование в печах и т.д.);</a:t>
            </a:r>
            <a:endParaRPr kumimoji="0" lang="ru-RU" sz="1600" b="0" i="0" u="none" strike="noStrike" cap="none" normalizeH="0" baseline="0" dirty="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Широкий типоразмерный, в т.ч. перфорированные гастроёмкости, отдельно представлены</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Times New Roman" pitchFamily="18" charset="0"/>
              </a:rPr>
              <a:t> крышки</a:t>
            </a:r>
            <a:r>
              <a:rPr lang="ru-RU" sz="1600" dirty="0">
                <a:ea typeface="Calibri" pitchFamily="34" charset="0"/>
                <a:cs typeface="Times New Roman" pitchFamily="18" charset="0"/>
              </a:rPr>
              <a:t> и</a:t>
            </a:r>
            <a:r>
              <a:rPr kumimoji="0" lang="ru-RU" sz="1600" b="0" i="0" u="none" strike="noStrike" cap="none" normalizeH="0" baseline="0" dirty="0">
                <a:ln>
                  <a:noFill/>
                </a:ln>
                <a:effectLst/>
                <a:ea typeface="Calibri" pitchFamily="34" charset="0"/>
                <a:cs typeface="Times New Roman" pitchFamily="18" charset="0"/>
              </a:rPr>
              <a:t> разделители; </a:t>
            </a:r>
            <a:endParaRPr lang="ru-RU" sz="1600" dirty="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0" i="0" u="none" strike="noStrike" cap="none" normalizeH="0" baseline="0" dirty="0">
                <a:ln>
                  <a:noFill/>
                </a:ln>
                <a:effectLst/>
                <a:ea typeface="Calibri" pitchFamily="34" charset="0"/>
                <a:cs typeface="Arial" pitchFamily="34" charset="0"/>
              </a:rPr>
              <a:t>В</a:t>
            </a:r>
            <a:r>
              <a:rPr kumimoji="0" lang="ru-RU" sz="1600" b="0" i="0" u="none" strike="noStrike" cap="none" normalizeH="0" dirty="0">
                <a:ln>
                  <a:noFill/>
                </a:ln>
                <a:effectLst/>
                <a:ea typeface="Calibri" pitchFamily="34" charset="0"/>
                <a:cs typeface="Arial" pitchFamily="34" charset="0"/>
              </a:rPr>
              <a:t> ассортименте представлены гастроемкости из поликарбоната; </a:t>
            </a:r>
            <a:r>
              <a:rPr kumimoji="0" lang="ru-RU" sz="1600" b="0" i="0" u="none" strike="noStrike" cap="none" normalizeH="0" baseline="0" dirty="0">
                <a:ln>
                  <a:noFill/>
                </a:ln>
                <a:effectLst/>
                <a:ea typeface="Calibri" pitchFamily="34" charset="0"/>
                <a:cs typeface="Times New Roman" pitchFamily="18" charset="0"/>
              </a:rPr>
              <a:t>Цвета: прозрачный и черный.</a:t>
            </a:r>
            <a:endParaRPr kumimoji="0" lang="ru-RU" sz="1600" b="0" i="0" u="none" strike="noStrike" cap="none" normalizeH="0" baseline="0" dirty="0">
              <a:ln>
                <a:noFill/>
              </a:ln>
              <a:effectLst/>
              <a:cs typeface="Arial" pitchFamily="34" charset="0"/>
            </a:endParaRPr>
          </a:p>
        </p:txBody>
      </p:sp>
      <p:sp>
        <p:nvSpPr>
          <p:cNvPr id="2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896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4443" y="642174"/>
            <a:ext cx="7806004" cy="338554"/>
          </a:xfrm>
          <a:prstGeom prst="rect">
            <a:avLst/>
          </a:prstGeom>
        </p:spPr>
        <p:txBody>
          <a:bodyPr wrap="square">
            <a:spAutoFit/>
          </a:bodyPr>
          <a:lstStyle/>
          <a:p>
            <a:r>
              <a:rPr lang="ru-RU" sz="1600" b="1" dirty="0">
                <a:solidFill>
                  <a:srgbClr val="000000"/>
                </a:solidFill>
                <a:latin typeface="Times New Roman" panose="02020603050405020304" pitchFamily="18" charset="0"/>
                <a:cs typeface="Times New Roman" panose="02020603050405020304" pitchFamily="18" charset="0"/>
              </a:rPr>
              <a:t>СЛАЙСЕРЫ</a:t>
            </a:r>
            <a:endParaRPr lang="ru-RU" sz="1600" dirty="0">
              <a:solidFill>
                <a:srgbClr val="0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84443" y="1305342"/>
            <a:ext cx="5831773" cy="2123658"/>
          </a:xfrm>
          <a:prstGeom prst="rect">
            <a:avLst/>
          </a:prstGeom>
        </p:spPr>
        <p:txBody>
          <a:bodyPr wrap="square">
            <a:spAutoFit/>
          </a:bodyPr>
          <a:lstStyle/>
          <a:p>
            <a:r>
              <a:rPr lang="ru-RU" sz="1100" dirty="0">
                <a:solidFill>
                  <a:srgbClr val="000000"/>
                </a:solidFill>
                <a:latin typeface="Times New Roman" panose="02020603050405020304" pitchFamily="18" charset="0"/>
                <a:cs typeface="Times New Roman" panose="02020603050405020304" pitchFamily="18" charset="0"/>
              </a:rPr>
              <a:t>Предназначены для нарезки продуктов на ломтики заданной толщины. В корпусе устройства, оборудованн</a:t>
            </a:r>
            <a:r>
              <a:rPr lang="ru-RU" sz="1100" dirty="0">
                <a:latin typeface="Times New Roman" panose="02020603050405020304" pitchFamily="18" charset="0"/>
                <a:cs typeface="Times New Roman" panose="02020603050405020304" pitchFamily="18" charset="0"/>
              </a:rPr>
              <a:t>ого </a:t>
            </a:r>
            <a:r>
              <a:rPr lang="ru-RU" sz="1100" dirty="0">
                <a:solidFill>
                  <a:srgbClr val="000000"/>
                </a:solidFill>
                <a:latin typeface="Times New Roman" panose="02020603050405020304" pitchFamily="18" charset="0"/>
                <a:cs typeface="Times New Roman" panose="02020603050405020304" pitchFamily="18" charset="0"/>
              </a:rPr>
              <a:t>надежными ножками, расположен двигатель, благодаря которому осуществляется вращение ножа. Верхняя часть слайсера состоит из наклонной поверхности, округлого ножа, подвижной каретки и ручки-фиксатора.</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корпус выполнен из </a:t>
            </a:r>
            <a:r>
              <a:rPr lang="ru-RU" sz="1100" i="1" dirty="0">
                <a:solidFill>
                  <a:srgbClr val="000000"/>
                </a:solidFill>
                <a:latin typeface="Times New Roman" panose="02020603050405020304" pitchFamily="18" charset="0"/>
                <a:cs typeface="Times New Roman" panose="02020603050405020304" pitchFamily="18" charset="0"/>
              </a:rPr>
              <a:t>анодированного</a:t>
            </a:r>
            <a:r>
              <a:rPr lang="ru-RU" sz="1100" dirty="0">
                <a:solidFill>
                  <a:srgbClr val="000000"/>
                </a:solidFill>
                <a:latin typeface="Times New Roman" panose="02020603050405020304" pitchFamily="18" charset="0"/>
                <a:cs typeface="Times New Roman" panose="02020603050405020304" pitchFamily="18" charset="0"/>
              </a:rPr>
              <a:t> алюминия;</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лезвия выполнены из специальной износостойкой легированной стали;</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встроенное заточное устройство;</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мягкое и плавное перемещения лотка;</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термический блокиратор, останавливающий машину автоматически в случае перегрева двигателя;</a:t>
            </a: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напряжение 220В;</a:t>
            </a:r>
            <a:endParaRPr lang="en-US" sz="1100" dirty="0">
              <a:solidFill>
                <a:srgbClr val="000000"/>
              </a:solidFill>
              <a:latin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ru-RU" sz="1100" dirty="0">
                <a:solidFill>
                  <a:srgbClr val="000000"/>
                </a:solidFill>
                <a:latin typeface="Times New Roman" panose="02020603050405020304" pitchFamily="18" charset="0"/>
                <a:cs typeface="Times New Roman" panose="02020603050405020304" pitchFamily="18" charset="0"/>
              </a:rPr>
              <a:t>Корпус слайсера </a:t>
            </a:r>
            <a:r>
              <a:rPr lang="en-US" sz="1100" dirty="0">
                <a:solidFill>
                  <a:srgbClr val="000000"/>
                </a:solidFill>
                <a:latin typeface="Times New Roman" panose="02020603050405020304" pitchFamily="18" charset="0"/>
                <a:cs typeface="Times New Roman" panose="02020603050405020304" pitchFamily="18" charset="0"/>
              </a:rPr>
              <a:t>HBS-275</a:t>
            </a:r>
            <a:r>
              <a:rPr lang="ru-RU" sz="1100" dirty="0">
                <a:solidFill>
                  <a:srgbClr val="000000"/>
                </a:solidFill>
                <a:latin typeface="Times New Roman" panose="02020603050405020304" pitchFamily="18" charset="0"/>
                <a:cs typeface="Times New Roman" panose="02020603050405020304" pitchFamily="18" charset="0"/>
              </a:rPr>
              <a:t>А выполнен в красном цвете;</a:t>
            </a:r>
          </a:p>
        </p:txBody>
      </p:sp>
      <p:pic>
        <p:nvPicPr>
          <p:cNvPr id="14" name="Рисунок 13"/>
          <p:cNvPicPr/>
          <p:nvPr/>
        </p:nvPicPr>
        <p:blipFill>
          <a:blip r:embed="rId3" cstate="print">
            <a:extLst>
              <a:ext uri="{BEBA8EAE-BF5A-486C-A8C5-ECC9F3942E4B}">
                <a14:imgProps xmlns:a14="http://schemas.microsoft.com/office/drawing/2010/main">
                  <a14:imgLayer r:embed="rId4">
                    <a14:imgEffect>
                      <a14:backgroundRemoval t="9955" b="97738" l="9910" r="92492"/>
                    </a14:imgEffect>
                  </a14:imgLayer>
                </a14:imgProps>
              </a:ext>
              <a:ext uri="{28A0092B-C50C-407E-A947-70E740481C1C}">
                <a14:useLocalDpi xmlns:a14="http://schemas.microsoft.com/office/drawing/2010/main" val="0"/>
              </a:ext>
            </a:extLst>
          </a:blip>
          <a:stretch>
            <a:fillRect/>
          </a:stretch>
        </p:blipFill>
        <p:spPr>
          <a:xfrm>
            <a:off x="6603158" y="3226497"/>
            <a:ext cx="2353803" cy="1704634"/>
          </a:xfrm>
          <a:prstGeom prst="rect">
            <a:avLst/>
          </a:prstGeom>
          <a:ln>
            <a:noFill/>
          </a:ln>
          <a:effectLst/>
        </p:spPr>
      </p:pic>
      <p:sp>
        <p:nvSpPr>
          <p:cNvPr id="8" name="Поле 13"/>
          <p:cNvSpPr txBox="1"/>
          <p:nvPr/>
        </p:nvSpPr>
        <p:spPr>
          <a:xfrm>
            <a:off x="7131636" y="5092884"/>
            <a:ext cx="896748" cy="104855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000" b="1" dirty="0">
                <a:solidFill>
                  <a:srgbClr val="000000"/>
                </a:solidFill>
                <a:effectLst/>
                <a:ea typeface="Calibri"/>
                <a:cs typeface="Times New Roman"/>
              </a:rPr>
              <a:t>HBS</a:t>
            </a:r>
            <a:r>
              <a:rPr lang="ru-RU" sz="1000" b="1" dirty="0">
                <a:solidFill>
                  <a:srgbClr val="000000"/>
                </a:solidFill>
                <a:effectLst/>
                <a:ea typeface="Calibri"/>
                <a:cs typeface="Times New Roman"/>
              </a:rPr>
              <a:t>-220А, </a:t>
            </a:r>
          </a:p>
          <a:p>
            <a:pPr>
              <a:lnSpc>
                <a:spcPct val="115000"/>
              </a:lnSpc>
              <a:spcAft>
                <a:spcPts val="1000"/>
              </a:spcAft>
            </a:pPr>
            <a:r>
              <a:rPr lang="en-US" sz="1000" b="1" dirty="0">
                <a:solidFill>
                  <a:srgbClr val="000000"/>
                </a:solidFill>
                <a:effectLst/>
                <a:ea typeface="Calibri"/>
                <a:cs typeface="Times New Roman"/>
              </a:rPr>
              <a:t>HBS</a:t>
            </a:r>
            <a:r>
              <a:rPr lang="ru-RU" sz="1000" b="1" dirty="0">
                <a:solidFill>
                  <a:srgbClr val="000000"/>
                </a:solidFill>
                <a:effectLst/>
                <a:ea typeface="Calibri"/>
                <a:cs typeface="Times New Roman"/>
              </a:rPr>
              <a:t>-250А, </a:t>
            </a:r>
          </a:p>
          <a:p>
            <a:pPr>
              <a:lnSpc>
                <a:spcPct val="115000"/>
              </a:lnSpc>
              <a:spcAft>
                <a:spcPts val="1000"/>
              </a:spcAft>
            </a:pPr>
            <a:r>
              <a:rPr lang="en-US" sz="1000" b="1" dirty="0">
                <a:solidFill>
                  <a:srgbClr val="000000"/>
                </a:solidFill>
                <a:effectLst/>
                <a:ea typeface="Calibri"/>
                <a:cs typeface="Times New Roman"/>
              </a:rPr>
              <a:t>HBS</a:t>
            </a:r>
            <a:r>
              <a:rPr lang="ru-RU" sz="1000" b="1" dirty="0">
                <a:solidFill>
                  <a:srgbClr val="000000"/>
                </a:solidFill>
                <a:effectLst/>
                <a:ea typeface="Calibri"/>
                <a:cs typeface="Times New Roman"/>
              </a:rPr>
              <a:t>-275А</a:t>
            </a:r>
            <a:endParaRPr lang="ru-RU" sz="1400" dirty="0">
              <a:effectLst/>
              <a:ea typeface="Calibri"/>
              <a:cs typeface="Times New Roman"/>
            </a:endParaRPr>
          </a:p>
        </p:txBody>
      </p:sp>
      <p:pic>
        <p:nvPicPr>
          <p:cNvPr id="9" name="Рисунок 8"/>
          <p:cNvPicPr/>
          <p:nvPr/>
        </p:nvPicPr>
        <p:blipFill>
          <a:blip r:embed="rId5" cstate="print">
            <a:extLst>
              <a:ext uri="{BEBA8EAE-BF5A-486C-A8C5-ECC9F3942E4B}">
                <a14:imgProps xmlns:a14="http://schemas.microsoft.com/office/drawing/2010/main">
                  <a14:imgLayer r:embed="rId6">
                    <a14:imgEffect>
                      <a14:backgroundRemoval t="2174" b="99275" l="0" r="100000"/>
                    </a14:imgEffect>
                  </a14:imgLayer>
                </a14:imgProps>
              </a:ext>
              <a:ext uri="{28A0092B-C50C-407E-A947-70E740481C1C}">
                <a14:useLocalDpi xmlns:a14="http://schemas.microsoft.com/office/drawing/2010/main" val="0"/>
              </a:ext>
            </a:extLst>
          </a:blip>
          <a:stretch>
            <a:fillRect/>
          </a:stretch>
        </p:blipFill>
        <p:spPr>
          <a:xfrm>
            <a:off x="6859558" y="980728"/>
            <a:ext cx="1841002" cy="1602709"/>
          </a:xfrm>
          <a:prstGeom prst="rect">
            <a:avLst/>
          </a:prstGeom>
          <a:ln>
            <a:noFill/>
          </a:ln>
          <a:effectLst/>
        </p:spPr>
      </p:pic>
      <p:sp>
        <p:nvSpPr>
          <p:cNvPr id="10" name="Поле 15"/>
          <p:cNvSpPr txBox="1"/>
          <p:nvPr/>
        </p:nvSpPr>
        <p:spPr>
          <a:xfrm>
            <a:off x="7092280" y="2705839"/>
            <a:ext cx="854960" cy="2911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000" b="1" dirty="0">
                <a:solidFill>
                  <a:srgbClr val="000000"/>
                </a:solidFill>
                <a:effectLst/>
                <a:ea typeface="Calibri"/>
                <a:cs typeface="Times New Roman"/>
              </a:rPr>
              <a:t>HBS-300A</a:t>
            </a:r>
            <a:endParaRPr lang="ru-RU" sz="1000" b="1" dirty="0">
              <a:solidFill>
                <a:srgbClr val="000000"/>
              </a:solidFill>
              <a:effectLst/>
              <a:ea typeface="Calibri"/>
              <a:cs typeface="Times New Roman"/>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183067534"/>
              </p:ext>
            </p:extLst>
          </p:nvPr>
        </p:nvGraphicFramePr>
        <p:xfrm>
          <a:off x="795291" y="3861048"/>
          <a:ext cx="5864940" cy="2271390"/>
        </p:xfrm>
        <a:graphic>
          <a:graphicData uri="http://schemas.openxmlformats.org/drawingml/2006/table">
            <a:tbl>
              <a:tblPr firstRow="1" firstCol="1" bandRow="1" bandCol="1">
                <a:tableStyleId>{3B4B98B0-60AC-42C2-AFA5-B58CD77FA1E5}</a:tableStyleId>
              </a:tblPr>
              <a:tblGrid>
                <a:gridCol w="1263871">
                  <a:extLst>
                    <a:ext uri="{9D8B030D-6E8A-4147-A177-3AD203B41FA5}">
                      <a16:colId xmlns:a16="http://schemas.microsoft.com/office/drawing/2014/main" val="20000"/>
                    </a:ext>
                  </a:extLst>
                </a:gridCol>
                <a:gridCol w="706204">
                  <a:extLst>
                    <a:ext uri="{9D8B030D-6E8A-4147-A177-3AD203B41FA5}">
                      <a16:colId xmlns:a16="http://schemas.microsoft.com/office/drawing/2014/main" val="20001"/>
                    </a:ext>
                  </a:extLst>
                </a:gridCol>
                <a:gridCol w="706204">
                  <a:extLst>
                    <a:ext uri="{9D8B030D-6E8A-4147-A177-3AD203B41FA5}">
                      <a16:colId xmlns:a16="http://schemas.microsoft.com/office/drawing/2014/main" val="20002"/>
                    </a:ext>
                  </a:extLst>
                </a:gridCol>
                <a:gridCol w="783724">
                  <a:extLst>
                    <a:ext uri="{9D8B030D-6E8A-4147-A177-3AD203B41FA5}">
                      <a16:colId xmlns:a16="http://schemas.microsoft.com/office/drawing/2014/main" val="20003"/>
                    </a:ext>
                  </a:extLst>
                </a:gridCol>
                <a:gridCol w="817007">
                  <a:extLst>
                    <a:ext uri="{9D8B030D-6E8A-4147-A177-3AD203B41FA5}">
                      <a16:colId xmlns:a16="http://schemas.microsoft.com/office/drawing/2014/main" val="20004"/>
                    </a:ext>
                  </a:extLst>
                </a:gridCol>
                <a:gridCol w="793965">
                  <a:extLst>
                    <a:ext uri="{9D8B030D-6E8A-4147-A177-3AD203B41FA5}">
                      <a16:colId xmlns:a16="http://schemas.microsoft.com/office/drawing/2014/main" val="20005"/>
                    </a:ext>
                  </a:extLst>
                </a:gridCol>
                <a:gridCol w="793965">
                  <a:extLst>
                    <a:ext uri="{9D8B030D-6E8A-4147-A177-3AD203B41FA5}">
                      <a16:colId xmlns:a16="http://schemas.microsoft.com/office/drawing/2014/main" val="20006"/>
                    </a:ext>
                  </a:extLst>
                </a:gridCol>
              </a:tblGrid>
              <a:tr h="225146">
                <a:tc>
                  <a:txBody>
                    <a:bodyPr/>
                    <a:lstStyle/>
                    <a:p>
                      <a:pPr algn="l">
                        <a:lnSpc>
                          <a:spcPct val="115000"/>
                        </a:lnSpc>
                        <a:spcAft>
                          <a:spcPts val="1000"/>
                        </a:spcAft>
                      </a:pPr>
                      <a:r>
                        <a:rPr lang="ru-RU" sz="1000" dirty="0">
                          <a:effectLst/>
                        </a:rPr>
                        <a:t>Модель</a:t>
                      </a:r>
                      <a:endParaRPr lang="ru-RU" sz="1000" b="1"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indent="-145415" algn="ctr">
                        <a:lnSpc>
                          <a:spcPct val="115000"/>
                        </a:lnSpc>
                        <a:spcAft>
                          <a:spcPts val="1000"/>
                        </a:spcAft>
                      </a:pPr>
                      <a:r>
                        <a:rPr lang="en-US" sz="1000" dirty="0">
                          <a:effectLst/>
                        </a:rPr>
                        <a:t>HBS</a:t>
                      </a:r>
                      <a:r>
                        <a:rPr lang="ru-RU" sz="1000" dirty="0">
                          <a:effectLst/>
                        </a:rPr>
                        <a:t>-220А</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HBS</a:t>
                      </a:r>
                      <a:r>
                        <a:rPr lang="ru-RU" sz="1000" dirty="0">
                          <a:effectLst/>
                        </a:rPr>
                        <a:t>-250А</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HBS</a:t>
                      </a:r>
                      <a:r>
                        <a:rPr lang="ru-RU" sz="1000" dirty="0">
                          <a:effectLst/>
                        </a:rPr>
                        <a:t>-275</a:t>
                      </a:r>
                      <a:r>
                        <a:rPr lang="en-US" sz="1000" dirty="0">
                          <a:effectLst/>
                        </a:rPr>
                        <a:t>A</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sz="1000" dirty="0">
                          <a:effectLst/>
                        </a:rPr>
                        <a:t>HBS</a:t>
                      </a:r>
                      <a:r>
                        <a:rPr lang="ru-RU" sz="1000" dirty="0">
                          <a:effectLst/>
                        </a:rPr>
                        <a:t>-300А</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solidFill>
                            <a:srgbClr val="000000"/>
                          </a:solidFill>
                          <a:effectLst/>
                          <a:latin typeface="+mn-lt"/>
                          <a:ea typeface="Calibri"/>
                          <a:cs typeface="Times New Roman"/>
                        </a:rPr>
                        <a:t>SL-4T</a:t>
                      </a:r>
                      <a:endParaRPr lang="ru-RU" sz="1000" dirty="0">
                        <a:solidFill>
                          <a:srgbClr val="000000"/>
                        </a:solidFill>
                        <a:effectLst/>
                        <a:latin typeface="+mn-lt"/>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SL</a:t>
                      </a:r>
                      <a:r>
                        <a:rPr lang="ru-RU" sz="1000" dirty="0">
                          <a:effectLst/>
                        </a:rPr>
                        <a:t>-5.5</a:t>
                      </a:r>
                      <a:r>
                        <a:rPr lang="en-US" sz="1000" dirty="0">
                          <a:effectLst/>
                        </a:rPr>
                        <a:t>T</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2759">
                <a:tc>
                  <a:txBody>
                    <a:bodyPr/>
                    <a:lstStyle/>
                    <a:p>
                      <a:pPr algn="l">
                        <a:lnSpc>
                          <a:spcPct val="115000"/>
                        </a:lnSpc>
                        <a:spcAft>
                          <a:spcPts val="1000"/>
                        </a:spcAft>
                      </a:pPr>
                      <a:r>
                        <a:rPr lang="ru-RU" sz="1000" dirty="0">
                          <a:effectLst/>
                        </a:rPr>
                        <a:t>Мощность (кВт)</a:t>
                      </a:r>
                      <a:endParaRPr lang="ru-RU" sz="1000" b="1"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0.12</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0,15</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0,25</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0,25</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solidFill>
                            <a:srgbClr val="000000"/>
                          </a:solidFill>
                          <a:effectLst/>
                          <a:latin typeface="+mn-lt"/>
                          <a:ea typeface="Calibri"/>
                          <a:cs typeface="Times New Roman"/>
                        </a:rPr>
                        <a:t>-</a:t>
                      </a:r>
                      <a:endParaRPr lang="ru-RU" sz="1000" dirty="0">
                        <a:solidFill>
                          <a:srgbClr val="000000"/>
                        </a:solidFill>
                        <a:effectLst/>
                        <a:latin typeface="+mn-lt"/>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a:t>
                      </a:r>
                      <a:endParaRPr lang="ru-RU" sz="1000" dirty="0">
                        <a:solidFill>
                          <a:srgbClr val="000000"/>
                        </a:solidFill>
                        <a:effectLst/>
                        <a:latin typeface="Calibri"/>
                        <a:ea typeface="Calibri"/>
                        <a:cs typeface="Times New Roman"/>
                      </a:endParaRPr>
                    </a:p>
                  </a:txBody>
                  <a:tcPr marL="68580" marR="68580" marT="0" marB="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2759">
                <a:tc>
                  <a:txBody>
                    <a:bodyPr/>
                    <a:lstStyle/>
                    <a:p>
                      <a:pPr algn="l">
                        <a:lnSpc>
                          <a:spcPct val="115000"/>
                        </a:lnSpc>
                        <a:spcAft>
                          <a:spcPts val="1000"/>
                        </a:spcAft>
                      </a:pPr>
                      <a:r>
                        <a:rPr lang="ru-RU" sz="1000" dirty="0">
                          <a:effectLst/>
                        </a:rPr>
                        <a:t>Диаметр ножа</a:t>
                      </a:r>
                      <a:r>
                        <a:rPr lang="en-US" sz="1000" dirty="0">
                          <a:effectLst/>
                        </a:rPr>
                        <a:t> (</a:t>
                      </a:r>
                      <a:r>
                        <a:rPr lang="ru-RU" sz="1000" dirty="0">
                          <a:effectLst/>
                        </a:rPr>
                        <a:t>мм</a:t>
                      </a:r>
                      <a:r>
                        <a:rPr lang="en-US" sz="1000" dirty="0">
                          <a:effectLst/>
                        </a:rPr>
                        <a:t>)</a:t>
                      </a:r>
                      <a:endParaRPr lang="ru-RU" sz="10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000" dirty="0">
                          <a:effectLst/>
                        </a:rPr>
                        <a:t>220</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250</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pPr>
                      <a:r>
                        <a:rPr lang="ru-RU" sz="1000" dirty="0">
                          <a:effectLst/>
                        </a:rPr>
                        <a:t>275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300</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kern="1200" dirty="0">
                          <a:solidFill>
                            <a:schemeClr val="tx1"/>
                          </a:solidFill>
                          <a:effectLst/>
                          <a:latin typeface="+mn-lt"/>
                          <a:ea typeface="+mn-ea"/>
                          <a:cs typeface="+mn-cs"/>
                        </a:rPr>
                        <a:t>-</a:t>
                      </a:r>
                      <a:endParaRPr lang="ru-RU" sz="1000" kern="1200" dirty="0">
                        <a:solidFill>
                          <a:schemeClr val="tx1"/>
                        </a:solidFill>
                        <a:effectLst/>
                        <a:latin typeface="+mn-lt"/>
                        <a:ea typeface="+mn-ea"/>
                        <a:cs typeface="+mn-cs"/>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kern="1200" dirty="0">
                          <a:solidFill>
                            <a:schemeClr val="tx1"/>
                          </a:solidFill>
                          <a:effectLst/>
                          <a:latin typeface="+mn-lt"/>
                          <a:ea typeface="+mn-ea"/>
                          <a:cs typeface="+mn-cs"/>
                        </a:rPr>
                        <a:t>-</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7775">
                <a:tc>
                  <a:txBody>
                    <a:bodyPr/>
                    <a:lstStyle/>
                    <a:p>
                      <a:pPr algn="l">
                        <a:lnSpc>
                          <a:spcPct val="115000"/>
                        </a:lnSpc>
                        <a:spcAft>
                          <a:spcPts val="1000"/>
                        </a:spcAft>
                      </a:pPr>
                      <a:r>
                        <a:rPr lang="ru-RU" sz="1000" dirty="0">
                          <a:effectLst/>
                        </a:rPr>
                        <a:t>Размер нарезаемого продукта </a:t>
                      </a:r>
                      <a:r>
                        <a:rPr lang="en-US" sz="1000" dirty="0">
                          <a:effectLst/>
                        </a:rPr>
                        <a:t>(</a:t>
                      </a:r>
                      <a:r>
                        <a:rPr lang="ru-RU" sz="1000" dirty="0">
                          <a:effectLst/>
                        </a:rPr>
                        <a:t>мм</a:t>
                      </a:r>
                      <a:r>
                        <a:rPr lang="en-US" sz="1000" dirty="0">
                          <a:effectLst/>
                        </a:rPr>
                        <a:t>)</a:t>
                      </a:r>
                      <a:endParaRPr lang="ru-RU" sz="10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effectLst/>
                        </a:rPr>
                        <a:t>0.2-12</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effectLst/>
                        </a:rPr>
                        <a:t>0.2-12</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0.2-15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0.2 - 0.12</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solidFill>
                            <a:srgbClr val="000000"/>
                          </a:solidFill>
                          <a:effectLst/>
                          <a:latin typeface="+mn-lt"/>
                          <a:ea typeface="Calibri"/>
                          <a:cs typeface="Times New Roman"/>
                        </a:rPr>
                        <a:t>4</a:t>
                      </a:r>
                      <a:endParaRPr lang="ru-RU" sz="1000" dirty="0">
                        <a:solidFill>
                          <a:srgbClr val="000000"/>
                        </a:solidFill>
                        <a:effectLst/>
                        <a:latin typeface="+mn-lt"/>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5,5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9037">
                <a:tc>
                  <a:txBody>
                    <a:bodyPr/>
                    <a:lstStyle/>
                    <a:p>
                      <a:pPr algn="l">
                        <a:lnSpc>
                          <a:spcPct val="115000"/>
                        </a:lnSpc>
                        <a:spcAft>
                          <a:spcPts val="1000"/>
                        </a:spcAft>
                      </a:pPr>
                      <a:r>
                        <a:rPr lang="ru-RU" sz="1000" dirty="0">
                          <a:effectLst/>
                        </a:rPr>
                        <a:t>Габаритные размеры </a:t>
                      </a:r>
                      <a:r>
                        <a:rPr lang="en-US" sz="1000" dirty="0">
                          <a:effectLst/>
                        </a:rPr>
                        <a:t>(</a:t>
                      </a:r>
                      <a:r>
                        <a:rPr lang="ru-RU" sz="1000" dirty="0">
                          <a:effectLst/>
                        </a:rPr>
                        <a:t>мм</a:t>
                      </a:r>
                      <a:r>
                        <a:rPr lang="en-US" sz="1000" dirty="0">
                          <a:effectLst/>
                        </a:rPr>
                        <a:t>)</a:t>
                      </a:r>
                      <a:endParaRPr lang="ru-RU" sz="10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pPr>
                      <a:r>
                        <a:rPr lang="ru-RU" sz="800" b="1" dirty="0">
                          <a:effectLst/>
                        </a:rPr>
                        <a:t>498х435х380</a:t>
                      </a:r>
                      <a:endParaRPr lang="ru-RU" sz="8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800" b="1" dirty="0">
                          <a:effectLst/>
                        </a:rPr>
                        <a:t>575х460х400</a:t>
                      </a:r>
                      <a:endParaRPr lang="ru-RU" sz="8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15000"/>
                        </a:lnSpc>
                        <a:spcAft>
                          <a:spcPts val="1000"/>
                        </a:spcAft>
                      </a:pPr>
                      <a:r>
                        <a:rPr lang="ru-RU" sz="800" b="1" dirty="0">
                          <a:effectLst/>
                        </a:rPr>
                        <a:t>597х520х495</a:t>
                      </a:r>
                      <a:endParaRPr lang="ru-RU" sz="8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800" b="1" i="0" dirty="0">
                          <a:effectLst/>
                        </a:rPr>
                        <a:t>620x520x470</a:t>
                      </a:r>
                      <a:endParaRPr lang="ru-RU" sz="800" b="1" i="0"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800" b="1" dirty="0">
                          <a:solidFill>
                            <a:srgbClr val="000000"/>
                          </a:solidFill>
                          <a:effectLst/>
                          <a:latin typeface="+mn-lt"/>
                          <a:ea typeface="Calibri"/>
                          <a:cs typeface="Times New Roman"/>
                        </a:rPr>
                        <a:t> 430х200х195</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800" b="1" dirty="0">
                          <a:effectLst/>
                        </a:rPr>
                        <a:t>430х200х195</a:t>
                      </a:r>
                      <a:endParaRPr lang="ru-RU" sz="800" b="1" dirty="0">
                        <a:solidFill>
                          <a:srgbClr val="000000"/>
                        </a:solidFill>
                        <a:effectLst/>
                        <a:latin typeface="Calibri"/>
                        <a:ea typeface="Calibri"/>
                        <a:cs typeface="Times New Roman"/>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2759">
                <a:tc>
                  <a:txBody>
                    <a:bodyPr/>
                    <a:lstStyle/>
                    <a:p>
                      <a:pPr algn="l">
                        <a:lnSpc>
                          <a:spcPct val="115000"/>
                        </a:lnSpc>
                        <a:spcAft>
                          <a:spcPts val="1000"/>
                        </a:spcAft>
                      </a:pPr>
                      <a:r>
                        <a:rPr lang="ru-RU" sz="1000" dirty="0">
                          <a:effectLst/>
                        </a:rPr>
                        <a:t>Вес</a:t>
                      </a:r>
                      <a:r>
                        <a:rPr lang="en-US" sz="1000" dirty="0">
                          <a:effectLst/>
                        </a:rPr>
                        <a:t> (</a:t>
                      </a:r>
                      <a:r>
                        <a:rPr lang="ru-RU" sz="1000" dirty="0">
                          <a:effectLst/>
                        </a:rPr>
                        <a:t>кг</a:t>
                      </a:r>
                      <a:r>
                        <a:rPr lang="en-US" sz="1000" dirty="0">
                          <a:effectLst/>
                        </a:rPr>
                        <a:t>)</a:t>
                      </a:r>
                      <a:endParaRPr lang="ru-RU" sz="1000" b="1"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effectLst/>
                        </a:rPr>
                        <a:t>14.4</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15,5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19,1</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24,3</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000" dirty="0">
                          <a:solidFill>
                            <a:srgbClr val="000000"/>
                          </a:solidFill>
                          <a:effectLst/>
                          <a:latin typeface="+mn-lt"/>
                          <a:ea typeface="Calibri"/>
                          <a:cs typeface="Times New Roman"/>
                        </a:rPr>
                        <a:t>5</a:t>
                      </a:r>
                      <a:r>
                        <a:rPr lang="ru-RU" sz="1000" dirty="0">
                          <a:solidFill>
                            <a:srgbClr val="000000"/>
                          </a:solidFill>
                          <a:effectLst/>
                          <a:latin typeface="+mn-lt"/>
                          <a:ea typeface="Calibri"/>
                          <a:cs typeface="Times New Roman"/>
                        </a:rPr>
                        <a:t>,1</a:t>
                      </a: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ru-RU" sz="1000" dirty="0">
                          <a:effectLst/>
                        </a:rPr>
                        <a:t>5</a:t>
                      </a:r>
                      <a:endParaRPr lang="ru-RU" sz="1000" dirty="0">
                        <a:solidFill>
                          <a:srgbClr val="000000"/>
                        </a:solidFill>
                        <a:effectLst/>
                        <a:latin typeface="Calibri"/>
                        <a:ea typeface="Calibri"/>
                        <a:cs typeface="Times New Roman"/>
                      </a:endParaRPr>
                    </a:p>
                  </a:txBody>
                  <a:tcPr marL="68580" marR="6858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8"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361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http://characin.co.kr/new/img/product/pan/panacc/01.jpg"/>
          <p:cNvPicPr>
            <a:picLocks noChangeAspect="1" noChangeArrowheads="1"/>
          </p:cNvPicPr>
          <p:nvPr/>
        </p:nvPicPr>
        <p:blipFill>
          <a:blip r:embed="rId2" cstate="print">
            <a:clrChange>
              <a:clrFrom>
                <a:srgbClr val="FFFFFF"/>
              </a:clrFrom>
              <a:clrTo>
                <a:srgbClr val="FFFFFF">
                  <a:alpha val="0"/>
                </a:srgbClr>
              </a:clrTo>
            </a:clrChange>
          </a:blip>
          <a:srcRect l="4909" t="28929" r="67110" b="58169"/>
          <a:stretch>
            <a:fillRect/>
          </a:stretch>
        </p:blipFill>
        <p:spPr bwMode="auto">
          <a:xfrm rot="1306799">
            <a:off x="6251302" y="2844255"/>
            <a:ext cx="2224215" cy="1716938"/>
          </a:xfrm>
          <a:prstGeom prst="rect">
            <a:avLst/>
          </a:prstGeom>
          <a:noFill/>
        </p:spPr>
      </p:pic>
      <p:pic>
        <p:nvPicPr>
          <p:cNvPr id="16388" name="Picture 4" descr="http://characin.co.kr/new/img/product/pan/regular/04.jpg"/>
          <p:cNvPicPr>
            <a:picLocks noChangeAspect="1" noChangeArrowheads="1"/>
          </p:cNvPicPr>
          <p:nvPr/>
        </p:nvPicPr>
        <p:blipFill>
          <a:blip r:embed="rId3" cstate="print">
            <a:clrChange>
              <a:clrFrom>
                <a:srgbClr val="FCFCFC"/>
              </a:clrFrom>
              <a:clrTo>
                <a:srgbClr val="FCFCFC">
                  <a:alpha val="0"/>
                </a:srgbClr>
              </a:clrTo>
            </a:clrChange>
          </a:blip>
          <a:srcRect t="4412" r="50746" b="79409"/>
          <a:stretch>
            <a:fillRect/>
          </a:stretch>
        </p:blipFill>
        <p:spPr bwMode="auto">
          <a:xfrm>
            <a:off x="5741983" y="1484784"/>
            <a:ext cx="2674115" cy="1368152"/>
          </a:xfrm>
          <a:prstGeom prst="rect">
            <a:avLst/>
          </a:prstGeom>
          <a:noFill/>
        </p:spPr>
      </p:pic>
      <p:sp>
        <p:nvSpPr>
          <p:cNvPr id="10" name="TextBox 9"/>
          <p:cNvSpPr txBox="1"/>
          <p:nvPr/>
        </p:nvSpPr>
        <p:spPr>
          <a:xfrm>
            <a:off x="4283968" y="4702497"/>
            <a:ext cx="3254352" cy="769441"/>
          </a:xfrm>
          <a:prstGeom prst="rect">
            <a:avLst/>
          </a:prstGeom>
          <a:noFill/>
        </p:spPr>
        <p:txBody>
          <a:bodyPr wrap="none" rtlCol="0">
            <a:spAutoFit/>
          </a:bodyPr>
          <a:lstStyle/>
          <a:p>
            <a:r>
              <a:rPr lang="en-US" sz="1600" b="1" dirty="0">
                <a:solidFill>
                  <a:schemeClr val="tx2">
                    <a:lumMod val="75000"/>
                  </a:schemeClr>
                </a:solidFill>
              </a:rPr>
              <a:t>GN 2/3</a:t>
            </a:r>
          </a:p>
          <a:p>
            <a:r>
              <a:rPr lang="ru-RU" sz="1400" dirty="0">
                <a:solidFill>
                  <a:srgbClr val="000000"/>
                </a:solidFill>
              </a:rPr>
              <a:t>Глубина: 20, 40, 65, 100, 150, 200 мм</a:t>
            </a:r>
          </a:p>
          <a:p>
            <a:r>
              <a:rPr lang="ru-RU" sz="1400" dirty="0">
                <a:solidFill>
                  <a:srgbClr val="000000"/>
                </a:solidFill>
              </a:rPr>
              <a:t>Крышка для </a:t>
            </a:r>
            <a:r>
              <a:rPr lang="en-US" sz="1400" dirty="0">
                <a:solidFill>
                  <a:srgbClr val="000000"/>
                </a:solidFill>
              </a:rPr>
              <a:t>GN 2/3</a:t>
            </a:r>
            <a:endParaRPr lang="ru-RU" sz="1400" dirty="0">
              <a:solidFill>
                <a:srgbClr val="000000"/>
              </a:solidFill>
            </a:endParaRPr>
          </a:p>
        </p:txBody>
      </p:sp>
      <p:sp>
        <p:nvSpPr>
          <p:cNvPr id="11" name="TextBox 10"/>
          <p:cNvSpPr txBox="1"/>
          <p:nvPr/>
        </p:nvSpPr>
        <p:spPr>
          <a:xfrm>
            <a:off x="4283968" y="650478"/>
            <a:ext cx="3384376" cy="1231106"/>
          </a:xfrm>
          <a:prstGeom prst="rect">
            <a:avLst/>
          </a:prstGeom>
          <a:noFill/>
        </p:spPr>
        <p:txBody>
          <a:bodyPr wrap="square" rtlCol="0">
            <a:spAutoFit/>
          </a:bodyPr>
          <a:lstStyle/>
          <a:p>
            <a:r>
              <a:rPr lang="ru-RU" sz="1600" b="1" dirty="0">
                <a:solidFill>
                  <a:schemeClr val="tx2">
                    <a:lumMod val="75000"/>
                  </a:schemeClr>
                </a:solidFill>
              </a:rPr>
              <a:t>Перфорированные гастроемкости</a:t>
            </a:r>
          </a:p>
          <a:p>
            <a:endParaRPr lang="ru-RU" sz="1400" b="1" dirty="0">
              <a:solidFill>
                <a:srgbClr val="000000"/>
              </a:solidFill>
            </a:endParaRPr>
          </a:p>
          <a:p>
            <a:r>
              <a:rPr lang="en-US" sz="1400" dirty="0">
                <a:solidFill>
                  <a:srgbClr val="000000"/>
                </a:solidFill>
              </a:rPr>
              <a:t>GN 1/</a:t>
            </a:r>
            <a:r>
              <a:rPr lang="ru-RU" sz="1400" dirty="0">
                <a:solidFill>
                  <a:srgbClr val="000000"/>
                </a:solidFill>
              </a:rPr>
              <a:t>1</a:t>
            </a:r>
            <a:endParaRPr lang="en-US" sz="1400" dirty="0">
              <a:solidFill>
                <a:srgbClr val="000000"/>
              </a:solidFill>
            </a:endParaRPr>
          </a:p>
          <a:p>
            <a:r>
              <a:rPr lang="ru-RU" sz="1400" dirty="0">
                <a:solidFill>
                  <a:srgbClr val="000000"/>
                </a:solidFill>
              </a:rPr>
              <a:t>Глубина: 40, 65, 100</a:t>
            </a:r>
            <a:endParaRPr lang="ru-RU" sz="1400" b="1" dirty="0">
              <a:solidFill>
                <a:srgbClr val="000000"/>
              </a:solidFill>
            </a:endParaRPr>
          </a:p>
        </p:txBody>
      </p:sp>
      <p:sp>
        <p:nvSpPr>
          <p:cNvPr id="13" name="TextBox 12"/>
          <p:cNvSpPr txBox="1"/>
          <p:nvPr/>
        </p:nvSpPr>
        <p:spPr>
          <a:xfrm>
            <a:off x="4283968" y="2924944"/>
            <a:ext cx="3265959" cy="984885"/>
          </a:xfrm>
          <a:prstGeom prst="rect">
            <a:avLst/>
          </a:prstGeom>
          <a:noFill/>
        </p:spPr>
        <p:txBody>
          <a:bodyPr wrap="none" rtlCol="0">
            <a:spAutoFit/>
          </a:bodyPr>
          <a:lstStyle/>
          <a:p>
            <a:r>
              <a:rPr lang="ru-RU" sz="1600" b="1" dirty="0">
                <a:solidFill>
                  <a:schemeClr val="tx2">
                    <a:lumMod val="75000"/>
                  </a:schemeClr>
                </a:solidFill>
              </a:rPr>
              <a:t>Разделители (направляющие)</a:t>
            </a:r>
          </a:p>
          <a:p>
            <a:endParaRPr lang="ru-RU" sz="1400" b="1" dirty="0">
              <a:solidFill>
                <a:srgbClr val="000000"/>
              </a:solidFill>
            </a:endParaRPr>
          </a:p>
          <a:p>
            <a:r>
              <a:rPr lang="ru-RU" sz="1400" dirty="0">
                <a:solidFill>
                  <a:srgbClr val="000000"/>
                </a:solidFill>
              </a:rPr>
              <a:t>Для 1/1, 530 мм</a:t>
            </a:r>
          </a:p>
          <a:p>
            <a:r>
              <a:rPr lang="ru-RU" sz="1400" dirty="0">
                <a:solidFill>
                  <a:srgbClr val="000000"/>
                </a:solidFill>
              </a:rPr>
              <a:t>Для 1/2, 325 мм </a:t>
            </a:r>
          </a:p>
        </p:txBody>
      </p:sp>
      <p:pic>
        <p:nvPicPr>
          <p:cNvPr id="1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grpSp>
        <p:nvGrpSpPr>
          <p:cNvPr id="2" name="Группа 1"/>
          <p:cNvGrpSpPr/>
          <p:nvPr/>
        </p:nvGrpSpPr>
        <p:grpSpPr>
          <a:xfrm>
            <a:off x="683568" y="620688"/>
            <a:ext cx="3254352" cy="5520750"/>
            <a:chOff x="467544" y="620688"/>
            <a:chExt cx="3254352" cy="5520750"/>
          </a:xfrm>
        </p:grpSpPr>
        <p:sp>
          <p:nvSpPr>
            <p:cNvPr id="4" name="TextBox 3"/>
            <p:cNvSpPr txBox="1"/>
            <p:nvPr/>
          </p:nvSpPr>
          <p:spPr>
            <a:xfrm>
              <a:off x="467544" y="620688"/>
              <a:ext cx="3254352" cy="769441"/>
            </a:xfrm>
            <a:prstGeom prst="rect">
              <a:avLst/>
            </a:prstGeom>
            <a:noFill/>
          </p:spPr>
          <p:txBody>
            <a:bodyPr wrap="none" rtlCol="0">
              <a:spAutoFit/>
            </a:bodyPr>
            <a:lstStyle/>
            <a:p>
              <a:r>
                <a:rPr lang="en-US" sz="1600" b="1" dirty="0">
                  <a:solidFill>
                    <a:schemeClr val="tx2">
                      <a:lumMod val="75000"/>
                    </a:schemeClr>
                  </a:solidFill>
                </a:rPr>
                <a:t>GN 1/1</a:t>
              </a:r>
            </a:p>
            <a:p>
              <a:r>
                <a:rPr lang="ru-RU" sz="1400" dirty="0">
                  <a:solidFill>
                    <a:srgbClr val="000000"/>
                  </a:solidFill>
                </a:rPr>
                <a:t>Глубина: 20, 40, 65, 100, 150, 200 мм</a:t>
              </a:r>
            </a:p>
            <a:p>
              <a:r>
                <a:rPr lang="ru-RU" sz="1400" dirty="0">
                  <a:solidFill>
                    <a:srgbClr val="000000"/>
                  </a:solidFill>
                </a:rPr>
                <a:t>Крышка для </a:t>
              </a:r>
              <a:r>
                <a:rPr lang="en-US" sz="1400" dirty="0">
                  <a:solidFill>
                    <a:srgbClr val="000000"/>
                  </a:solidFill>
                </a:rPr>
                <a:t>GN 1/1</a:t>
              </a:r>
              <a:endParaRPr lang="ru-RU" sz="1400" dirty="0">
                <a:solidFill>
                  <a:srgbClr val="000000"/>
                </a:solidFill>
              </a:endParaRPr>
            </a:p>
          </p:txBody>
        </p:sp>
        <p:sp>
          <p:nvSpPr>
            <p:cNvPr id="5" name="TextBox 4"/>
            <p:cNvSpPr txBox="1"/>
            <p:nvPr/>
          </p:nvSpPr>
          <p:spPr>
            <a:xfrm>
              <a:off x="467544" y="1484784"/>
              <a:ext cx="3254352" cy="769441"/>
            </a:xfrm>
            <a:prstGeom prst="rect">
              <a:avLst/>
            </a:prstGeom>
            <a:noFill/>
          </p:spPr>
          <p:txBody>
            <a:bodyPr wrap="none" rtlCol="0">
              <a:spAutoFit/>
            </a:bodyPr>
            <a:lstStyle/>
            <a:p>
              <a:r>
                <a:rPr lang="en-US" sz="1600" b="1" dirty="0">
                  <a:solidFill>
                    <a:schemeClr val="tx2">
                      <a:lumMod val="75000"/>
                    </a:schemeClr>
                  </a:solidFill>
                </a:rPr>
                <a:t>GN 1/2</a:t>
              </a:r>
            </a:p>
            <a:p>
              <a:r>
                <a:rPr lang="ru-RU" sz="1400" dirty="0">
                  <a:solidFill>
                    <a:srgbClr val="000000"/>
                  </a:solidFill>
                </a:rPr>
                <a:t>Глубина: 20, 40, 65, 100, 150, 200 мм</a:t>
              </a:r>
            </a:p>
            <a:p>
              <a:r>
                <a:rPr lang="ru-RU" sz="1400" dirty="0">
                  <a:solidFill>
                    <a:srgbClr val="000000"/>
                  </a:solidFill>
                </a:rPr>
                <a:t>Крышка для </a:t>
              </a:r>
              <a:r>
                <a:rPr lang="en-US" sz="1400" dirty="0">
                  <a:solidFill>
                    <a:srgbClr val="000000"/>
                  </a:solidFill>
                </a:rPr>
                <a:t>GN 1/2</a:t>
              </a:r>
              <a:endParaRPr lang="ru-RU" sz="1400" dirty="0">
                <a:solidFill>
                  <a:srgbClr val="000000"/>
                </a:solidFill>
              </a:endParaRPr>
            </a:p>
          </p:txBody>
        </p:sp>
        <p:sp>
          <p:nvSpPr>
            <p:cNvPr id="6" name="TextBox 5"/>
            <p:cNvSpPr txBox="1"/>
            <p:nvPr/>
          </p:nvSpPr>
          <p:spPr>
            <a:xfrm>
              <a:off x="467544" y="2348880"/>
              <a:ext cx="3254352" cy="769441"/>
            </a:xfrm>
            <a:prstGeom prst="rect">
              <a:avLst/>
            </a:prstGeom>
            <a:noFill/>
          </p:spPr>
          <p:txBody>
            <a:bodyPr wrap="none" rtlCol="0">
              <a:spAutoFit/>
            </a:bodyPr>
            <a:lstStyle/>
            <a:p>
              <a:r>
                <a:rPr lang="en-US" sz="1600" b="1" dirty="0">
                  <a:solidFill>
                    <a:schemeClr val="tx2">
                      <a:lumMod val="75000"/>
                    </a:schemeClr>
                  </a:solidFill>
                </a:rPr>
                <a:t>GN 1/3</a:t>
              </a:r>
            </a:p>
            <a:p>
              <a:r>
                <a:rPr lang="ru-RU" sz="1400" dirty="0">
                  <a:solidFill>
                    <a:srgbClr val="000000"/>
                  </a:solidFill>
                </a:rPr>
                <a:t>Глубина: 20, 40, 65, 100, 150, 200 мм</a:t>
              </a:r>
            </a:p>
            <a:p>
              <a:r>
                <a:rPr lang="ru-RU" sz="1400" dirty="0">
                  <a:solidFill>
                    <a:srgbClr val="000000"/>
                  </a:solidFill>
                </a:rPr>
                <a:t>Крышка для </a:t>
              </a:r>
              <a:r>
                <a:rPr lang="en-US" sz="1400" dirty="0">
                  <a:solidFill>
                    <a:srgbClr val="000000"/>
                  </a:solidFill>
                </a:rPr>
                <a:t>GN 1/3</a:t>
              </a:r>
              <a:endParaRPr lang="ru-RU" sz="1400" dirty="0">
                <a:solidFill>
                  <a:srgbClr val="000000"/>
                </a:solidFill>
              </a:endParaRPr>
            </a:p>
          </p:txBody>
        </p:sp>
        <p:sp>
          <p:nvSpPr>
            <p:cNvPr id="7" name="TextBox 6"/>
            <p:cNvSpPr txBox="1"/>
            <p:nvPr/>
          </p:nvSpPr>
          <p:spPr>
            <a:xfrm>
              <a:off x="467544" y="3140968"/>
              <a:ext cx="2658035" cy="769441"/>
            </a:xfrm>
            <a:prstGeom prst="rect">
              <a:avLst/>
            </a:prstGeom>
            <a:noFill/>
          </p:spPr>
          <p:txBody>
            <a:bodyPr wrap="none" rtlCol="0">
              <a:spAutoFit/>
            </a:bodyPr>
            <a:lstStyle/>
            <a:p>
              <a:r>
                <a:rPr lang="en-US" sz="1600" b="1" dirty="0">
                  <a:solidFill>
                    <a:schemeClr val="tx2">
                      <a:lumMod val="75000"/>
                    </a:schemeClr>
                  </a:solidFill>
                </a:rPr>
                <a:t>GN 1/</a:t>
              </a:r>
              <a:r>
                <a:rPr lang="ru-RU" sz="1600" b="1" dirty="0">
                  <a:solidFill>
                    <a:schemeClr val="tx2">
                      <a:lumMod val="75000"/>
                    </a:schemeClr>
                  </a:solidFill>
                </a:rPr>
                <a:t>4</a:t>
              </a:r>
              <a:endParaRPr lang="en-US" sz="1600" b="1" dirty="0">
                <a:solidFill>
                  <a:schemeClr val="tx2">
                    <a:lumMod val="75000"/>
                  </a:schemeClr>
                </a:solidFill>
              </a:endParaRPr>
            </a:p>
            <a:p>
              <a:r>
                <a:rPr lang="ru-RU" sz="1400" dirty="0">
                  <a:solidFill>
                    <a:srgbClr val="000000"/>
                  </a:solidFill>
                </a:rPr>
                <a:t>Глубина: 65, 100, 150, 200 мм</a:t>
              </a:r>
            </a:p>
            <a:p>
              <a:r>
                <a:rPr lang="ru-RU" sz="1400" dirty="0">
                  <a:solidFill>
                    <a:srgbClr val="000000"/>
                  </a:solidFill>
                </a:rPr>
                <a:t>Крышка для </a:t>
              </a:r>
              <a:r>
                <a:rPr lang="en-US" sz="1400" dirty="0">
                  <a:solidFill>
                    <a:srgbClr val="000000"/>
                  </a:solidFill>
                </a:rPr>
                <a:t>GN 1/4</a:t>
              </a:r>
              <a:endParaRPr lang="ru-RU" sz="1400" dirty="0">
                <a:solidFill>
                  <a:srgbClr val="000000"/>
                </a:solidFill>
              </a:endParaRPr>
            </a:p>
          </p:txBody>
        </p:sp>
        <p:sp>
          <p:nvSpPr>
            <p:cNvPr id="8" name="TextBox 7"/>
            <p:cNvSpPr txBox="1"/>
            <p:nvPr/>
          </p:nvSpPr>
          <p:spPr>
            <a:xfrm>
              <a:off x="467544" y="3933056"/>
              <a:ext cx="2658035" cy="769441"/>
            </a:xfrm>
            <a:prstGeom prst="rect">
              <a:avLst/>
            </a:prstGeom>
            <a:noFill/>
          </p:spPr>
          <p:txBody>
            <a:bodyPr wrap="none" rtlCol="0">
              <a:spAutoFit/>
            </a:bodyPr>
            <a:lstStyle/>
            <a:p>
              <a:r>
                <a:rPr lang="en-US" sz="1600" b="1" dirty="0">
                  <a:solidFill>
                    <a:schemeClr val="tx2">
                      <a:lumMod val="75000"/>
                    </a:schemeClr>
                  </a:solidFill>
                </a:rPr>
                <a:t>GN 1/6</a:t>
              </a:r>
            </a:p>
            <a:p>
              <a:r>
                <a:rPr lang="ru-RU" sz="1400" dirty="0">
                  <a:solidFill>
                    <a:srgbClr val="000000"/>
                  </a:solidFill>
                </a:rPr>
                <a:t>Глубина: 65, 100, 150, 200 мм</a:t>
              </a:r>
            </a:p>
            <a:p>
              <a:r>
                <a:rPr lang="ru-RU" sz="1400" dirty="0">
                  <a:solidFill>
                    <a:srgbClr val="000000"/>
                  </a:solidFill>
                </a:rPr>
                <a:t>Крышка для </a:t>
              </a:r>
              <a:r>
                <a:rPr lang="en-US" sz="1400" dirty="0">
                  <a:solidFill>
                    <a:srgbClr val="000000"/>
                  </a:solidFill>
                </a:rPr>
                <a:t>GN 1/6</a:t>
              </a:r>
              <a:endParaRPr lang="ru-RU" sz="1400" dirty="0">
                <a:solidFill>
                  <a:srgbClr val="000000"/>
                </a:solidFill>
              </a:endParaRPr>
            </a:p>
          </p:txBody>
        </p:sp>
        <p:sp>
          <p:nvSpPr>
            <p:cNvPr id="9" name="TextBox 8"/>
            <p:cNvSpPr txBox="1"/>
            <p:nvPr/>
          </p:nvSpPr>
          <p:spPr>
            <a:xfrm>
              <a:off x="467544" y="4725144"/>
              <a:ext cx="1862946" cy="769441"/>
            </a:xfrm>
            <a:prstGeom prst="rect">
              <a:avLst/>
            </a:prstGeom>
            <a:noFill/>
          </p:spPr>
          <p:txBody>
            <a:bodyPr wrap="none" rtlCol="0">
              <a:spAutoFit/>
            </a:bodyPr>
            <a:lstStyle/>
            <a:p>
              <a:r>
                <a:rPr lang="en-US" sz="1600" b="1" dirty="0">
                  <a:solidFill>
                    <a:schemeClr val="tx2">
                      <a:lumMod val="75000"/>
                    </a:schemeClr>
                  </a:solidFill>
                </a:rPr>
                <a:t>GN 1/9</a:t>
              </a:r>
            </a:p>
            <a:p>
              <a:r>
                <a:rPr lang="ru-RU" sz="1400" dirty="0">
                  <a:solidFill>
                    <a:srgbClr val="000000"/>
                  </a:solidFill>
                </a:rPr>
                <a:t>Глубина: 65, 100</a:t>
              </a:r>
              <a:r>
                <a:rPr lang="en-US" sz="1400" dirty="0">
                  <a:solidFill>
                    <a:srgbClr val="000000"/>
                  </a:solidFill>
                </a:rPr>
                <a:t> </a:t>
              </a:r>
              <a:r>
                <a:rPr lang="ru-RU" sz="1400" dirty="0">
                  <a:solidFill>
                    <a:srgbClr val="000000"/>
                  </a:solidFill>
                </a:rPr>
                <a:t>мм</a:t>
              </a:r>
            </a:p>
            <a:p>
              <a:r>
                <a:rPr lang="ru-RU" sz="1400" dirty="0">
                  <a:solidFill>
                    <a:srgbClr val="000000"/>
                  </a:solidFill>
                </a:rPr>
                <a:t>Крышка для </a:t>
              </a:r>
              <a:r>
                <a:rPr lang="en-US" sz="1400" dirty="0">
                  <a:solidFill>
                    <a:srgbClr val="000000"/>
                  </a:solidFill>
                </a:rPr>
                <a:t>GN 1/9</a:t>
              </a:r>
              <a:endParaRPr lang="ru-RU" sz="1400" dirty="0">
                <a:solidFill>
                  <a:srgbClr val="000000"/>
                </a:solidFill>
              </a:endParaRPr>
            </a:p>
          </p:txBody>
        </p:sp>
        <p:sp>
          <p:nvSpPr>
            <p:cNvPr id="16" name="TextBox 15"/>
            <p:cNvSpPr txBox="1"/>
            <p:nvPr/>
          </p:nvSpPr>
          <p:spPr>
            <a:xfrm>
              <a:off x="467544" y="5587440"/>
              <a:ext cx="2529988" cy="553998"/>
            </a:xfrm>
            <a:prstGeom prst="rect">
              <a:avLst/>
            </a:prstGeom>
            <a:noFill/>
          </p:spPr>
          <p:txBody>
            <a:bodyPr wrap="none" rtlCol="0">
              <a:spAutoFit/>
            </a:bodyPr>
            <a:lstStyle/>
            <a:p>
              <a:r>
                <a:rPr lang="en-US" sz="1600" b="1" dirty="0">
                  <a:solidFill>
                    <a:schemeClr val="tx2">
                      <a:lumMod val="75000"/>
                    </a:schemeClr>
                  </a:solidFill>
                </a:rPr>
                <a:t>GN </a:t>
              </a:r>
              <a:r>
                <a:rPr lang="ru-RU" sz="1600" b="1" dirty="0">
                  <a:solidFill>
                    <a:schemeClr val="tx2">
                      <a:lumMod val="75000"/>
                    </a:schemeClr>
                  </a:solidFill>
                </a:rPr>
                <a:t>2</a:t>
              </a:r>
              <a:r>
                <a:rPr lang="en-US" sz="1600" b="1" dirty="0">
                  <a:solidFill>
                    <a:schemeClr val="tx2">
                      <a:lumMod val="75000"/>
                    </a:schemeClr>
                  </a:solidFill>
                </a:rPr>
                <a:t>/</a:t>
              </a:r>
              <a:r>
                <a:rPr lang="ru-RU" sz="1600" b="1" dirty="0">
                  <a:solidFill>
                    <a:schemeClr val="tx2">
                      <a:lumMod val="75000"/>
                    </a:schemeClr>
                  </a:solidFill>
                </a:rPr>
                <a:t>1</a:t>
              </a:r>
              <a:endParaRPr lang="en-US" sz="1600" b="1" dirty="0">
                <a:solidFill>
                  <a:schemeClr val="tx2">
                    <a:lumMod val="75000"/>
                  </a:schemeClr>
                </a:solidFill>
              </a:endParaRPr>
            </a:p>
            <a:p>
              <a:r>
                <a:rPr lang="ru-RU" sz="1400" dirty="0">
                  <a:solidFill>
                    <a:srgbClr val="000000"/>
                  </a:solidFill>
                </a:rPr>
                <a:t>Глубина: 20,40,65, 100, 150 мм</a:t>
              </a:r>
            </a:p>
          </p:txBody>
        </p:sp>
      </p:grpSp>
    </p:spTree>
    <p:extLst>
      <p:ext uri="{BB962C8B-B14F-4D97-AF65-F5344CB8AC3E}">
        <p14:creationId xmlns:p14="http://schemas.microsoft.com/office/powerpoint/2010/main" val="1010896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391769654"/>
              </p:ext>
            </p:extLst>
          </p:nvPr>
        </p:nvGraphicFramePr>
        <p:xfrm>
          <a:off x="755575" y="2060848"/>
          <a:ext cx="7800623" cy="3890095"/>
        </p:xfrm>
        <a:graphic>
          <a:graphicData uri="http://schemas.openxmlformats.org/drawingml/2006/table">
            <a:tbl>
              <a:tblPr>
                <a:tableStyleId>{3B4B98B0-60AC-42C2-AFA5-B58CD77FA1E5}</a:tableStyleId>
              </a:tblPr>
              <a:tblGrid>
                <a:gridCol w="2216893">
                  <a:extLst>
                    <a:ext uri="{9D8B030D-6E8A-4147-A177-3AD203B41FA5}">
                      <a16:colId xmlns:a16="http://schemas.microsoft.com/office/drawing/2014/main" val="20000"/>
                    </a:ext>
                  </a:extLst>
                </a:gridCol>
                <a:gridCol w="1628095">
                  <a:extLst>
                    <a:ext uri="{9D8B030D-6E8A-4147-A177-3AD203B41FA5}">
                      <a16:colId xmlns:a16="http://schemas.microsoft.com/office/drawing/2014/main" val="20001"/>
                    </a:ext>
                  </a:extLst>
                </a:gridCol>
                <a:gridCol w="2592304">
                  <a:extLst>
                    <a:ext uri="{9D8B030D-6E8A-4147-A177-3AD203B41FA5}">
                      <a16:colId xmlns:a16="http://schemas.microsoft.com/office/drawing/2014/main" val="20002"/>
                    </a:ext>
                  </a:extLst>
                </a:gridCol>
                <a:gridCol w="1363331">
                  <a:extLst>
                    <a:ext uri="{9D8B030D-6E8A-4147-A177-3AD203B41FA5}">
                      <a16:colId xmlns:a16="http://schemas.microsoft.com/office/drawing/2014/main" val="20003"/>
                    </a:ext>
                  </a:extLst>
                </a:gridCol>
              </a:tblGrid>
              <a:tr h="216024">
                <a:tc>
                  <a:txBody>
                    <a:bodyPr/>
                    <a:lstStyle/>
                    <a:p>
                      <a:pPr algn="ctr" fontAlgn="ctr"/>
                      <a:r>
                        <a:rPr lang="ru-RU" sz="1000" u="none" strike="noStrike" dirty="0">
                          <a:effectLst/>
                        </a:rPr>
                        <a:t>Артикул</a:t>
                      </a:r>
                      <a:endParaRPr lang="ru-RU" sz="1000" b="1" i="0" u="none" strike="noStrike" dirty="0">
                        <a:solidFill>
                          <a:srgbClr val="000000"/>
                        </a:solidFill>
                        <a:effectLst/>
                        <a:latin typeface="Calibri"/>
                      </a:endParaRPr>
                    </a:p>
                  </a:txBody>
                  <a:tcPr marL="8485" marR="8485" marT="8485" marB="0" anchor="ctr">
                    <a:solidFill>
                      <a:schemeClr val="accent1">
                        <a:lumMod val="20000"/>
                        <a:lumOff val="80000"/>
                      </a:schemeClr>
                    </a:solidFill>
                  </a:tcPr>
                </a:tc>
                <a:tc>
                  <a:txBody>
                    <a:bodyPr/>
                    <a:lstStyle/>
                    <a:p>
                      <a:pPr algn="ctr" fontAlgn="ctr"/>
                      <a:r>
                        <a:rPr lang="ru-RU" sz="1000" u="none" strike="noStrike" dirty="0">
                          <a:effectLst/>
                        </a:rPr>
                        <a:t>Размер</a:t>
                      </a:r>
                      <a:endParaRPr lang="ru-RU" sz="1000" b="1" i="0" u="none" strike="noStrike" dirty="0">
                        <a:solidFill>
                          <a:srgbClr val="000000"/>
                        </a:solidFill>
                        <a:effectLst/>
                        <a:latin typeface="Calibri"/>
                      </a:endParaRPr>
                    </a:p>
                  </a:txBody>
                  <a:tcPr marL="8485" marR="8485" marT="8485" marB="0" anchor="ctr">
                    <a:solidFill>
                      <a:schemeClr val="accent1">
                        <a:lumMod val="20000"/>
                        <a:lumOff val="80000"/>
                      </a:schemeClr>
                    </a:solidFill>
                  </a:tcPr>
                </a:tc>
                <a:tc>
                  <a:txBody>
                    <a:bodyPr/>
                    <a:lstStyle/>
                    <a:p>
                      <a:pPr algn="ctr" fontAlgn="ctr"/>
                      <a:r>
                        <a:rPr lang="ru-RU" sz="1000" u="none" strike="noStrike" dirty="0">
                          <a:effectLst/>
                        </a:rPr>
                        <a:t>Глубина</a:t>
                      </a:r>
                      <a:endParaRPr lang="ru-RU" sz="1000" b="1" i="0" u="none" strike="noStrike" dirty="0">
                        <a:solidFill>
                          <a:srgbClr val="000000"/>
                        </a:solidFill>
                        <a:effectLst/>
                        <a:latin typeface="Calibri"/>
                      </a:endParaRPr>
                    </a:p>
                  </a:txBody>
                  <a:tcPr marL="8485" marR="8485" marT="8485" marB="0" anchor="ctr">
                    <a:solidFill>
                      <a:schemeClr val="accent1">
                        <a:lumMod val="20000"/>
                        <a:lumOff val="80000"/>
                      </a:schemeClr>
                    </a:solidFill>
                  </a:tcPr>
                </a:tc>
                <a:tc>
                  <a:txBody>
                    <a:bodyPr/>
                    <a:lstStyle/>
                    <a:p>
                      <a:pPr algn="ctr" fontAlgn="ctr"/>
                      <a:r>
                        <a:rPr lang="ru-RU" sz="1000" u="none" strike="noStrike" dirty="0">
                          <a:effectLst/>
                        </a:rPr>
                        <a:t>Цвет</a:t>
                      </a:r>
                      <a:endParaRPr lang="ru-RU" sz="1000" b="1" i="0" u="none" strike="noStrike" dirty="0">
                        <a:solidFill>
                          <a:srgbClr val="000000"/>
                        </a:solidFill>
                        <a:effectLst/>
                        <a:latin typeface="Calibri"/>
                      </a:endParaRPr>
                    </a:p>
                  </a:txBody>
                  <a:tcPr marL="8485" marR="8485" marT="8485" marB="0" anchor="ctr">
                    <a:solidFill>
                      <a:schemeClr val="accent1">
                        <a:lumMod val="20000"/>
                        <a:lumOff val="80000"/>
                      </a:schemeClr>
                    </a:solidFill>
                  </a:tcPr>
                </a:tc>
                <a:extLst>
                  <a:ext uri="{0D108BD9-81ED-4DB2-BD59-A6C34878D82A}">
                    <a16:rowId xmlns:a16="http://schemas.microsoft.com/office/drawing/2014/main" val="10000"/>
                  </a:ext>
                </a:extLst>
              </a:tr>
              <a:tr h="178188">
                <a:tc>
                  <a:txBody>
                    <a:bodyPr/>
                    <a:lstStyle/>
                    <a:p>
                      <a:pPr algn="ctr" fontAlgn="ctr"/>
                      <a:r>
                        <a:rPr lang="en-US" sz="900" u="none" strike="noStrike">
                          <a:effectLst/>
                        </a:rPr>
                        <a:t>EK-P112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1/1</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65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1"/>
                  </a:ext>
                </a:extLst>
              </a:tr>
              <a:tr h="178188">
                <a:tc>
                  <a:txBody>
                    <a:bodyPr/>
                    <a:lstStyle/>
                    <a:p>
                      <a:pPr algn="ctr" fontAlgn="ctr"/>
                      <a:r>
                        <a:rPr lang="en-US" sz="900" u="none" strike="noStrike" dirty="0">
                          <a:effectLst/>
                        </a:rPr>
                        <a:t>EK-P114 clear</a:t>
                      </a:r>
                      <a:endParaRPr lang="en-US" sz="900" b="0" i="0" u="none" strike="noStrike" dirty="0">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1/1</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100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2"/>
                  </a:ext>
                </a:extLst>
              </a:tr>
              <a:tr h="178188">
                <a:tc>
                  <a:txBody>
                    <a:bodyPr/>
                    <a:lstStyle/>
                    <a:p>
                      <a:pPr algn="ctr" fontAlgn="ctr"/>
                      <a:r>
                        <a:rPr lang="en-US" sz="900" u="none" strike="noStrike">
                          <a:effectLst/>
                        </a:rPr>
                        <a:t>EK-P118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1/1</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200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3"/>
                  </a:ext>
                </a:extLst>
              </a:tr>
              <a:tr h="178188">
                <a:tc>
                  <a:txBody>
                    <a:bodyPr/>
                    <a:lstStyle/>
                    <a:p>
                      <a:pPr algn="ctr" fontAlgn="ctr"/>
                      <a:r>
                        <a:rPr lang="en-US" sz="900" u="none" strike="noStrike">
                          <a:effectLst/>
                        </a:rPr>
                        <a:t>EK-P122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65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4"/>
                  </a:ext>
                </a:extLst>
              </a:tr>
              <a:tr h="178188">
                <a:tc>
                  <a:txBody>
                    <a:bodyPr/>
                    <a:lstStyle/>
                    <a:p>
                      <a:pPr algn="ctr" fontAlgn="ctr"/>
                      <a:r>
                        <a:rPr lang="en-US" sz="900" u="none" strike="noStrike">
                          <a:effectLst/>
                        </a:rPr>
                        <a:t>EK-P122 black</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65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черный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5"/>
                  </a:ext>
                </a:extLst>
              </a:tr>
              <a:tr h="178188">
                <a:tc>
                  <a:txBody>
                    <a:bodyPr/>
                    <a:lstStyle/>
                    <a:p>
                      <a:pPr algn="ctr" fontAlgn="ctr"/>
                      <a:r>
                        <a:rPr lang="en-US" sz="900" u="none" strike="noStrike">
                          <a:effectLst/>
                        </a:rPr>
                        <a:t>EK-P124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100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6"/>
                  </a:ext>
                </a:extLst>
              </a:tr>
              <a:tr h="178188">
                <a:tc>
                  <a:txBody>
                    <a:bodyPr/>
                    <a:lstStyle/>
                    <a:p>
                      <a:pPr algn="ctr" fontAlgn="ctr"/>
                      <a:r>
                        <a:rPr lang="en-US" sz="900" u="none" strike="noStrike">
                          <a:effectLst/>
                        </a:rPr>
                        <a:t>EK-P128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200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7"/>
                  </a:ext>
                </a:extLst>
              </a:tr>
              <a:tr h="178188">
                <a:tc>
                  <a:txBody>
                    <a:bodyPr/>
                    <a:lstStyle/>
                    <a:p>
                      <a:pPr algn="ctr" fontAlgn="ctr"/>
                      <a:r>
                        <a:rPr lang="en-US" sz="900" u="none" strike="noStrike">
                          <a:effectLst/>
                        </a:rPr>
                        <a:t>EK-P132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1/3</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65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8"/>
                  </a:ext>
                </a:extLst>
              </a:tr>
              <a:tr h="178188">
                <a:tc>
                  <a:txBody>
                    <a:bodyPr/>
                    <a:lstStyle/>
                    <a:p>
                      <a:pPr algn="ctr" fontAlgn="ctr"/>
                      <a:r>
                        <a:rPr lang="en-US" sz="900" u="none" strike="noStrike">
                          <a:effectLst/>
                        </a:rPr>
                        <a:t>EK-P134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1/3</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100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09"/>
                  </a:ext>
                </a:extLst>
              </a:tr>
              <a:tr h="178188">
                <a:tc>
                  <a:txBody>
                    <a:bodyPr/>
                    <a:lstStyle/>
                    <a:p>
                      <a:pPr algn="ctr" fontAlgn="ctr"/>
                      <a:r>
                        <a:rPr lang="en-US" sz="900" u="none" strike="noStrike">
                          <a:effectLst/>
                        </a:rPr>
                        <a:t>EK-P136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1/3</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150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0"/>
                  </a:ext>
                </a:extLst>
              </a:tr>
              <a:tr h="178188">
                <a:tc>
                  <a:txBody>
                    <a:bodyPr/>
                    <a:lstStyle/>
                    <a:p>
                      <a:pPr algn="ctr" fontAlgn="ctr"/>
                      <a:r>
                        <a:rPr lang="en-US" sz="900" u="none" strike="noStrike">
                          <a:effectLst/>
                        </a:rPr>
                        <a:t>EK-P142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Гастроемкость 1/4</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65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1"/>
                  </a:ext>
                </a:extLst>
              </a:tr>
              <a:tr h="178188">
                <a:tc>
                  <a:txBody>
                    <a:bodyPr/>
                    <a:lstStyle/>
                    <a:p>
                      <a:pPr algn="ctr" fontAlgn="ctr"/>
                      <a:r>
                        <a:rPr lang="en-US" sz="900" u="none" strike="noStrike">
                          <a:effectLst/>
                        </a:rPr>
                        <a:t>EK-P144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dirty="0" err="1">
                          <a:effectLst/>
                        </a:rPr>
                        <a:t>Гастроемкость</a:t>
                      </a:r>
                      <a:r>
                        <a:rPr lang="ru-RU" sz="1000" u="none" strike="noStrike" dirty="0">
                          <a:effectLst/>
                        </a:rPr>
                        <a:t> 1/4</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100 мм</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2"/>
                  </a:ext>
                </a:extLst>
              </a:tr>
              <a:tr h="307163">
                <a:tc>
                  <a:txBody>
                    <a:bodyPr/>
                    <a:lstStyle/>
                    <a:p>
                      <a:pPr algn="ctr" fontAlgn="ctr"/>
                      <a:r>
                        <a:rPr lang="en-US" sz="900" u="none" strike="noStrike">
                          <a:effectLst/>
                        </a:rPr>
                        <a:t>EK-P11HC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Крышка с ручками 1/1</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 </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3"/>
                  </a:ext>
                </a:extLst>
              </a:tr>
              <a:tr h="307163">
                <a:tc>
                  <a:txBody>
                    <a:bodyPr/>
                    <a:lstStyle/>
                    <a:p>
                      <a:pPr algn="ctr" fontAlgn="ctr"/>
                      <a:r>
                        <a:rPr lang="en-US" sz="900" u="none" strike="noStrike">
                          <a:effectLst/>
                        </a:rPr>
                        <a:t>EK-P12HC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Крышка с ручками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 </a:t>
                      </a:r>
                      <a:endParaRPr lang="ru-RU" sz="1000" b="0" i="0" u="none" strike="noStrike" dirty="0">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4"/>
                  </a:ext>
                </a:extLst>
              </a:tr>
              <a:tr h="307163">
                <a:tc>
                  <a:txBody>
                    <a:bodyPr/>
                    <a:lstStyle/>
                    <a:p>
                      <a:pPr algn="ctr" fontAlgn="ctr"/>
                      <a:r>
                        <a:rPr lang="en-US" sz="900" u="none" strike="noStrike">
                          <a:effectLst/>
                        </a:rPr>
                        <a:t>EK-P12SL white</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Крышка герметичная 1/2</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a:effectLst/>
                        </a:rPr>
                        <a:t> </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белый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5"/>
                  </a:ext>
                </a:extLst>
              </a:tr>
              <a:tr h="307163">
                <a:tc>
                  <a:txBody>
                    <a:bodyPr/>
                    <a:lstStyle/>
                    <a:p>
                      <a:pPr algn="ctr" fontAlgn="ctr"/>
                      <a:r>
                        <a:rPr lang="en-US" sz="900" u="none" strike="noStrike">
                          <a:effectLst/>
                        </a:rPr>
                        <a:t>EK-P13HC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Крышка с ручками 1/3</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a:effectLst/>
                        </a:rPr>
                        <a:t> </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6"/>
                  </a:ext>
                </a:extLst>
              </a:tr>
              <a:tr h="307163">
                <a:tc>
                  <a:txBody>
                    <a:bodyPr/>
                    <a:lstStyle/>
                    <a:p>
                      <a:pPr algn="ctr" fontAlgn="ctr"/>
                      <a:r>
                        <a:rPr lang="en-US" sz="900" u="none" strike="noStrike">
                          <a:effectLst/>
                        </a:rPr>
                        <a:t>EK-P14HC clear</a:t>
                      </a:r>
                      <a:endParaRPr lang="en-US" sz="900" b="0" i="0" u="none" strike="noStrike">
                        <a:solidFill>
                          <a:srgbClr val="000000"/>
                        </a:solidFill>
                        <a:effectLst/>
                        <a:latin typeface="Calibri"/>
                      </a:endParaRPr>
                    </a:p>
                  </a:txBody>
                  <a:tcPr marL="8485" marR="8485" marT="8485" marB="0" anchor="ctr"/>
                </a:tc>
                <a:tc>
                  <a:txBody>
                    <a:bodyPr/>
                    <a:lstStyle/>
                    <a:p>
                      <a:pPr algn="l" fontAlgn="ctr"/>
                      <a:r>
                        <a:rPr lang="ru-RU" sz="1000" u="none" strike="noStrike">
                          <a:effectLst/>
                        </a:rPr>
                        <a:t>Крышка с ручками 1/4</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a:effectLst/>
                        </a:rPr>
                        <a:t> </a:t>
                      </a:r>
                      <a:endParaRPr lang="ru-RU" sz="1000" b="0" i="0" u="none" strike="noStrike">
                        <a:solidFill>
                          <a:srgbClr val="000000"/>
                        </a:solidFill>
                        <a:effectLst/>
                        <a:latin typeface="Calibri"/>
                      </a:endParaRPr>
                    </a:p>
                  </a:txBody>
                  <a:tcPr marL="8485" marR="8485" marT="8485" marB="0" anchor="ctr"/>
                </a:tc>
                <a:tc>
                  <a:txBody>
                    <a:bodyPr/>
                    <a:lstStyle/>
                    <a:p>
                      <a:pPr algn="ctr" fontAlgn="ctr"/>
                      <a:r>
                        <a:rPr lang="ru-RU" sz="1000" u="none" strike="noStrike" dirty="0">
                          <a:effectLst/>
                        </a:rPr>
                        <a:t>прозрачный</a:t>
                      </a:r>
                      <a:endParaRPr lang="ru-RU" sz="1000" b="0" i="0" u="none" strike="noStrike" dirty="0">
                        <a:solidFill>
                          <a:srgbClr val="000000"/>
                        </a:solidFill>
                        <a:effectLst/>
                        <a:latin typeface="Calibri"/>
                      </a:endParaRPr>
                    </a:p>
                  </a:txBody>
                  <a:tcPr marL="8485" marR="8485" marT="8485" marB="0" anchor="ctr"/>
                </a:tc>
                <a:extLst>
                  <a:ext uri="{0D108BD9-81ED-4DB2-BD59-A6C34878D82A}">
                    <a16:rowId xmlns:a16="http://schemas.microsoft.com/office/drawing/2014/main" val="10017"/>
                  </a:ext>
                </a:extLst>
              </a:tr>
            </a:tbl>
          </a:graphicData>
        </a:graphic>
      </p:graphicFrame>
      <p:sp>
        <p:nvSpPr>
          <p:cNvPr id="3" name="Прямоугольник 2"/>
          <p:cNvSpPr/>
          <p:nvPr/>
        </p:nvSpPr>
        <p:spPr>
          <a:xfrm>
            <a:off x="683568" y="548680"/>
            <a:ext cx="8064896" cy="1169551"/>
          </a:xfrm>
          <a:prstGeom prst="rect">
            <a:avLst/>
          </a:prstGeom>
        </p:spPr>
        <p:txBody>
          <a:bodyPr wrap="square">
            <a:spAutoFit/>
          </a:bodyPr>
          <a:lstStyle/>
          <a:p>
            <a:r>
              <a:rPr lang="ru-RU" sz="1400" dirty="0"/>
              <a:t>Гастронормируемые лотки  из поликарбоната идеально подходят для выкладки, хранения и транспортировки продуктов. Представлен широкий ассортимент лотков</a:t>
            </a:r>
            <a:r>
              <a:rPr lang="en-US" sz="1400" dirty="0"/>
              <a:t> </a:t>
            </a:r>
            <a:r>
              <a:rPr lang="en-US" sz="1400" dirty="0" err="1"/>
              <a:t>Eksi</a:t>
            </a:r>
            <a:r>
              <a:rPr lang="ru-RU" sz="1400" dirty="0"/>
              <a:t>, выполненных по стандарту </a:t>
            </a:r>
            <a:r>
              <a:rPr lang="en-US" sz="1400" dirty="0" err="1"/>
              <a:t>Gastronorm</a:t>
            </a:r>
            <a:r>
              <a:rPr lang="ru-RU" sz="1400" dirty="0"/>
              <a:t> из прозрачного или черного поликарбоната. Этот материал отличает высокая </a:t>
            </a:r>
            <a:r>
              <a:rPr lang="ru-RU" sz="1400" dirty="0" err="1"/>
              <a:t>ударопрочность</a:t>
            </a:r>
            <a:r>
              <a:rPr lang="ru-RU" sz="1400" dirty="0"/>
              <a:t> и гигиеничность. Легкие, прочные, штабелируемые. Прозрачный цвет позволяет без труда идентифицировать, какие продукты находятся внутри лотка. Термостойкость от -40 до +99С.</a:t>
            </a:r>
          </a:p>
        </p:txBody>
      </p:sp>
    </p:spTree>
    <p:extLst>
      <p:ext uri="{BB962C8B-B14F-4D97-AF65-F5344CB8AC3E}">
        <p14:creationId xmlns:p14="http://schemas.microsoft.com/office/powerpoint/2010/main" val="1254238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3"/>
          <p:cNvSpPr>
            <a:spLocks noChangeArrowheads="1"/>
          </p:cNvSpPr>
          <p:nvPr/>
        </p:nvSpPr>
        <p:spPr bwMode="auto">
          <a:xfrm>
            <a:off x="684783" y="476672"/>
            <a:ext cx="8063681" cy="1800493"/>
          </a:xfrm>
          <a:prstGeom prst="rect">
            <a:avLst/>
          </a:prstGeom>
          <a:noFill/>
          <a:ln w="9525">
            <a:noFill/>
            <a:miter lim="800000"/>
            <a:headEnd/>
            <a:tailEnd/>
          </a:ln>
        </p:spPr>
        <p:txBody>
          <a:bodyPr wrap="square">
            <a:spAutoFit/>
          </a:bodyPr>
          <a:lstStyle/>
          <a:p>
            <a:pPr algn="just"/>
            <a:r>
              <a:rPr lang="ru-RU" sz="2000" b="1" dirty="0">
                <a:solidFill>
                  <a:srgbClr val="000000"/>
                </a:solidFill>
              </a:rPr>
              <a:t>ИНВЕНТАРЬ</a:t>
            </a:r>
          </a:p>
          <a:p>
            <a:pPr algn="just"/>
            <a:r>
              <a:rPr lang="ru-RU" sz="1400" dirty="0">
                <a:solidFill>
                  <a:srgbClr val="000000"/>
                </a:solidFill>
              </a:rPr>
              <a:t>Производство: Индия, Китай</a:t>
            </a:r>
            <a:r>
              <a:rPr lang="ru-RU" sz="2000" dirty="0">
                <a:solidFill>
                  <a:srgbClr val="000000"/>
                </a:solidFill>
              </a:rPr>
              <a:t>.</a:t>
            </a:r>
            <a:endParaRPr lang="en-US" sz="2000" dirty="0">
              <a:solidFill>
                <a:srgbClr val="000000"/>
              </a:solidFill>
            </a:endParaRPr>
          </a:p>
          <a:p>
            <a:pPr algn="just"/>
            <a:endParaRPr lang="en-US" sz="2000" b="1" i="1" dirty="0">
              <a:solidFill>
                <a:srgbClr val="000000"/>
              </a:solidFill>
            </a:endParaRPr>
          </a:p>
          <a:p>
            <a:pPr algn="just"/>
            <a:endParaRPr lang="ru-RU" sz="2000" b="1" i="1" dirty="0">
              <a:solidFill>
                <a:srgbClr val="000000"/>
              </a:solidFill>
            </a:endParaRPr>
          </a:p>
          <a:p>
            <a:pPr algn="just">
              <a:buFont typeface="Arial" charset="0"/>
              <a:buChar char="•"/>
            </a:pPr>
            <a:endParaRPr lang="ru-RU" sz="2000" b="1" i="1" dirty="0">
              <a:solidFill>
                <a:srgbClr val="000000"/>
              </a:solidFill>
            </a:endParaRPr>
          </a:p>
          <a:p>
            <a:pPr algn="just">
              <a:buFont typeface="Arial" charset="0"/>
              <a:buChar char="•"/>
            </a:pPr>
            <a:endParaRPr lang="ru-RU" sz="1100" b="1" i="1" dirty="0">
              <a:solidFill>
                <a:srgbClr val="000000"/>
              </a:solidFill>
            </a:endParaRPr>
          </a:p>
        </p:txBody>
      </p:sp>
      <p:graphicFrame>
        <p:nvGraphicFramePr>
          <p:cNvPr id="11" name="Схема 10"/>
          <p:cNvGraphicFramePr/>
          <p:nvPr>
            <p:extLst>
              <p:ext uri="{D42A27DB-BD31-4B8C-83A1-F6EECF244321}">
                <p14:modId xmlns:p14="http://schemas.microsoft.com/office/powerpoint/2010/main" val="3359598725"/>
              </p:ext>
            </p:extLst>
          </p:nvPr>
        </p:nvGraphicFramePr>
        <p:xfrm>
          <a:off x="1547664" y="18448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Заголовок 1"/>
          <p:cNvSpPr txBox="1">
            <a:spLocks/>
          </p:cNvSpPr>
          <p:nvPr/>
        </p:nvSpPr>
        <p:spPr>
          <a:xfrm>
            <a:off x="539552" y="1196752"/>
            <a:ext cx="7772400" cy="504577"/>
          </a:xfrm>
          <a:prstGeom prst="rect">
            <a:avLst/>
          </a:prstGeom>
        </p:spPr>
        <p:txBody>
          <a:bodyPr vert="horz" lIns="91440" tIns="45720" rIns="91440" bIns="45720" rtlCol="0" anchor="b">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u="none" strike="noStrike" kern="1200" cap="all" spc="-60" normalizeH="0" baseline="0" noProof="0" dirty="0">
                <a:ln>
                  <a:noFill/>
                </a:ln>
                <a:solidFill>
                  <a:schemeClr val="accent6"/>
                </a:solidFill>
                <a:effectLst/>
                <a:uLnTx/>
                <a:uFillTx/>
                <a:ea typeface="+mj-ea"/>
                <a:cs typeface="+mj-cs"/>
              </a:rPr>
              <a:t>Ассортимент</a:t>
            </a:r>
          </a:p>
        </p:txBody>
      </p:sp>
      <p:sp>
        <p:nvSpPr>
          <p:cNvPr id="1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275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R:\Departments\DPRO (ORPA)\Посуда фото\EKSI_инвентарь\Половник цельнолитой LHD65.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2369035">
            <a:off x="6309752" y="4937829"/>
            <a:ext cx="1723997" cy="746192"/>
          </a:xfrm>
          <a:prstGeom prst="rect">
            <a:avLst/>
          </a:prstGeom>
          <a:noFill/>
        </p:spPr>
      </p:pic>
      <p:pic>
        <p:nvPicPr>
          <p:cNvPr id="1029" name="Picture 5" descr="R:\Departments\DPRO (ORPA)\Посуда фото\EKSI_инвентарь\Дуршлаг конический CST20_2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102326">
            <a:off x="2177256" y="1024498"/>
            <a:ext cx="1738970" cy="1077799"/>
          </a:xfrm>
          <a:prstGeom prst="rect">
            <a:avLst/>
          </a:prstGeom>
          <a:noFill/>
        </p:spPr>
      </p:pic>
      <p:sp>
        <p:nvSpPr>
          <p:cNvPr id="8" name="TextBox 7"/>
          <p:cNvSpPr txBox="1"/>
          <p:nvPr/>
        </p:nvSpPr>
        <p:spPr>
          <a:xfrm>
            <a:off x="395536" y="2396788"/>
            <a:ext cx="1584176" cy="430887"/>
          </a:xfrm>
          <a:prstGeom prst="rect">
            <a:avLst/>
          </a:prstGeom>
          <a:noFill/>
        </p:spPr>
        <p:txBody>
          <a:bodyPr wrap="square" rtlCol="0">
            <a:spAutoFit/>
          </a:bodyPr>
          <a:lstStyle/>
          <a:p>
            <a:r>
              <a:rPr lang="ru-RU" sz="1100" dirty="0">
                <a:solidFill>
                  <a:srgbClr val="000000"/>
                </a:solidFill>
              </a:rPr>
              <a:t>Дуршлаг-сито</a:t>
            </a:r>
          </a:p>
          <a:p>
            <a:r>
              <a:rPr lang="en-US" sz="1100" dirty="0">
                <a:solidFill>
                  <a:srgbClr val="000000"/>
                </a:solidFill>
              </a:rPr>
              <a:t>D=16</a:t>
            </a:r>
            <a:r>
              <a:rPr lang="ru-RU" sz="1100" dirty="0">
                <a:solidFill>
                  <a:srgbClr val="000000"/>
                </a:solidFill>
              </a:rPr>
              <a:t>см, </a:t>
            </a:r>
            <a:r>
              <a:rPr lang="en-US" sz="1100" dirty="0">
                <a:solidFill>
                  <a:srgbClr val="000000"/>
                </a:solidFill>
              </a:rPr>
              <a:t>18</a:t>
            </a:r>
            <a:r>
              <a:rPr lang="ru-RU" sz="1100" dirty="0">
                <a:solidFill>
                  <a:srgbClr val="000000"/>
                </a:solidFill>
              </a:rPr>
              <a:t>см, 20 см</a:t>
            </a:r>
          </a:p>
        </p:txBody>
      </p:sp>
      <p:sp>
        <p:nvSpPr>
          <p:cNvPr id="9" name="TextBox 8"/>
          <p:cNvSpPr txBox="1"/>
          <p:nvPr/>
        </p:nvSpPr>
        <p:spPr>
          <a:xfrm>
            <a:off x="4572000" y="2348880"/>
            <a:ext cx="1584176" cy="430887"/>
          </a:xfrm>
          <a:prstGeom prst="rect">
            <a:avLst/>
          </a:prstGeom>
          <a:noFill/>
        </p:spPr>
        <p:txBody>
          <a:bodyPr wrap="square" rtlCol="0">
            <a:spAutoFit/>
          </a:bodyPr>
          <a:lstStyle/>
          <a:p>
            <a:r>
              <a:rPr lang="ru-RU" sz="1100" dirty="0">
                <a:solidFill>
                  <a:srgbClr val="000000"/>
                </a:solidFill>
              </a:rPr>
              <a:t>Дуршлаг с ручками</a:t>
            </a:r>
          </a:p>
          <a:p>
            <a:r>
              <a:rPr lang="en-US" sz="1100" dirty="0">
                <a:solidFill>
                  <a:srgbClr val="000000"/>
                </a:solidFill>
              </a:rPr>
              <a:t>d=32</a:t>
            </a:r>
            <a:r>
              <a:rPr lang="ru-RU" sz="1100" dirty="0">
                <a:solidFill>
                  <a:srgbClr val="000000"/>
                </a:solidFill>
              </a:rPr>
              <a:t> см</a:t>
            </a:r>
            <a:r>
              <a:rPr lang="en-US" sz="1100" dirty="0">
                <a:solidFill>
                  <a:srgbClr val="000000"/>
                </a:solidFill>
              </a:rPr>
              <a:t>, 36</a:t>
            </a:r>
            <a:r>
              <a:rPr lang="ru-RU" sz="1100" dirty="0">
                <a:solidFill>
                  <a:srgbClr val="000000"/>
                </a:solidFill>
              </a:rPr>
              <a:t> см</a:t>
            </a:r>
            <a:r>
              <a:rPr lang="en-US" sz="1100" dirty="0">
                <a:solidFill>
                  <a:srgbClr val="000000"/>
                </a:solidFill>
              </a:rPr>
              <a:t>, 40 </a:t>
            </a:r>
            <a:r>
              <a:rPr lang="ru-RU" sz="1100" dirty="0">
                <a:solidFill>
                  <a:srgbClr val="000000"/>
                </a:solidFill>
              </a:rPr>
              <a:t>см</a:t>
            </a:r>
          </a:p>
        </p:txBody>
      </p:sp>
      <p:sp>
        <p:nvSpPr>
          <p:cNvPr id="10" name="TextBox 9"/>
          <p:cNvSpPr txBox="1"/>
          <p:nvPr/>
        </p:nvSpPr>
        <p:spPr>
          <a:xfrm>
            <a:off x="2483768" y="2397949"/>
            <a:ext cx="1584176" cy="430887"/>
          </a:xfrm>
          <a:prstGeom prst="rect">
            <a:avLst/>
          </a:prstGeom>
          <a:noFill/>
        </p:spPr>
        <p:txBody>
          <a:bodyPr wrap="square" rtlCol="0">
            <a:spAutoFit/>
          </a:bodyPr>
          <a:lstStyle/>
          <a:p>
            <a:r>
              <a:rPr lang="ru-RU" sz="1100" dirty="0">
                <a:solidFill>
                  <a:srgbClr val="000000"/>
                </a:solidFill>
              </a:rPr>
              <a:t>Дуршлаг конический</a:t>
            </a:r>
          </a:p>
          <a:p>
            <a:r>
              <a:rPr lang="en-US" sz="1100" dirty="0">
                <a:solidFill>
                  <a:srgbClr val="000000"/>
                </a:solidFill>
              </a:rPr>
              <a:t>d=20 </a:t>
            </a:r>
            <a:r>
              <a:rPr lang="ru-RU" sz="1100" dirty="0">
                <a:solidFill>
                  <a:srgbClr val="000000"/>
                </a:solidFill>
              </a:rPr>
              <a:t>см, 24 см</a:t>
            </a:r>
          </a:p>
        </p:txBody>
      </p:sp>
      <p:sp>
        <p:nvSpPr>
          <p:cNvPr id="19" name="TextBox 18"/>
          <p:cNvSpPr txBox="1"/>
          <p:nvPr/>
        </p:nvSpPr>
        <p:spPr>
          <a:xfrm>
            <a:off x="323528" y="548680"/>
            <a:ext cx="1419876" cy="338554"/>
          </a:xfrm>
          <a:prstGeom prst="rect">
            <a:avLst/>
          </a:prstGeom>
          <a:noFill/>
        </p:spPr>
        <p:txBody>
          <a:bodyPr wrap="none" rtlCol="0">
            <a:spAutoFit/>
          </a:bodyPr>
          <a:lstStyle/>
          <a:p>
            <a:r>
              <a:rPr lang="ru-RU" sz="1600" b="1" dirty="0">
                <a:solidFill>
                  <a:schemeClr val="tx2">
                    <a:lumMod val="75000"/>
                  </a:schemeClr>
                </a:solidFill>
              </a:rPr>
              <a:t>ДУРШЛАГИ</a:t>
            </a:r>
          </a:p>
        </p:txBody>
      </p:sp>
      <p:sp>
        <p:nvSpPr>
          <p:cNvPr id="23" name="TextBox 22"/>
          <p:cNvSpPr txBox="1"/>
          <p:nvPr/>
        </p:nvSpPr>
        <p:spPr>
          <a:xfrm>
            <a:off x="6660232" y="2245850"/>
            <a:ext cx="1656184" cy="600164"/>
          </a:xfrm>
          <a:prstGeom prst="rect">
            <a:avLst/>
          </a:prstGeom>
          <a:noFill/>
        </p:spPr>
        <p:txBody>
          <a:bodyPr wrap="square" rtlCol="0">
            <a:spAutoFit/>
          </a:bodyPr>
          <a:lstStyle/>
          <a:p>
            <a:r>
              <a:rPr lang="ru-RU" sz="1100" dirty="0">
                <a:solidFill>
                  <a:srgbClr val="000000"/>
                </a:solidFill>
              </a:rPr>
              <a:t>Дуршлаг на подставке с 2 ручками</a:t>
            </a:r>
          </a:p>
          <a:p>
            <a:r>
              <a:rPr lang="en-US" sz="1100" dirty="0">
                <a:solidFill>
                  <a:srgbClr val="000000"/>
                </a:solidFill>
              </a:rPr>
              <a:t>d=</a:t>
            </a:r>
            <a:r>
              <a:rPr lang="ru-RU" sz="1100" dirty="0">
                <a:solidFill>
                  <a:srgbClr val="000000"/>
                </a:solidFill>
              </a:rPr>
              <a:t>29 см, 34</a:t>
            </a:r>
            <a:r>
              <a:rPr lang="en-US" sz="1100" dirty="0">
                <a:solidFill>
                  <a:srgbClr val="000000"/>
                </a:solidFill>
              </a:rPr>
              <a:t> </a:t>
            </a:r>
            <a:r>
              <a:rPr lang="ru-RU" sz="1100" dirty="0">
                <a:solidFill>
                  <a:srgbClr val="000000"/>
                </a:solidFill>
              </a:rPr>
              <a:t>см</a:t>
            </a:r>
          </a:p>
        </p:txBody>
      </p:sp>
      <p:sp>
        <p:nvSpPr>
          <p:cNvPr id="25" name="TextBox 24"/>
          <p:cNvSpPr txBox="1"/>
          <p:nvPr/>
        </p:nvSpPr>
        <p:spPr>
          <a:xfrm>
            <a:off x="395536" y="3140968"/>
            <a:ext cx="995785" cy="338554"/>
          </a:xfrm>
          <a:prstGeom prst="rect">
            <a:avLst/>
          </a:prstGeom>
          <a:noFill/>
        </p:spPr>
        <p:txBody>
          <a:bodyPr wrap="none" rtlCol="0">
            <a:spAutoFit/>
          </a:bodyPr>
          <a:lstStyle/>
          <a:p>
            <a:r>
              <a:rPr lang="ru-RU" sz="1600" b="1" dirty="0">
                <a:solidFill>
                  <a:schemeClr val="tx2">
                    <a:lumMod val="75000"/>
                  </a:schemeClr>
                </a:solidFill>
              </a:rPr>
              <a:t>МИСКИ</a:t>
            </a:r>
          </a:p>
        </p:txBody>
      </p:sp>
      <p:sp>
        <p:nvSpPr>
          <p:cNvPr id="27" name="TextBox 26"/>
          <p:cNvSpPr txBox="1"/>
          <p:nvPr/>
        </p:nvSpPr>
        <p:spPr>
          <a:xfrm>
            <a:off x="2555776" y="5085184"/>
            <a:ext cx="1152128" cy="938719"/>
          </a:xfrm>
          <a:prstGeom prst="rect">
            <a:avLst/>
          </a:prstGeom>
          <a:noFill/>
        </p:spPr>
        <p:txBody>
          <a:bodyPr wrap="square" rtlCol="0">
            <a:spAutoFit/>
          </a:bodyPr>
          <a:lstStyle/>
          <a:p>
            <a:r>
              <a:rPr lang="ru-RU" sz="1100" b="1" dirty="0">
                <a:solidFill>
                  <a:srgbClr val="000000"/>
                </a:solidFill>
              </a:rPr>
              <a:t>Миска нерж. сталь,</a:t>
            </a:r>
          </a:p>
          <a:p>
            <a:r>
              <a:rPr lang="ru-RU" sz="1100" dirty="0">
                <a:solidFill>
                  <a:srgbClr val="000000"/>
                </a:solidFill>
              </a:rPr>
              <a:t>1 л, 2 л, 2,5 л, 4,5 л, 6 л, 9 л, 14 л</a:t>
            </a:r>
          </a:p>
        </p:txBody>
      </p:sp>
      <p:sp>
        <p:nvSpPr>
          <p:cNvPr id="28" name="TextBox 27"/>
          <p:cNvSpPr txBox="1"/>
          <p:nvPr/>
        </p:nvSpPr>
        <p:spPr>
          <a:xfrm>
            <a:off x="323528" y="5661248"/>
            <a:ext cx="1584176" cy="430887"/>
          </a:xfrm>
          <a:prstGeom prst="rect">
            <a:avLst/>
          </a:prstGeom>
          <a:noFill/>
        </p:spPr>
        <p:txBody>
          <a:bodyPr wrap="square" rtlCol="0">
            <a:spAutoFit/>
          </a:bodyPr>
          <a:lstStyle/>
          <a:p>
            <a:r>
              <a:rPr lang="ru-RU" sz="1100" b="1" dirty="0">
                <a:solidFill>
                  <a:srgbClr val="000000"/>
                </a:solidFill>
              </a:rPr>
              <a:t>Миска с крышкой</a:t>
            </a:r>
          </a:p>
          <a:p>
            <a:r>
              <a:rPr lang="ru-RU" sz="1100" dirty="0">
                <a:solidFill>
                  <a:srgbClr val="000000"/>
                </a:solidFill>
              </a:rPr>
              <a:t>1,2 л, 2 л, 4 л</a:t>
            </a:r>
          </a:p>
        </p:txBody>
      </p:sp>
      <p:pic>
        <p:nvPicPr>
          <p:cNvPr id="31" name="Рисунок 30" descr="00000177565_1.jpg"/>
          <p:cNvPicPr>
            <a:picLocks noChangeAspect="1"/>
          </p:cNvPicPr>
          <p:nvPr/>
        </p:nvPicPr>
        <p:blipFill>
          <a:blip r:embed="rId4" cstate="print">
            <a:clrChange>
              <a:clrFrom>
                <a:srgbClr val="FFFFFF"/>
              </a:clrFrom>
              <a:clrTo>
                <a:srgbClr val="FFFFFF">
                  <a:alpha val="0"/>
                </a:srgbClr>
              </a:clrTo>
            </a:clrChange>
          </a:blip>
          <a:stretch>
            <a:fillRect/>
          </a:stretch>
        </p:blipFill>
        <p:spPr>
          <a:xfrm rot="18801018">
            <a:off x="507355" y="959346"/>
            <a:ext cx="991556" cy="1822965"/>
          </a:xfrm>
          <a:prstGeom prst="rect">
            <a:avLst/>
          </a:prstGeom>
        </p:spPr>
      </p:pic>
      <p:pic>
        <p:nvPicPr>
          <p:cNvPr id="1027" name="Picture 3" descr="R:\Departments\DPRO (ORPA)\Посуда фото\EKSI_инвентарь\Дуршлаг на подставке_COLD05_08.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732240" y="980728"/>
            <a:ext cx="1656184" cy="1193114"/>
          </a:xfrm>
          <a:prstGeom prst="rect">
            <a:avLst/>
          </a:prstGeom>
          <a:noFill/>
        </p:spPr>
      </p:pic>
      <p:pic>
        <p:nvPicPr>
          <p:cNvPr id="1028" name="Picture 4" descr="R:\Departments\DPRO (ORPA)\Посуда фото\EKSI_инвентарь\Дуршлаг с ручками_COLE_32_40.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499992" y="980728"/>
            <a:ext cx="1728192" cy="1239664"/>
          </a:xfrm>
          <a:prstGeom prst="rect">
            <a:avLst/>
          </a:prstGeom>
          <a:noFill/>
        </p:spPr>
      </p:pic>
      <p:pic>
        <p:nvPicPr>
          <p:cNvPr id="33" name="Рисунок 32" descr="00000195680.jpg"/>
          <p:cNvPicPr>
            <a:picLocks noChangeAspect="1"/>
          </p:cNvPicPr>
          <p:nvPr/>
        </p:nvPicPr>
        <p:blipFill>
          <a:blip r:embed="rId7" cstate="print">
            <a:clrChange>
              <a:clrFrom>
                <a:srgbClr val="FFFFFF"/>
              </a:clrFrom>
              <a:clrTo>
                <a:srgbClr val="FFFFFF">
                  <a:alpha val="0"/>
                </a:srgbClr>
              </a:clrTo>
            </a:clrChange>
          </a:blip>
          <a:srcRect t="15350" b="9051"/>
          <a:stretch>
            <a:fillRect/>
          </a:stretch>
        </p:blipFill>
        <p:spPr>
          <a:xfrm>
            <a:off x="179512" y="4077072"/>
            <a:ext cx="1906536" cy="1441321"/>
          </a:xfrm>
          <a:prstGeom prst="rect">
            <a:avLst/>
          </a:prstGeom>
        </p:spPr>
      </p:pic>
      <p:pic>
        <p:nvPicPr>
          <p:cNvPr id="34" name="Рисунок 33" descr="00000177561.jpg"/>
          <p:cNvPicPr>
            <a:picLocks noChangeAspect="1"/>
          </p:cNvPicPr>
          <p:nvPr/>
        </p:nvPicPr>
        <p:blipFill>
          <a:blip r:embed="rId8" cstate="print">
            <a:clrChange>
              <a:clrFrom>
                <a:srgbClr val="FFFFFF"/>
              </a:clrFrom>
              <a:clrTo>
                <a:srgbClr val="FFFFFF">
                  <a:alpha val="0"/>
                </a:srgbClr>
              </a:clrTo>
            </a:clrChange>
          </a:blip>
          <a:stretch>
            <a:fillRect/>
          </a:stretch>
        </p:blipFill>
        <p:spPr>
          <a:xfrm>
            <a:off x="2051720" y="3333520"/>
            <a:ext cx="2160240" cy="1535640"/>
          </a:xfrm>
          <a:prstGeom prst="rect">
            <a:avLst/>
          </a:prstGeom>
        </p:spPr>
      </p:pic>
      <p:sp>
        <p:nvSpPr>
          <p:cNvPr id="36" name="TextBox 35"/>
          <p:cNvSpPr txBox="1"/>
          <p:nvPr/>
        </p:nvSpPr>
        <p:spPr>
          <a:xfrm>
            <a:off x="4499992" y="3501008"/>
            <a:ext cx="2016224" cy="1107996"/>
          </a:xfrm>
          <a:prstGeom prst="rect">
            <a:avLst/>
          </a:prstGeom>
          <a:noFill/>
        </p:spPr>
        <p:txBody>
          <a:bodyPr wrap="square" rtlCol="0">
            <a:spAutoFit/>
          </a:bodyPr>
          <a:lstStyle/>
          <a:p>
            <a:r>
              <a:rPr lang="ru-RU" sz="1100" b="1" dirty="0">
                <a:solidFill>
                  <a:srgbClr val="000000"/>
                </a:solidFill>
              </a:rPr>
              <a:t>Венчик , 12 прутьев</a:t>
            </a:r>
          </a:p>
          <a:p>
            <a:r>
              <a:rPr lang="ru-RU" sz="1100" dirty="0">
                <a:solidFill>
                  <a:srgbClr val="000000"/>
                </a:solidFill>
              </a:rPr>
              <a:t>25 см, 30 см, 35 см, 40 см</a:t>
            </a:r>
          </a:p>
          <a:p>
            <a:r>
              <a:rPr lang="ru-RU" sz="1100" b="1" dirty="0">
                <a:solidFill>
                  <a:srgbClr val="000000"/>
                </a:solidFill>
              </a:rPr>
              <a:t>Венчик тяжелый, 16 прутьев</a:t>
            </a:r>
          </a:p>
          <a:p>
            <a:r>
              <a:rPr lang="ru-RU" sz="1100" dirty="0">
                <a:solidFill>
                  <a:srgbClr val="000000"/>
                </a:solidFill>
              </a:rPr>
              <a:t>25 см, 30 см, 35 см, 40 см, 45 см</a:t>
            </a:r>
          </a:p>
        </p:txBody>
      </p:sp>
      <p:sp>
        <p:nvSpPr>
          <p:cNvPr id="37" name="TextBox 36"/>
          <p:cNvSpPr txBox="1"/>
          <p:nvPr/>
        </p:nvSpPr>
        <p:spPr>
          <a:xfrm>
            <a:off x="4499992" y="2996952"/>
            <a:ext cx="1237839" cy="338554"/>
          </a:xfrm>
          <a:prstGeom prst="rect">
            <a:avLst/>
          </a:prstGeom>
          <a:noFill/>
        </p:spPr>
        <p:txBody>
          <a:bodyPr wrap="none" rtlCol="0">
            <a:spAutoFit/>
          </a:bodyPr>
          <a:lstStyle/>
          <a:p>
            <a:r>
              <a:rPr lang="ru-RU" sz="1600" b="1" dirty="0">
                <a:solidFill>
                  <a:schemeClr val="tx2">
                    <a:lumMod val="75000"/>
                  </a:schemeClr>
                </a:solidFill>
              </a:rPr>
              <a:t>ВЕНЧИКИ</a:t>
            </a:r>
          </a:p>
        </p:txBody>
      </p:sp>
      <p:pic>
        <p:nvPicPr>
          <p:cNvPr id="38" name="Picture 2" descr="R:\Departments\DPRO (ORPA)\Посуда фото\EKSI_инвентарь\Венчик тяжелый_WP_25F_45F.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444208" y="3212976"/>
            <a:ext cx="2332613" cy="1728192"/>
          </a:xfrm>
          <a:prstGeom prst="rect">
            <a:avLst/>
          </a:prstGeom>
          <a:noFill/>
        </p:spPr>
      </p:pic>
      <p:sp>
        <p:nvSpPr>
          <p:cNvPr id="40" name="TextBox 39"/>
          <p:cNvSpPr txBox="1"/>
          <p:nvPr/>
        </p:nvSpPr>
        <p:spPr>
          <a:xfrm>
            <a:off x="4499991" y="5445224"/>
            <a:ext cx="2448273" cy="600164"/>
          </a:xfrm>
          <a:prstGeom prst="rect">
            <a:avLst/>
          </a:prstGeom>
          <a:noFill/>
        </p:spPr>
        <p:txBody>
          <a:bodyPr wrap="square" rtlCol="0">
            <a:spAutoFit/>
          </a:bodyPr>
          <a:lstStyle/>
          <a:p>
            <a:r>
              <a:rPr lang="ru-RU" sz="1100" b="1" dirty="0">
                <a:solidFill>
                  <a:srgbClr val="000000"/>
                </a:solidFill>
              </a:rPr>
              <a:t>Половник цельнолитой</a:t>
            </a:r>
          </a:p>
          <a:p>
            <a:r>
              <a:rPr lang="ru-RU" sz="1100" dirty="0">
                <a:solidFill>
                  <a:srgbClr val="000000"/>
                </a:solidFill>
              </a:rPr>
              <a:t>0,07л, 0,13 л, 0,2 л, 0,25 л, 0,45 л, 0,67 л, 1 л, 1,5 л</a:t>
            </a:r>
          </a:p>
        </p:txBody>
      </p:sp>
      <p:sp>
        <p:nvSpPr>
          <p:cNvPr id="41" name="TextBox 40"/>
          <p:cNvSpPr txBox="1"/>
          <p:nvPr/>
        </p:nvSpPr>
        <p:spPr>
          <a:xfrm>
            <a:off x="4499992" y="4787860"/>
            <a:ext cx="1573892" cy="338554"/>
          </a:xfrm>
          <a:prstGeom prst="rect">
            <a:avLst/>
          </a:prstGeom>
          <a:noFill/>
        </p:spPr>
        <p:txBody>
          <a:bodyPr wrap="none" rtlCol="0">
            <a:spAutoFit/>
          </a:bodyPr>
          <a:lstStyle/>
          <a:p>
            <a:r>
              <a:rPr lang="ru-RU" sz="1600" b="1" dirty="0">
                <a:solidFill>
                  <a:schemeClr val="tx2">
                    <a:lumMod val="75000"/>
                  </a:schemeClr>
                </a:solidFill>
              </a:rPr>
              <a:t>ПОЛОВНИКИ</a:t>
            </a:r>
          </a:p>
        </p:txBody>
      </p:sp>
      <p:sp>
        <p:nvSpPr>
          <p:cNvPr id="2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0"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2132856"/>
            <a:ext cx="3024336" cy="461665"/>
          </a:xfrm>
          <a:prstGeom prst="rect">
            <a:avLst/>
          </a:prstGeom>
          <a:noFill/>
        </p:spPr>
        <p:txBody>
          <a:bodyPr wrap="square" rtlCol="0">
            <a:spAutoFit/>
          </a:bodyPr>
          <a:lstStyle/>
          <a:p>
            <a:r>
              <a:rPr lang="ru-RU" sz="1200" b="1" dirty="0">
                <a:solidFill>
                  <a:srgbClr val="000000"/>
                </a:solidFill>
              </a:rPr>
              <a:t>Шумовка проволочная</a:t>
            </a:r>
          </a:p>
          <a:p>
            <a:r>
              <a:rPr lang="ru-RU" sz="1200" dirty="0">
                <a:solidFill>
                  <a:srgbClr val="000000"/>
                </a:solidFill>
              </a:rPr>
              <a:t>13 см, 15 см, 18 см, 20 см, 24 см, 28 см</a:t>
            </a:r>
          </a:p>
        </p:txBody>
      </p:sp>
      <p:pic>
        <p:nvPicPr>
          <p:cNvPr id="27" name="Рисунок 26" descr="00000143403.jpg"/>
          <p:cNvPicPr>
            <a:picLocks noChangeAspect="1"/>
          </p:cNvPicPr>
          <p:nvPr/>
        </p:nvPicPr>
        <p:blipFill>
          <a:blip r:embed="rId2" cstate="print">
            <a:clrChange>
              <a:clrFrom>
                <a:srgbClr val="FFFFFF"/>
              </a:clrFrom>
              <a:clrTo>
                <a:srgbClr val="FFFFFF">
                  <a:alpha val="0"/>
                </a:srgbClr>
              </a:clrTo>
            </a:clrChange>
          </a:blip>
          <a:srcRect l="23304" t="5179" r="20377" b="4194"/>
          <a:stretch>
            <a:fillRect/>
          </a:stretch>
        </p:blipFill>
        <p:spPr>
          <a:xfrm rot="16200000">
            <a:off x="148131" y="544565"/>
            <a:ext cx="1431931" cy="1728193"/>
          </a:xfrm>
          <a:prstGeom prst="rect">
            <a:avLst/>
          </a:prstGeom>
        </p:spPr>
      </p:pic>
      <p:pic>
        <p:nvPicPr>
          <p:cNvPr id="28" name="Рисунок 27" descr="00000143403.jpg"/>
          <p:cNvPicPr>
            <a:picLocks noChangeAspect="1"/>
          </p:cNvPicPr>
          <p:nvPr/>
        </p:nvPicPr>
        <p:blipFill>
          <a:blip r:embed="rId3" cstate="print"/>
          <a:srcRect l="57797" t="11831" r="31215" b="74035"/>
          <a:stretch>
            <a:fillRect/>
          </a:stretch>
        </p:blipFill>
        <p:spPr>
          <a:xfrm rot="16200000">
            <a:off x="1887926" y="1000508"/>
            <a:ext cx="1124744" cy="1085185"/>
          </a:xfrm>
          <a:prstGeom prst="ellipse">
            <a:avLst/>
          </a:prstGeom>
        </p:spPr>
      </p:pic>
      <p:sp>
        <p:nvSpPr>
          <p:cNvPr id="9" name="TextBox 8"/>
          <p:cNvSpPr txBox="1"/>
          <p:nvPr/>
        </p:nvSpPr>
        <p:spPr>
          <a:xfrm>
            <a:off x="6300192" y="3140968"/>
            <a:ext cx="2376264" cy="600164"/>
          </a:xfrm>
          <a:prstGeom prst="rect">
            <a:avLst/>
          </a:prstGeom>
          <a:noFill/>
        </p:spPr>
        <p:txBody>
          <a:bodyPr wrap="square" rtlCol="0">
            <a:spAutoFit/>
          </a:bodyPr>
          <a:lstStyle/>
          <a:p>
            <a:r>
              <a:rPr lang="ru-RU" sz="1100" b="1" dirty="0">
                <a:solidFill>
                  <a:srgbClr val="000000"/>
                </a:solidFill>
              </a:rPr>
              <a:t>Шумовка проволочная нерж. с пластиковой ручкой</a:t>
            </a:r>
          </a:p>
          <a:p>
            <a:r>
              <a:rPr lang="ru-RU" sz="1100" dirty="0">
                <a:solidFill>
                  <a:srgbClr val="000000"/>
                </a:solidFill>
              </a:rPr>
              <a:t>10 см, 12 см, 16 см</a:t>
            </a:r>
          </a:p>
        </p:txBody>
      </p:sp>
      <p:sp>
        <p:nvSpPr>
          <p:cNvPr id="10" name="TextBox 9"/>
          <p:cNvSpPr txBox="1"/>
          <p:nvPr/>
        </p:nvSpPr>
        <p:spPr>
          <a:xfrm>
            <a:off x="5940152" y="2350041"/>
            <a:ext cx="3024336" cy="430887"/>
          </a:xfrm>
          <a:prstGeom prst="rect">
            <a:avLst/>
          </a:prstGeom>
          <a:noFill/>
        </p:spPr>
        <p:txBody>
          <a:bodyPr wrap="square" rtlCol="0">
            <a:spAutoFit/>
          </a:bodyPr>
          <a:lstStyle/>
          <a:p>
            <a:r>
              <a:rPr lang="ru-RU" sz="1100" b="1" dirty="0">
                <a:solidFill>
                  <a:srgbClr val="000000"/>
                </a:solidFill>
              </a:rPr>
              <a:t>Шумовка сетчатая</a:t>
            </a:r>
          </a:p>
          <a:p>
            <a:r>
              <a:rPr lang="ru-RU" sz="1100" dirty="0">
                <a:solidFill>
                  <a:srgbClr val="000000"/>
                </a:solidFill>
              </a:rPr>
              <a:t>12 см, 14 см, 16 см, 18 см, 22 см, 24 см</a:t>
            </a:r>
          </a:p>
        </p:txBody>
      </p:sp>
      <p:sp>
        <p:nvSpPr>
          <p:cNvPr id="22" name="TextBox 21"/>
          <p:cNvSpPr txBox="1"/>
          <p:nvPr/>
        </p:nvSpPr>
        <p:spPr>
          <a:xfrm>
            <a:off x="618442" y="613884"/>
            <a:ext cx="1361270" cy="338554"/>
          </a:xfrm>
          <a:prstGeom prst="rect">
            <a:avLst/>
          </a:prstGeom>
          <a:noFill/>
        </p:spPr>
        <p:txBody>
          <a:bodyPr wrap="none" rtlCol="0">
            <a:spAutoFit/>
          </a:bodyPr>
          <a:lstStyle/>
          <a:p>
            <a:r>
              <a:rPr lang="ru-RU" sz="1600" b="1" dirty="0">
                <a:solidFill>
                  <a:schemeClr val="tx2">
                    <a:lumMod val="75000"/>
                  </a:schemeClr>
                </a:solidFill>
              </a:rPr>
              <a:t>ШУМОВКИ</a:t>
            </a:r>
          </a:p>
        </p:txBody>
      </p:sp>
      <p:pic>
        <p:nvPicPr>
          <p:cNvPr id="23" name="Рисунок 22" descr="000001434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275856" y="692696"/>
            <a:ext cx="2072176" cy="1297680"/>
          </a:xfrm>
          <a:prstGeom prst="rect">
            <a:avLst/>
          </a:prstGeom>
        </p:spPr>
      </p:pic>
      <p:pic>
        <p:nvPicPr>
          <p:cNvPr id="24" name="Рисунок 23" descr="00000143413.jpg"/>
          <p:cNvPicPr>
            <a:picLocks noChangeAspect="1"/>
          </p:cNvPicPr>
          <p:nvPr/>
        </p:nvPicPr>
        <p:blipFill>
          <a:blip r:embed="rId5" cstate="print">
            <a:clrChange>
              <a:clrFrom>
                <a:srgbClr val="FFFFFF"/>
              </a:clrFrom>
              <a:clrTo>
                <a:srgbClr val="FFFFFF">
                  <a:alpha val="0"/>
                </a:srgbClr>
              </a:clrTo>
            </a:clrChange>
          </a:blip>
          <a:srcRect l="15291"/>
          <a:stretch>
            <a:fillRect/>
          </a:stretch>
        </p:blipFill>
        <p:spPr>
          <a:xfrm>
            <a:off x="5928659" y="620688"/>
            <a:ext cx="1951918" cy="1728192"/>
          </a:xfrm>
          <a:prstGeom prst="rect">
            <a:avLst/>
          </a:prstGeom>
        </p:spPr>
      </p:pic>
      <p:pic>
        <p:nvPicPr>
          <p:cNvPr id="25" name="Рисунок 24" descr="00000143410.jpg"/>
          <p:cNvPicPr>
            <a:picLocks noChangeAspect="1"/>
          </p:cNvPicPr>
          <p:nvPr/>
        </p:nvPicPr>
        <p:blipFill>
          <a:blip r:embed="rId6" cstate="print"/>
          <a:srcRect l="85403" t="15151" r="3217" b="68182"/>
          <a:stretch>
            <a:fillRect/>
          </a:stretch>
        </p:blipFill>
        <p:spPr>
          <a:xfrm>
            <a:off x="4860032" y="1340768"/>
            <a:ext cx="1020604" cy="936104"/>
          </a:xfrm>
          <a:prstGeom prst="ellipse">
            <a:avLst/>
          </a:prstGeom>
        </p:spPr>
      </p:pic>
      <p:pic>
        <p:nvPicPr>
          <p:cNvPr id="26" name="Рисунок 25" descr="00000143413.jpg"/>
          <p:cNvPicPr>
            <a:picLocks noChangeAspect="1"/>
          </p:cNvPicPr>
          <p:nvPr/>
        </p:nvPicPr>
        <p:blipFill>
          <a:blip r:embed="rId7" cstate="print"/>
          <a:srcRect l="25131" t="46995" r="63874" b="39392"/>
          <a:stretch>
            <a:fillRect/>
          </a:stretch>
        </p:blipFill>
        <p:spPr>
          <a:xfrm>
            <a:off x="7308304" y="1124744"/>
            <a:ext cx="1224136" cy="1136697"/>
          </a:xfrm>
          <a:prstGeom prst="ellipse">
            <a:avLst/>
          </a:prstGeom>
        </p:spPr>
      </p:pic>
      <p:sp>
        <p:nvSpPr>
          <p:cNvPr id="4" name="TextBox 3"/>
          <p:cNvSpPr txBox="1"/>
          <p:nvPr/>
        </p:nvSpPr>
        <p:spPr>
          <a:xfrm>
            <a:off x="3419872" y="2204864"/>
            <a:ext cx="1872208" cy="430887"/>
          </a:xfrm>
          <a:prstGeom prst="rect">
            <a:avLst/>
          </a:prstGeom>
          <a:noFill/>
        </p:spPr>
        <p:txBody>
          <a:bodyPr wrap="square" rtlCol="0">
            <a:spAutoFit/>
          </a:bodyPr>
          <a:lstStyle/>
          <a:p>
            <a:r>
              <a:rPr lang="ru-RU" sz="1100" b="1" dirty="0">
                <a:solidFill>
                  <a:srgbClr val="000000"/>
                </a:solidFill>
              </a:rPr>
              <a:t>Шумовка цельнолитая</a:t>
            </a:r>
          </a:p>
          <a:p>
            <a:r>
              <a:rPr lang="ru-RU" sz="1100" dirty="0">
                <a:solidFill>
                  <a:srgbClr val="000000"/>
                </a:solidFill>
              </a:rPr>
              <a:t>10 см, 12 см, 16 см</a:t>
            </a:r>
          </a:p>
        </p:txBody>
      </p:sp>
      <p:pic>
        <p:nvPicPr>
          <p:cNvPr id="29" name="Рисунок 28" descr="00000217372.jpg"/>
          <p:cNvPicPr>
            <a:picLocks noChangeAspect="1"/>
          </p:cNvPicPr>
          <p:nvPr/>
        </p:nvPicPr>
        <p:blipFill>
          <a:blip r:embed="rId8" cstate="print">
            <a:clrChange>
              <a:clrFrom>
                <a:srgbClr val="FFFFFF"/>
              </a:clrFrom>
              <a:clrTo>
                <a:srgbClr val="FFFFFF">
                  <a:alpha val="0"/>
                </a:srgbClr>
              </a:clrTo>
            </a:clrChange>
          </a:blip>
          <a:stretch>
            <a:fillRect/>
          </a:stretch>
        </p:blipFill>
        <p:spPr>
          <a:xfrm>
            <a:off x="3491880" y="2852936"/>
            <a:ext cx="2358234" cy="1511689"/>
          </a:xfrm>
          <a:prstGeom prst="rect">
            <a:avLst/>
          </a:prstGeom>
        </p:spPr>
      </p:pic>
      <p:sp>
        <p:nvSpPr>
          <p:cNvPr id="41" name="TextBox 40"/>
          <p:cNvSpPr txBox="1"/>
          <p:nvPr/>
        </p:nvSpPr>
        <p:spPr>
          <a:xfrm>
            <a:off x="251520" y="5733256"/>
            <a:ext cx="1584176" cy="461665"/>
          </a:xfrm>
          <a:prstGeom prst="rect">
            <a:avLst/>
          </a:prstGeom>
          <a:noFill/>
        </p:spPr>
        <p:txBody>
          <a:bodyPr wrap="square" rtlCol="0">
            <a:spAutoFit/>
          </a:bodyPr>
          <a:lstStyle/>
          <a:p>
            <a:r>
              <a:rPr lang="ru-RU" sz="1200" dirty="0">
                <a:solidFill>
                  <a:srgbClr val="000000"/>
                </a:solidFill>
              </a:rPr>
              <a:t>Ложка соусная  46 см</a:t>
            </a:r>
          </a:p>
        </p:txBody>
      </p:sp>
      <p:sp>
        <p:nvSpPr>
          <p:cNvPr id="42" name="TextBox 41"/>
          <p:cNvSpPr txBox="1"/>
          <p:nvPr/>
        </p:nvSpPr>
        <p:spPr>
          <a:xfrm>
            <a:off x="1979712" y="5301208"/>
            <a:ext cx="1800200" cy="646331"/>
          </a:xfrm>
          <a:prstGeom prst="rect">
            <a:avLst/>
          </a:prstGeom>
          <a:noFill/>
        </p:spPr>
        <p:txBody>
          <a:bodyPr wrap="square" rtlCol="0">
            <a:spAutoFit/>
          </a:bodyPr>
          <a:lstStyle/>
          <a:p>
            <a:r>
              <a:rPr lang="ru-RU" sz="1200" dirty="0">
                <a:solidFill>
                  <a:srgbClr val="000000"/>
                </a:solidFill>
              </a:rPr>
              <a:t>Ложка  гарнирная</a:t>
            </a:r>
          </a:p>
          <a:p>
            <a:r>
              <a:rPr lang="ru-RU" sz="1200" dirty="0">
                <a:solidFill>
                  <a:srgbClr val="000000"/>
                </a:solidFill>
              </a:rPr>
              <a:t>с крючком 46 см</a:t>
            </a:r>
          </a:p>
          <a:p>
            <a:r>
              <a:rPr lang="ru-RU" sz="1200" dirty="0">
                <a:solidFill>
                  <a:srgbClr val="000000"/>
                </a:solidFill>
              </a:rPr>
              <a:t>38 см, 46 см</a:t>
            </a:r>
          </a:p>
        </p:txBody>
      </p:sp>
      <p:sp>
        <p:nvSpPr>
          <p:cNvPr id="43" name="TextBox 42"/>
          <p:cNvSpPr txBox="1"/>
          <p:nvPr/>
        </p:nvSpPr>
        <p:spPr>
          <a:xfrm>
            <a:off x="402029" y="3284984"/>
            <a:ext cx="1005083" cy="338554"/>
          </a:xfrm>
          <a:prstGeom prst="rect">
            <a:avLst/>
          </a:prstGeom>
          <a:noFill/>
        </p:spPr>
        <p:txBody>
          <a:bodyPr wrap="none" rtlCol="0">
            <a:spAutoFit/>
          </a:bodyPr>
          <a:lstStyle/>
          <a:p>
            <a:r>
              <a:rPr lang="ru-RU" sz="1600" b="1" dirty="0">
                <a:solidFill>
                  <a:schemeClr val="tx2">
                    <a:lumMod val="75000"/>
                  </a:schemeClr>
                </a:solidFill>
              </a:rPr>
              <a:t>ЛОЖКИ</a:t>
            </a:r>
          </a:p>
        </p:txBody>
      </p:sp>
      <p:pic>
        <p:nvPicPr>
          <p:cNvPr id="44" name="Рисунок 43" descr="00000177548.jpg"/>
          <p:cNvPicPr>
            <a:picLocks noChangeAspect="1"/>
          </p:cNvPicPr>
          <p:nvPr/>
        </p:nvPicPr>
        <p:blipFill>
          <a:blip r:embed="rId9" cstate="print">
            <a:clrChange>
              <a:clrFrom>
                <a:srgbClr val="FFFFFF"/>
              </a:clrFrom>
              <a:clrTo>
                <a:srgbClr val="FFFFFF">
                  <a:alpha val="0"/>
                </a:srgbClr>
              </a:clrTo>
            </a:clrChange>
          </a:blip>
          <a:stretch>
            <a:fillRect/>
          </a:stretch>
        </p:blipFill>
        <p:spPr>
          <a:xfrm rot="14961417">
            <a:off x="2150456" y="3429935"/>
            <a:ext cx="1396122" cy="1792552"/>
          </a:xfrm>
          <a:prstGeom prst="rect">
            <a:avLst/>
          </a:prstGeom>
        </p:spPr>
      </p:pic>
      <p:pic>
        <p:nvPicPr>
          <p:cNvPr id="45" name="Рисунок 44" descr="00000177549.jpg"/>
          <p:cNvPicPr>
            <a:picLocks noChangeAspect="1"/>
          </p:cNvPicPr>
          <p:nvPr/>
        </p:nvPicPr>
        <p:blipFill>
          <a:blip r:embed="rId10" cstate="print">
            <a:clrChange>
              <a:clrFrom>
                <a:srgbClr val="FFFFFF"/>
              </a:clrFrom>
              <a:clrTo>
                <a:srgbClr val="FFFFFF">
                  <a:alpha val="0"/>
                </a:srgbClr>
              </a:clrTo>
            </a:clrChange>
          </a:blip>
          <a:stretch>
            <a:fillRect/>
          </a:stretch>
        </p:blipFill>
        <p:spPr>
          <a:xfrm rot="10485768" flipH="1">
            <a:off x="247313" y="3622510"/>
            <a:ext cx="1154833" cy="1538403"/>
          </a:xfrm>
          <a:prstGeom prst="rect">
            <a:avLst/>
          </a:prstGeom>
        </p:spPr>
      </p:pic>
      <p:pic>
        <p:nvPicPr>
          <p:cNvPr id="46" name="Рисунок 45" descr="00000178545.jpg"/>
          <p:cNvPicPr>
            <a:picLocks noChangeAspect="1"/>
          </p:cNvPicPr>
          <p:nvPr/>
        </p:nvPicPr>
        <p:blipFill>
          <a:blip r:embed="rId11" cstate="print">
            <a:clrChange>
              <a:clrFrom>
                <a:srgbClr val="FFFFFF"/>
              </a:clrFrom>
              <a:clrTo>
                <a:srgbClr val="FFFFFF">
                  <a:alpha val="0"/>
                </a:srgbClr>
              </a:clrTo>
            </a:clrChange>
          </a:blip>
          <a:srcRect l="19554" t="17908" r="6073" b="10728"/>
          <a:stretch>
            <a:fillRect/>
          </a:stretch>
        </p:blipFill>
        <p:spPr>
          <a:xfrm rot="16580168">
            <a:off x="1292965" y="3836103"/>
            <a:ext cx="1889694" cy="1034047"/>
          </a:xfrm>
          <a:prstGeom prst="rect">
            <a:avLst/>
          </a:prstGeom>
        </p:spPr>
      </p:pic>
      <p:sp>
        <p:nvSpPr>
          <p:cNvPr id="47" name="TextBox 46"/>
          <p:cNvSpPr txBox="1"/>
          <p:nvPr/>
        </p:nvSpPr>
        <p:spPr>
          <a:xfrm>
            <a:off x="3923928" y="4293096"/>
            <a:ext cx="938077" cy="338554"/>
          </a:xfrm>
          <a:prstGeom prst="rect">
            <a:avLst/>
          </a:prstGeom>
          <a:noFill/>
        </p:spPr>
        <p:txBody>
          <a:bodyPr wrap="none" rtlCol="0">
            <a:spAutoFit/>
          </a:bodyPr>
          <a:lstStyle/>
          <a:p>
            <a:r>
              <a:rPr lang="ru-RU" sz="1600" b="1" dirty="0">
                <a:solidFill>
                  <a:schemeClr val="tx2">
                    <a:lumMod val="75000"/>
                  </a:schemeClr>
                </a:solidFill>
              </a:rPr>
              <a:t>СОВКИ</a:t>
            </a:r>
          </a:p>
        </p:txBody>
      </p:sp>
      <p:sp>
        <p:nvSpPr>
          <p:cNvPr id="48" name="TextBox 47"/>
          <p:cNvSpPr txBox="1"/>
          <p:nvPr/>
        </p:nvSpPr>
        <p:spPr>
          <a:xfrm>
            <a:off x="6084168" y="5157192"/>
            <a:ext cx="2016224" cy="830997"/>
          </a:xfrm>
          <a:prstGeom prst="rect">
            <a:avLst/>
          </a:prstGeom>
          <a:noFill/>
        </p:spPr>
        <p:txBody>
          <a:bodyPr wrap="square" rtlCol="0">
            <a:spAutoFit/>
          </a:bodyPr>
          <a:lstStyle/>
          <a:p>
            <a:r>
              <a:rPr lang="ru-RU" sz="1200" dirty="0">
                <a:solidFill>
                  <a:srgbClr val="000000"/>
                </a:solidFill>
              </a:rPr>
              <a:t>Совки для сыпучих продуктов</a:t>
            </a:r>
          </a:p>
          <a:p>
            <a:r>
              <a:rPr lang="ru-RU" sz="1200" dirty="0">
                <a:solidFill>
                  <a:srgbClr val="000000"/>
                </a:solidFill>
              </a:rPr>
              <a:t>330г, 400г, 1200г, 1500г, 1700г </a:t>
            </a:r>
          </a:p>
        </p:txBody>
      </p:sp>
      <p:sp>
        <p:nvSpPr>
          <p:cNvPr id="49" name="TextBox 48"/>
          <p:cNvSpPr txBox="1"/>
          <p:nvPr/>
        </p:nvSpPr>
        <p:spPr>
          <a:xfrm>
            <a:off x="3923928" y="5589240"/>
            <a:ext cx="1584176" cy="646331"/>
          </a:xfrm>
          <a:prstGeom prst="rect">
            <a:avLst/>
          </a:prstGeom>
          <a:noFill/>
        </p:spPr>
        <p:txBody>
          <a:bodyPr wrap="square" rtlCol="0">
            <a:spAutoFit/>
          </a:bodyPr>
          <a:lstStyle/>
          <a:p>
            <a:r>
              <a:rPr lang="ru-RU" sz="1200" dirty="0">
                <a:solidFill>
                  <a:srgbClr val="000000"/>
                </a:solidFill>
              </a:rPr>
              <a:t>Совок для картофеля фри 9х10 см</a:t>
            </a:r>
          </a:p>
        </p:txBody>
      </p:sp>
      <p:pic>
        <p:nvPicPr>
          <p:cNvPr id="50" name="Рисунок 49" descr="00000217369.jpg"/>
          <p:cNvPicPr>
            <a:picLocks noChangeAspect="1"/>
          </p:cNvPicPr>
          <p:nvPr/>
        </p:nvPicPr>
        <p:blipFill>
          <a:blip r:embed="rId12" cstate="print">
            <a:clrChange>
              <a:clrFrom>
                <a:srgbClr val="FFFFFF"/>
              </a:clrFrom>
              <a:clrTo>
                <a:srgbClr val="FFFFFF">
                  <a:alpha val="0"/>
                </a:srgbClr>
              </a:clrTo>
            </a:clrChange>
          </a:blip>
          <a:stretch>
            <a:fillRect/>
          </a:stretch>
        </p:blipFill>
        <p:spPr>
          <a:xfrm rot="19871849">
            <a:off x="4180926" y="4599981"/>
            <a:ext cx="1812809" cy="934498"/>
          </a:xfrm>
          <a:prstGeom prst="rect">
            <a:avLst/>
          </a:prstGeom>
        </p:spPr>
      </p:pic>
      <p:pic>
        <p:nvPicPr>
          <p:cNvPr id="51" name="Рисунок 50" descr="00000150234_2.jpg"/>
          <p:cNvPicPr>
            <a:picLocks noChangeAspect="1"/>
          </p:cNvPicPr>
          <p:nvPr/>
        </p:nvPicPr>
        <p:blipFill>
          <a:blip r:embed="rId13" cstate="print">
            <a:clrChange>
              <a:clrFrom>
                <a:srgbClr val="FFFFFF"/>
              </a:clrFrom>
              <a:clrTo>
                <a:srgbClr val="FFFFFF">
                  <a:alpha val="0"/>
                </a:srgbClr>
              </a:clrTo>
            </a:clrChange>
          </a:blip>
          <a:stretch>
            <a:fillRect/>
          </a:stretch>
        </p:blipFill>
        <p:spPr>
          <a:xfrm>
            <a:off x="6546108" y="3645024"/>
            <a:ext cx="2597892" cy="1872209"/>
          </a:xfrm>
          <a:prstGeom prst="rect">
            <a:avLst/>
          </a:prstGeom>
        </p:spPr>
      </p:pic>
      <p:pic>
        <p:nvPicPr>
          <p:cNvPr id="30"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8009660" y="5805264"/>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980728"/>
            <a:ext cx="2016224" cy="430887"/>
          </a:xfrm>
          <a:prstGeom prst="rect">
            <a:avLst/>
          </a:prstGeom>
          <a:noFill/>
        </p:spPr>
        <p:txBody>
          <a:bodyPr wrap="square" rtlCol="0">
            <a:spAutoFit/>
          </a:bodyPr>
          <a:lstStyle/>
          <a:p>
            <a:r>
              <a:rPr lang="ru-RU" sz="1100" b="1" dirty="0">
                <a:solidFill>
                  <a:srgbClr val="000000"/>
                </a:solidFill>
              </a:rPr>
              <a:t>Толкушка для картофеля</a:t>
            </a:r>
          </a:p>
          <a:p>
            <a:r>
              <a:rPr lang="ru-RU" sz="1100" dirty="0">
                <a:solidFill>
                  <a:srgbClr val="000000"/>
                </a:solidFill>
              </a:rPr>
              <a:t>25 см, 36 см</a:t>
            </a:r>
          </a:p>
        </p:txBody>
      </p:sp>
      <p:sp>
        <p:nvSpPr>
          <p:cNvPr id="5" name="TextBox 4"/>
          <p:cNvSpPr txBox="1"/>
          <p:nvPr/>
        </p:nvSpPr>
        <p:spPr>
          <a:xfrm>
            <a:off x="3635896" y="1340768"/>
            <a:ext cx="792088" cy="769441"/>
          </a:xfrm>
          <a:prstGeom prst="rect">
            <a:avLst/>
          </a:prstGeom>
          <a:noFill/>
        </p:spPr>
        <p:txBody>
          <a:bodyPr wrap="square" rtlCol="0">
            <a:spAutoFit/>
          </a:bodyPr>
          <a:lstStyle/>
          <a:p>
            <a:r>
              <a:rPr lang="ru-RU" sz="1100" dirty="0">
                <a:solidFill>
                  <a:srgbClr val="000000"/>
                </a:solidFill>
              </a:rPr>
              <a:t>Терка</a:t>
            </a:r>
          </a:p>
          <a:p>
            <a:r>
              <a:rPr lang="ru-RU" sz="1100" dirty="0">
                <a:solidFill>
                  <a:srgbClr val="000000"/>
                </a:solidFill>
              </a:rPr>
              <a:t>Высотой 21,5 см, 24,5 см</a:t>
            </a:r>
          </a:p>
        </p:txBody>
      </p:sp>
      <p:sp>
        <p:nvSpPr>
          <p:cNvPr id="21" name="TextBox 20"/>
          <p:cNvSpPr txBox="1"/>
          <p:nvPr/>
        </p:nvSpPr>
        <p:spPr>
          <a:xfrm>
            <a:off x="3419872" y="548680"/>
            <a:ext cx="891591" cy="338554"/>
          </a:xfrm>
          <a:prstGeom prst="rect">
            <a:avLst/>
          </a:prstGeom>
          <a:noFill/>
        </p:spPr>
        <p:txBody>
          <a:bodyPr wrap="none" rtlCol="0">
            <a:spAutoFit/>
          </a:bodyPr>
          <a:lstStyle/>
          <a:p>
            <a:r>
              <a:rPr lang="ru-RU" sz="1600" b="1" dirty="0">
                <a:solidFill>
                  <a:schemeClr val="tx2">
                    <a:lumMod val="75000"/>
                  </a:schemeClr>
                </a:solidFill>
              </a:rPr>
              <a:t>ТЕРКИ</a:t>
            </a:r>
          </a:p>
        </p:txBody>
      </p:sp>
      <p:sp>
        <p:nvSpPr>
          <p:cNvPr id="22" name="TextBox 21"/>
          <p:cNvSpPr txBox="1"/>
          <p:nvPr/>
        </p:nvSpPr>
        <p:spPr>
          <a:xfrm>
            <a:off x="672049" y="570327"/>
            <a:ext cx="1451679" cy="338554"/>
          </a:xfrm>
          <a:prstGeom prst="rect">
            <a:avLst/>
          </a:prstGeom>
          <a:noFill/>
        </p:spPr>
        <p:txBody>
          <a:bodyPr wrap="none" rtlCol="0">
            <a:spAutoFit/>
          </a:bodyPr>
          <a:lstStyle/>
          <a:p>
            <a:r>
              <a:rPr lang="ru-RU" sz="1600" b="1" dirty="0">
                <a:solidFill>
                  <a:schemeClr val="tx2">
                    <a:lumMod val="75000"/>
                  </a:schemeClr>
                </a:solidFill>
              </a:rPr>
              <a:t>ТОЛКУШКИ</a:t>
            </a:r>
          </a:p>
        </p:txBody>
      </p:sp>
      <p:pic>
        <p:nvPicPr>
          <p:cNvPr id="29" name="Рисунок 28" descr="00000150252.jpg"/>
          <p:cNvPicPr>
            <a:picLocks noChangeAspect="1"/>
          </p:cNvPicPr>
          <p:nvPr/>
        </p:nvPicPr>
        <p:blipFill>
          <a:blip r:embed="rId2" cstate="print">
            <a:clrChange>
              <a:clrFrom>
                <a:srgbClr val="FFFFFF"/>
              </a:clrFrom>
              <a:clrTo>
                <a:srgbClr val="FFFFFF">
                  <a:alpha val="0"/>
                </a:srgbClr>
              </a:clrTo>
            </a:clrChange>
          </a:blip>
          <a:stretch>
            <a:fillRect/>
          </a:stretch>
        </p:blipFill>
        <p:spPr>
          <a:xfrm>
            <a:off x="4572000" y="548680"/>
            <a:ext cx="850392" cy="1926336"/>
          </a:xfrm>
          <a:prstGeom prst="rect">
            <a:avLst/>
          </a:prstGeom>
        </p:spPr>
      </p:pic>
      <p:pic>
        <p:nvPicPr>
          <p:cNvPr id="30" name="Рисунок 29" descr="00000226015.jpg"/>
          <p:cNvPicPr>
            <a:picLocks noChangeAspect="1"/>
          </p:cNvPicPr>
          <p:nvPr/>
        </p:nvPicPr>
        <p:blipFill>
          <a:blip r:embed="rId3" cstate="print">
            <a:clrChange>
              <a:clrFrom>
                <a:srgbClr val="FFFFFF"/>
              </a:clrFrom>
              <a:clrTo>
                <a:srgbClr val="FFFFFF">
                  <a:alpha val="0"/>
                </a:srgbClr>
              </a:clrTo>
            </a:clrChange>
          </a:blip>
          <a:stretch>
            <a:fillRect/>
          </a:stretch>
        </p:blipFill>
        <p:spPr>
          <a:xfrm rot="19139340">
            <a:off x="2453081" y="259624"/>
            <a:ext cx="878852" cy="1771436"/>
          </a:xfrm>
          <a:prstGeom prst="rect">
            <a:avLst/>
          </a:prstGeom>
        </p:spPr>
      </p:pic>
      <p:pic>
        <p:nvPicPr>
          <p:cNvPr id="37" name="Рисунок 36" descr="00000229314.jpg"/>
          <p:cNvPicPr>
            <a:picLocks noChangeAspect="1"/>
          </p:cNvPicPr>
          <p:nvPr/>
        </p:nvPicPr>
        <p:blipFill>
          <a:blip r:embed="rId4" cstate="print">
            <a:clrChange>
              <a:clrFrom>
                <a:srgbClr val="FFFFFF"/>
              </a:clrFrom>
              <a:clrTo>
                <a:srgbClr val="FFFFFF">
                  <a:alpha val="0"/>
                </a:srgbClr>
              </a:clrTo>
            </a:clrChange>
          </a:blip>
          <a:srcRect l="15859" t="8513" r="19516" b="16810"/>
          <a:stretch>
            <a:fillRect/>
          </a:stretch>
        </p:blipFill>
        <p:spPr>
          <a:xfrm rot="4041078">
            <a:off x="7564279" y="2181318"/>
            <a:ext cx="1130792" cy="1152128"/>
          </a:xfrm>
          <a:prstGeom prst="rect">
            <a:avLst/>
          </a:prstGeom>
        </p:spPr>
      </p:pic>
      <p:sp>
        <p:nvSpPr>
          <p:cNvPr id="38" name="TextBox 37"/>
          <p:cNvSpPr txBox="1"/>
          <p:nvPr/>
        </p:nvSpPr>
        <p:spPr>
          <a:xfrm>
            <a:off x="7236296" y="1628800"/>
            <a:ext cx="1728192" cy="430887"/>
          </a:xfrm>
          <a:prstGeom prst="rect">
            <a:avLst/>
          </a:prstGeom>
          <a:noFill/>
        </p:spPr>
        <p:txBody>
          <a:bodyPr wrap="square" rtlCol="0">
            <a:spAutoFit/>
          </a:bodyPr>
          <a:lstStyle/>
          <a:p>
            <a:r>
              <a:rPr lang="ru-RU" sz="1100" dirty="0">
                <a:solidFill>
                  <a:srgbClr val="000000"/>
                </a:solidFill>
              </a:rPr>
              <a:t>Лопатка</a:t>
            </a:r>
          </a:p>
          <a:p>
            <a:r>
              <a:rPr lang="ru-RU" sz="1100" dirty="0">
                <a:solidFill>
                  <a:srgbClr val="000000"/>
                </a:solidFill>
              </a:rPr>
              <a:t>18 см, 20 см, 2</a:t>
            </a:r>
            <a:r>
              <a:rPr lang="en-US" sz="1100" dirty="0">
                <a:solidFill>
                  <a:srgbClr val="000000"/>
                </a:solidFill>
              </a:rPr>
              <a:t>5</a:t>
            </a:r>
            <a:r>
              <a:rPr lang="ru-RU" sz="1100" dirty="0">
                <a:solidFill>
                  <a:srgbClr val="000000"/>
                </a:solidFill>
              </a:rPr>
              <a:t> см</a:t>
            </a:r>
          </a:p>
        </p:txBody>
      </p:sp>
      <p:sp>
        <p:nvSpPr>
          <p:cNvPr id="39" name="TextBox 38"/>
          <p:cNvSpPr txBox="1"/>
          <p:nvPr/>
        </p:nvSpPr>
        <p:spPr>
          <a:xfrm>
            <a:off x="5940152" y="3167390"/>
            <a:ext cx="1368152" cy="261610"/>
          </a:xfrm>
          <a:prstGeom prst="rect">
            <a:avLst/>
          </a:prstGeom>
          <a:noFill/>
        </p:spPr>
        <p:txBody>
          <a:bodyPr wrap="square" rtlCol="0">
            <a:spAutoFit/>
          </a:bodyPr>
          <a:lstStyle/>
          <a:p>
            <a:r>
              <a:rPr lang="ru-RU" sz="1100" dirty="0">
                <a:solidFill>
                  <a:srgbClr val="000000"/>
                </a:solidFill>
              </a:rPr>
              <a:t>Лопатка 25 см</a:t>
            </a:r>
          </a:p>
        </p:txBody>
      </p:sp>
      <p:sp>
        <p:nvSpPr>
          <p:cNvPr id="40" name="TextBox 39"/>
          <p:cNvSpPr txBox="1"/>
          <p:nvPr/>
        </p:nvSpPr>
        <p:spPr>
          <a:xfrm>
            <a:off x="7488832" y="4535542"/>
            <a:ext cx="1691680" cy="261610"/>
          </a:xfrm>
          <a:prstGeom prst="rect">
            <a:avLst/>
          </a:prstGeom>
          <a:noFill/>
        </p:spPr>
        <p:txBody>
          <a:bodyPr wrap="square" rtlCol="0">
            <a:spAutoFit/>
          </a:bodyPr>
          <a:lstStyle/>
          <a:p>
            <a:r>
              <a:rPr lang="ru-RU" sz="1100" dirty="0">
                <a:solidFill>
                  <a:srgbClr val="000000"/>
                </a:solidFill>
              </a:rPr>
              <a:t>Лопатка  30 см</a:t>
            </a:r>
          </a:p>
        </p:txBody>
      </p:sp>
      <p:sp>
        <p:nvSpPr>
          <p:cNvPr id="41" name="TextBox 40"/>
          <p:cNvSpPr txBox="1"/>
          <p:nvPr/>
        </p:nvSpPr>
        <p:spPr>
          <a:xfrm>
            <a:off x="7452320" y="3239398"/>
            <a:ext cx="1404664" cy="600164"/>
          </a:xfrm>
          <a:prstGeom prst="rect">
            <a:avLst/>
          </a:prstGeom>
          <a:noFill/>
        </p:spPr>
        <p:txBody>
          <a:bodyPr wrap="square" rtlCol="0">
            <a:spAutoFit/>
          </a:bodyPr>
          <a:lstStyle/>
          <a:p>
            <a:r>
              <a:rPr lang="ru-RU" sz="1100" dirty="0">
                <a:solidFill>
                  <a:srgbClr val="000000"/>
                </a:solidFill>
              </a:rPr>
              <a:t>Лопатка с деревянной ручкой 30 см</a:t>
            </a:r>
          </a:p>
        </p:txBody>
      </p:sp>
      <p:sp>
        <p:nvSpPr>
          <p:cNvPr id="42" name="TextBox 41"/>
          <p:cNvSpPr txBox="1"/>
          <p:nvPr/>
        </p:nvSpPr>
        <p:spPr>
          <a:xfrm>
            <a:off x="6012160" y="476672"/>
            <a:ext cx="1232645" cy="338554"/>
          </a:xfrm>
          <a:prstGeom prst="rect">
            <a:avLst/>
          </a:prstGeom>
          <a:noFill/>
        </p:spPr>
        <p:txBody>
          <a:bodyPr wrap="none" rtlCol="0">
            <a:spAutoFit/>
          </a:bodyPr>
          <a:lstStyle/>
          <a:p>
            <a:r>
              <a:rPr lang="ru-RU" sz="1600" b="1" dirty="0">
                <a:solidFill>
                  <a:schemeClr val="tx2">
                    <a:lumMod val="75000"/>
                  </a:schemeClr>
                </a:solidFill>
              </a:rPr>
              <a:t>ЛОПАТКИ</a:t>
            </a:r>
          </a:p>
        </p:txBody>
      </p:sp>
      <p:pic>
        <p:nvPicPr>
          <p:cNvPr id="43" name="Рисунок 42" descr="00000177545.jpg"/>
          <p:cNvPicPr>
            <a:picLocks noChangeAspect="1"/>
          </p:cNvPicPr>
          <p:nvPr/>
        </p:nvPicPr>
        <p:blipFill>
          <a:blip r:embed="rId5" cstate="print">
            <a:clrChange>
              <a:clrFrom>
                <a:srgbClr val="FFFFFF"/>
              </a:clrFrom>
              <a:clrTo>
                <a:srgbClr val="FFFFFF">
                  <a:alpha val="0"/>
                </a:srgbClr>
              </a:clrTo>
            </a:clrChange>
          </a:blip>
          <a:srcRect l="6951" t="12074" r="3801" b="10178"/>
          <a:stretch>
            <a:fillRect/>
          </a:stretch>
        </p:blipFill>
        <p:spPr>
          <a:xfrm flipH="1">
            <a:off x="5796136" y="2376836"/>
            <a:ext cx="1584176" cy="764132"/>
          </a:xfrm>
          <a:prstGeom prst="rect">
            <a:avLst/>
          </a:prstGeom>
        </p:spPr>
      </p:pic>
      <p:pic>
        <p:nvPicPr>
          <p:cNvPr id="44" name="Рисунок 43" descr="00000177546.jpg"/>
          <p:cNvPicPr>
            <a:picLocks noChangeAspect="1"/>
          </p:cNvPicPr>
          <p:nvPr/>
        </p:nvPicPr>
        <p:blipFill>
          <a:blip r:embed="rId6" cstate="print">
            <a:clrChange>
              <a:clrFrom>
                <a:srgbClr val="FFFFFF"/>
              </a:clrFrom>
              <a:clrTo>
                <a:srgbClr val="FFFFFF">
                  <a:alpha val="0"/>
                </a:srgbClr>
              </a:clrTo>
            </a:clrChange>
          </a:blip>
          <a:srcRect l="10695" t="38851" r="23239" b="26110"/>
          <a:stretch>
            <a:fillRect/>
          </a:stretch>
        </p:blipFill>
        <p:spPr>
          <a:xfrm rot="1132126">
            <a:off x="7262452" y="1221667"/>
            <a:ext cx="1440160" cy="401057"/>
          </a:xfrm>
          <a:prstGeom prst="rect">
            <a:avLst/>
          </a:prstGeom>
        </p:spPr>
      </p:pic>
      <p:pic>
        <p:nvPicPr>
          <p:cNvPr id="45" name="Рисунок 44" descr="00000229313.jpg"/>
          <p:cNvPicPr>
            <a:picLocks noChangeAspect="1"/>
          </p:cNvPicPr>
          <p:nvPr/>
        </p:nvPicPr>
        <p:blipFill>
          <a:blip r:embed="rId7" cstate="print">
            <a:clrChange>
              <a:clrFrom>
                <a:srgbClr val="FFFFFF"/>
              </a:clrFrom>
              <a:clrTo>
                <a:srgbClr val="FFFFFF">
                  <a:alpha val="0"/>
                </a:srgbClr>
              </a:clrTo>
            </a:clrChange>
          </a:blip>
          <a:srcRect l="10797" t="20743" r="12861" b="14892"/>
          <a:stretch>
            <a:fillRect/>
          </a:stretch>
        </p:blipFill>
        <p:spPr>
          <a:xfrm flipH="1">
            <a:off x="7514509" y="3861048"/>
            <a:ext cx="1233955" cy="733703"/>
          </a:xfrm>
          <a:prstGeom prst="rect">
            <a:avLst/>
          </a:prstGeom>
        </p:spPr>
      </p:pic>
      <p:sp>
        <p:nvSpPr>
          <p:cNvPr id="46" name="TextBox 45"/>
          <p:cNvSpPr txBox="1"/>
          <p:nvPr/>
        </p:nvSpPr>
        <p:spPr>
          <a:xfrm>
            <a:off x="5652120" y="2087270"/>
            <a:ext cx="1584176" cy="261610"/>
          </a:xfrm>
          <a:prstGeom prst="rect">
            <a:avLst/>
          </a:prstGeom>
          <a:noFill/>
        </p:spPr>
        <p:txBody>
          <a:bodyPr wrap="square" rtlCol="0">
            <a:spAutoFit/>
          </a:bodyPr>
          <a:lstStyle/>
          <a:p>
            <a:r>
              <a:rPr lang="ru-RU" sz="1100" b="1" dirty="0">
                <a:solidFill>
                  <a:srgbClr val="000000"/>
                </a:solidFill>
              </a:rPr>
              <a:t>Лопатка кухонная</a:t>
            </a:r>
          </a:p>
        </p:txBody>
      </p:sp>
      <p:pic>
        <p:nvPicPr>
          <p:cNvPr id="47" name="Рисунок 46" descr="00000177550.jpg"/>
          <p:cNvPicPr>
            <a:picLocks noChangeAspect="1"/>
          </p:cNvPicPr>
          <p:nvPr/>
        </p:nvPicPr>
        <p:blipFill>
          <a:blip r:embed="rId8" cstate="print">
            <a:clrChange>
              <a:clrFrom>
                <a:srgbClr val="FFFFFF"/>
              </a:clrFrom>
              <a:clrTo>
                <a:srgbClr val="FFFFFF">
                  <a:alpha val="0"/>
                </a:srgbClr>
              </a:clrTo>
            </a:clrChange>
          </a:blip>
          <a:srcRect t="6289" r="15775"/>
          <a:stretch>
            <a:fillRect/>
          </a:stretch>
        </p:blipFill>
        <p:spPr>
          <a:xfrm rot="4310618" flipH="1">
            <a:off x="5873907" y="1070442"/>
            <a:ext cx="1080000" cy="1097673"/>
          </a:xfrm>
          <a:prstGeom prst="rect">
            <a:avLst/>
          </a:prstGeom>
        </p:spPr>
      </p:pic>
      <p:sp>
        <p:nvSpPr>
          <p:cNvPr id="48" name="TextBox 47"/>
          <p:cNvSpPr txBox="1"/>
          <p:nvPr/>
        </p:nvSpPr>
        <p:spPr>
          <a:xfrm>
            <a:off x="3779912" y="3501009"/>
            <a:ext cx="1584176" cy="430887"/>
          </a:xfrm>
          <a:prstGeom prst="rect">
            <a:avLst/>
          </a:prstGeom>
          <a:noFill/>
        </p:spPr>
        <p:txBody>
          <a:bodyPr wrap="square" rtlCol="0">
            <a:spAutoFit/>
          </a:bodyPr>
          <a:lstStyle/>
          <a:p>
            <a:r>
              <a:rPr lang="ru-RU" sz="1100" dirty="0">
                <a:solidFill>
                  <a:srgbClr val="000000"/>
                </a:solidFill>
              </a:rPr>
              <a:t>Ложка для спагетти 46 см</a:t>
            </a:r>
          </a:p>
        </p:txBody>
      </p:sp>
      <p:sp>
        <p:nvSpPr>
          <p:cNvPr id="49" name="TextBox 48"/>
          <p:cNvSpPr txBox="1"/>
          <p:nvPr/>
        </p:nvSpPr>
        <p:spPr>
          <a:xfrm>
            <a:off x="323528" y="1556792"/>
            <a:ext cx="1093569" cy="338554"/>
          </a:xfrm>
          <a:prstGeom prst="rect">
            <a:avLst/>
          </a:prstGeom>
          <a:noFill/>
        </p:spPr>
        <p:txBody>
          <a:bodyPr wrap="none" rtlCol="0">
            <a:spAutoFit/>
          </a:bodyPr>
          <a:lstStyle/>
          <a:p>
            <a:r>
              <a:rPr lang="ru-RU" sz="1600" b="1" dirty="0">
                <a:solidFill>
                  <a:schemeClr val="tx2">
                    <a:lumMod val="75000"/>
                  </a:schemeClr>
                </a:solidFill>
              </a:rPr>
              <a:t>ЩИПЦЫ</a:t>
            </a:r>
          </a:p>
        </p:txBody>
      </p:sp>
      <p:sp>
        <p:nvSpPr>
          <p:cNvPr id="50" name="TextBox 49"/>
          <p:cNvSpPr txBox="1"/>
          <p:nvPr/>
        </p:nvSpPr>
        <p:spPr>
          <a:xfrm>
            <a:off x="4211960" y="5661248"/>
            <a:ext cx="1584176" cy="430887"/>
          </a:xfrm>
          <a:prstGeom prst="rect">
            <a:avLst/>
          </a:prstGeom>
          <a:noFill/>
        </p:spPr>
        <p:txBody>
          <a:bodyPr wrap="square" rtlCol="0">
            <a:spAutoFit/>
          </a:bodyPr>
          <a:lstStyle/>
          <a:p>
            <a:r>
              <a:rPr lang="ru-RU" sz="1100" dirty="0">
                <a:solidFill>
                  <a:srgbClr val="000000"/>
                </a:solidFill>
              </a:rPr>
              <a:t>Щипцы для сахара, 12 см</a:t>
            </a:r>
          </a:p>
        </p:txBody>
      </p:sp>
      <p:sp>
        <p:nvSpPr>
          <p:cNvPr id="51" name="TextBox 50"/>
          <p:cNvSpPr txBox="1"/>
          <p:nvPr/>
        </p:nvSpPr>
        <p:spPr>
          <a:xfrm>
            <a:off x="1907704" y="5590401"/>
            <a:ext cx="1584176" cy="430887"/>
          </a:xfrm>
          <a:prstGeom prst="rect">
            <a:avLst/>
          </a:prstGeom>
          <a:noFill/>
        </p:spPr>
        <p:txBody>
          <a:bodyPr wrap="square" rtlCol="0">
            <a:spAutoFit/>
          </a:bodyPr>
          <a:lstStyle/>
          <a:p>
            <a:r>
              <a:rPr lang="ru-RU" sz="1100" dirty="0">
                <a:solidFill>
                  <a:srgbClr val="000000"/>
                </a:solidFill>
              </a:rPr>
              <a:t>Щипцы для пирожных, 23 см</a:t>
            </a:r>
          </a:p>
        </p:txBody>
      </p:sp>
      <p:sp>
        <p:nvSpPr>
          <p:cNvPr id="52" name="TextBox 51"/>
          <p:cNvSpPr txBox="1"/>
          <p:nvPr/>
        </p:nvSpPr>
        <p:spPr>
          <a:xfrm>
            <a:off x="179512" y="5590401"/>
            <a:ext cx="1584176" cy="430887"/>
          </a:xfrm>
          <a:prstGeom prst="rect">
            <a:avLst/>
          </a:prstGeom>
          <a:noFill/>
        </p:spPr>
        <p:txBody>
          <a:bodyPr wrap="square" rtlCol="0">
            <a:spAutoFit/>
          </a:bodyPr>
          <a:lstStyle/>
          <a:p>
            <a:r>
              <a:rPr lang="ru-RU" sz="1100" dirty="0">
                <a:solidFill>
                  <a:srgbClr val="000000"/>
                </a:solidFill>
              </a:rPr>
              <a:t>Щипцы для бекона, 24 см</a:t>
            </a:r>
          </a:p>
        </p:txBody>
      </p:sp>
      <p:sp>
        <p:nvSpPr>
          <p:cNvPr id="53" name="TextBox 52"/>
          <p:cNvSpPr txBox="1"/>
          <p:nvPr/>
        </p:nvSpPr>
        <p:spPr>
          <a:xfrm>
            <a:off x="5796136" y="5661248"/>
            <a:ext cx="1584176" cy="430887"/>
          </a:xfrm>
          <a:prstGeom prst="rect">
            <a:avLst/>
          </a:prstGeom>
          <a:noFill/>
        </p:spPr>
        <p:txBody>
          <a:bodyPr wrap="square" rtlCol="0">
            <a:spAutoFit/>
          </a:bodyPr>
          <a:lstStyle/>
          <a:p>
            <a:r>
              <a:rPr lang="ru-RU" sz="1100" dirty="0">
                <a:solidFill>
                  <a:srgbClr val="000000"/>
                </a:solidFill>
              </a:rPr>
              <a:t>Щипцы для сэндвичей, 24 см</a:t>
            </a:r>
          </a:p>
        </p:txBody>
      </p:sp>
      <p:sp>
        <p:nvSpPr>
          <p:cNvPr id="54" name="TextBox 53"/>
          <p:cNvSpPr txBox="1"/>
          <p:nvPr/>
        </p:nvSpPr>
        <p:spPr>
          <a:xfrm>
            <a:off x="5580112" y="4998528"/>
            <a:ext cx="1584176" cy="430887"/>
          </a:xfrm>
          <a:prstGeom prst="rect">
            <a:avLst/>
          </a:prstGeom>
          <a:noFill/>
        </p:spPr>
        <p:txBody>
          <a:bodyPr wrap="square" rtlCol="0">
            <a:spAutoFit/>
          </a:bodyPr>
          <a:lstStyle/>
          <a:p>
            <a:r>
              <a:rPr lang="ru-RU" sz="1100" dirty="0">
                <a:solidFill>
                  <a:srgbClr val="000000"/>
                </a:solidFill>
              </a:rPr>
              <a:t>Щипцы для колбас и сосисок, 24 см</a:t>
            </a:r>
          </a:p>
        </p:txBody>
      </p:sp>
      <p:sp>
        <p:nvSpPr>
          <p:cNvPr id="55" name="TextBox 54"/>
          <p:cNvSpPr txBox="1"/>
          <p:nvPr/>
        </p:nvSpPr>
        <p:spPr>
          <a:xfrm>
            <a:off x="1763688" y="4293096"/>
            <a:ext cx="2016224" cy="430887"/>
          </a:xfrm>
          <a:prstGeom prst="rect">
            <a:avLst/>
          </a:prstGeom>
          <a:noFill/>
        </p:spPr>
        <p:txBody>
          <a:bodyPr wrap="square" rtlCol="0">
            <a:spAutoFit/>
          </a:bodyPr>
          <a:lstStyle/>
          <a:p>
            <a:r>
              <a:rPr lang="ru-RU" sz="1100" dirty="0">
                <a:solidFill>
                  <a:srgbClr val="000000"/>
                </a:solidFill>
              </a:rPr>
              <a:t>Щипцы для кондитерских изделий, 20 см</a:t>
            </a:r>
          </a:p>
        </p:txBody>
      </p:sp>
      <p:sp>
        <p:nvSpPr>
          <p:cNvPr id="56" name="TextBox 55"/>
          <p:cNvSpPr txBox="1"/>
          <p:nvPr/>
        </p:nvSpPr>
        <p:spPr>
          <a:xfrm>
            <a:off x="3779912" y="4925359"/>
            <a:ext cx="1584176" cy="430887"/>
          </a:xfrm>
          <a:prstGeom prst="rect">
            <a:avLst/>
          </a:prstGeom>
          <a:noFill/>
        </p:spPr>
        <p:txBody>
          <a:bodyPr wrap="square" rtlCol="0">
            <a:spAutoFit/>
          </a:bodyPr>
          <a:lstStyle/>
          <a:p>
            <a:r>
              <a:rPr lang="ru-RU" sz="1100" dirty="0">
                <a:solidFill>
                  <a:srgbClr val="000000"/>
                </a:solidFill>
              </a:rPr>
              <a:t>Щипцы для салата</a:t>
            </a:r>
          </a:p>
          <a:p>
            <a:r>
              <a:rPr lang="ru-RU" sz="1100" dirty="0">
                <a:solidFill>
                  <a:srgbClr val="000000"/>
                </a:solidFill>
              </a:rPr>
              <a:t>24 см, 29 см</a:t>
            </a:r>
          </a:p>
        </p:txBody>
      </p:sp>
      <p:sp>
        <p:nvSpPr>
          <p:cNvPr id="57" name="TextBox 56"/>
          <p:cNvSpPr txBox="1"/>
          <p:nvPr/>
        </p:nvSpPr>
        <p:spPr>
          <a:xfrm>
            <a:off x="179512" y="4005064"/>
            <a:ext cx="1584176" cy="430887"/>
          </a:xfrm>
          <a:prstGeom prst="rect">
            <a:avLst/>
          </a:prstGeom>
          <a:noFill/>
        </p:spPr>
        <p:txBody>
          <a:bodyPr wrap="square" rtlCol="0">
            <a:spAutoFit/>
          </a:bodyPr>
          <a:lstStyle/>
          <a:p>
            <a:r>
              <a:rPr lang="ru-RU" sz="1100" dirty="0">
                <a:solidFill>
                  <a:srgbClr val="000000"/>
                </a:solidFill>
              </a:rPr>
              <a:t>Щипцы для гриля</a:t>
            </a:r>
          </a:p>
          <a:p>
            <a:r>
              <a:rPr lang="ru-RU" sz="1100" dirty="0">
                <a:solidFill>
                  <a:srgbClr val="000000"/>
                </a:solidFill>
              </a:rPr>
              <a:t>21 см, 24 см</a:t>
            </a:r>
          </a:p>
        </p:txBody>
      </p:sp>
      <p:sp>
        <p:nvSpPr>
          <p:cNvPr id="58" name="TextBox 57"/>
          <p:cNvSpPr txBox="1"/>
          <p:nvPr/>
        </p:nvSpPr>
        <p:spPr>
          <a:xfrm>
            <a:off x="1979712" y="3070121"/>
            <a:ext cx="1584176" cy="430887"/>
          </a:xfrm>
          <a:prstGeom prst="rect">
            <a:avLst/>
          </a:prstGeom>
          <a:noFill/>
        </p:spPr>
        <p:txBody>
          <a:bodyPr wrap="square" rtlCol="0">
            <a:spAutoFit/>
          </a:bodyPr>
          <a:lstStyle/>
          <a:p>
            <a:r>
              <a:rPr lang="ru-RU" sz="1100" dirty="0">
                <a:solidFill>
                  <a:srgbClr val="000000"/>
                </a:solidFill>
              </a:rPr>
              <a:t>Щипцы для спагетти, 20 см, 21 см, 19 см</a:t>
            </a:r>
          </a:p>
        </p:txBody>
      </p:sp>
      <p:sp>
        <p:nvSpPr>
          <p:cNvPr id="59" name="TextBox 58"/>
          <p:cNvSpPr txBox="1"/>
          <p:nvPr/>
        </p:nvSpPr>
        <p:spPr>
          <a:xfrm>
            <a:off x="179512" y="2708920"/>
            <a:ext cx="1944216" cy="430887"/>
          </a:xfrm>
          <a:prstGeom prst="rect">
            <a:avLst/>
          </a:prstGeom>
          <a:noFill/>
        </p:spPr>
        <p:txBody>
          <a:bodyPr wrap="square" rtlCol="0">
            <a:spAutoFit/>
          </a:bodyPr>
          <a:lstStyle/>
          <a:p>
            <a:r>
              <a:rPr lang="ru-RU" sz="1100" dirty="0">
                <a:solidFill>
                  <a:srgbClr val="000000"/>
                </a:solidFill>
              </a:rPr>
              <a:t>Щипцы универсальные</a:t>
            </a:r>
          </a:p>
          <a:p>
            <a:r>
              <a:rPr lang="ru-RU" sz="1100" dirty="0">
                <a:solidFill>
                  <a:srgbClr val="000000"/>
                </a:solidFill>
              </a:rPr>
              <a:t>18 см, 24 см, 30 см, 41 см</a:t>
            </a:r>
          </a:p>
        </p:txBody>
      </p:sp>
      <p:pic>
        <p:nvPicPr>
          <p:cNvPr id="60" name="Рисунок 59" descr="00000177542.jpg"/>
          <p:cNvPicPr>
            <a:picLocks noChangeAspect="1"/>
          </p:cNvPicPr>
          <p:nvPr/>
        </p:nvPicPr>
        <p:blipFill>
          <a:blip r:embed="rId9" cstate="print">
            <a:clrChange>
              <a:clrFrom>
                <a:srgbClr val="FFFFFF"/>
              </a:clrFrom>
              <a:clrTo>
                <a:srgbClr val="FFFFFF">
                  <a:alpha val="0"/>
                </a:srgbClr>
              </a:clrTo>
            </a:clrChange>
          </a:blip>
          <a:stretch>
            <a:fillRect/>
          </a:stretch>
        </p:blipFill>
        <p:spPr>
          <a:xfrm rot="6311432" flipV="1">
            <a:off x="4124337" y="2170837"/>
            <a:ext cx="1370496" cy="1744671"/>
          </a:xfrm>
          <a:prstGeom prst="rect">
            <a:avLst/>
          </a:prstGeom>
        </p:spPr>
      </p:pic>
      <p:pic>
        <p:nvPicPr>
          <p:cNvPr id="61" name="Picture 2" descr="R:\Departments\DPRO (ORPA)\Посуда фото\EKSI_инвентарь\Щипцы универсальные_UT18_41.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rot="1750155">
            <a:off x="631019" y="1741127"/>
            <a:ext cx="1081029" cy="1247577"/>
          </a:xfrm>
          <a:prstGeom prst="rect">
            <a:avLst/>
          </a:prstGeom>
          <a:noFill/>
        </p:spPr>
      </p:pic>
      <p:pic>
        <p:nvPicPr>
          <p:cNvPr id="62" name="Рисунок 61" descr="00000143441.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1907704" y="2019672"/>
            <a:ext cx="1640219" cy="1265312"/>
          </a:xfrm>
          <a:prstGeom prst="rect">
            <a:avLst/>
          </a:prstGeom>
        </p:spPr>
      </p:pic>
      <p:pic>
        <p:nvPicPr>
          <p:cNvPr id="63" name="Рисунок 62" descr="00000143434.jpg"/>
          <p:cNvPicPr>
            <a:picLocks noChangeAspect="1"/>
          </p:cNvPicPr>
          <p:nvPr/>
        </p:nvPicPr>
        <p:blipFill>
          <a:blip r:embed="rId12" cstate="print">
            <a:clrChange>
              <a:clrFrom>
                <a:srgbClr val="FFFFFF"/>
              </a:clrFrom>
              <a:clrTo>
                <a:srgbClr val="FFFFFF">
                  <a:alpha val="0"/>
                </a:srgbClr>
              </a:clrTo>
            </a:clrChange>
          </a:blip>
          <a:stretch>
            <a:fillRect/>
          </a:stretch>
        </p:blipFill>
        <p:spPr>
          <a:xfrm rot="18393471" flipH="1">
            <a:off x="381509" y="3037810"/>
            <a:ext cx="1195834" cy="1104939"/>
          </a:xfrm>
          <a:prstGeom prst="rect">
            <a:avLst/>
          </a:prstGeom>
        </p:spPr>
      </p:pic>
      <p:pic>
        <p:nvPicPr>
          <p:cNvPr id="64" name="Рисунок 63" descr="00000143430.jpg"/>
          <p:cNvPicPr>
            <a:picLocks noChangeAspect="1"/>
          </p:cNvPicPr>
          <p:nvPr/>
        </p:nvPicPr>
        <p:blipFill>
          <a:blip r:embed="rId13" cstate="print">
            <a:clrChange>
              <a:clrFrom>
                <a:srgbClr val="FFFFFF"/>
              </a:clrFrom>
              <a:clrTo>
                <a:srgbClr val="FFFFFF">
                  <a:alpha val="0"/>
                </a:srgbClr>
              </a:clrTo>
            </a:clrChange>
          </a:blip>
          <a:stretch>
            <a:fillRect/>
          </a:stretch>
        </p:blipFill>
        <p:spPr>
          <a:xfrm rot="13803654">
            <a:off x="2688397" y="3250597"/>
            <a:ext cx="895450" cy="1305232"/>
          </a:xfrm>
          <a:prstGeom prst="rect">
            <a:avLst/>
          </a:prstGeom>
        </p:spPr>
      </p:pic>
      <p:pic>
        <p:nvPicPr>
          <p:cNvPr id="65" name="Рисунок 64" descr="00000143439.jpg"/>
          <p:cNvPicPr>
            <a:picLocks noChangeAspect="1"/>
          </p:cNvPicPr>
          <p:nvPr/>
        </p:nvPicPr>
        <p:blipFill>
          <a:blip r:embed="rId14" cstate="print">
            <a:clrChange>
              <a:clrFrom>
                <a:srgbClr val="FFFFFF"/>
              </a:clrFrom>
              <a:clrTo>
                <a:srgbClr val="FFFFFF">
                  <a:alpha val="0"/>
                </a:srgbClr>
              </a:clrTo>
            </a:clrChange>
          </a:blip>
          <a:stretch>
            <a:fillRect/>
          </a:stretch>
        </p:blipFill>
        <p:spPr>
          <a:xfrm rot="13512778">
            <a:off x="4039646" y="3722983"/>
            <a:ext cx="982151" cy="1343803"/>
          </a:xfrm>
          <a:prstGeom prst="rect">
            <a:avLst/>
          </a:prstGeom>
        </p:spPr>
      </p:pic>
      <p:pic>
        <p:nvPicPr>
          <p:cNvPr id="66" name="Рисунок 65" descr="00000143438.jpg"/>
          <p:cNvPicPr>
            <a:picLocks noChangeAspect="1"/>
          </p:cNvPicPr>
          <p:nvPr/>
        </p:nvPicPr>
        <p:blipFill>
          <a:blip r:embed="rId15" cstate="print">
            <a:clrChange>
              <a:clrFrom>
                <a:srgbClr val="FFFFFF"/>
              </a:clrFrom>
              <a:clrTo>
                <a:srgbClr val="FFFFFF">
                  <a:alpha val="0"/>
                </a:srgbClr>
              </a:clrTo>
            </a:clrChange>
          </a:blip>
          <a:stretch>
            <a:fillRect/>
          </a:stretch>
        </p:blipFill>
        <p:spPr>
          <a:xfrm rot="11571198">
            <a:off x="5217530" y="3776817"/>
            <a:ext cx="2001353" cy="1501015"/>
          </a:xfrm>
          <a:prstGeom prst="rect">
            <a:avLst/>
          </a:prstGeom>
        </p:spPr>
      </p:pic>
      <p:pic>
        <p:nvPicPr>
          <p:cNvPr id="67" name="Рисунок 66" descr="00000143437.jpg"/>
          <p:cNvPicPr>
            <a:picLocks noChangeAspect="1"/>
          </p:cNvPicPr>
          <p:nvPr/>
        </p:nvPicPr>
        <p:blipFill>
          <a:blip r:embed="rId16" cstate="print">
            <a:clrChange>
              <a:clrFrom>
                <a:srgbClr val="FFFFFF"/>
              </a:clrFrom>
              <a:clrTo>
                <a:srgbClr val="FFFFFF">
                  <a:alpha val="0"/>
                </a:srgbClr>
              </a:clrTo>
            </a:clrChange>
          </a:blip>
          <a:stretch>
            <a:fillRect/>
          </a:stretch>
        </p:blipFill>
        <p:spPr>
          <a:xfrm rot="13618306">
            <a:off x="7436848" y="4874563"/>
            <a:ext cx="1068214" cy="1327093"/>
          </a:xfrm>
          <a:prstGeom prst="rect">
            <a:avLst/>
          </a:prstGeom>
        </p:spPr>
      </p:pic>
      <p:pic>
        <p:nvPicPr>
          <p:cNvPr id="68" name="Рисунок 67" descr="00000143429.jpg"/>
          <p:cNvPicPr>
            <a:picLocks noChangeAspect="1"/>
          </p:cNvPicPr>
          <p:nvPr/>
        </p:nvPicPr>
        <p:blipFill>
          <a:blip r:embed="rId17" cstate="print">
            <a:clrChange>
              <a:clrFrom>
                <a:srgbClr val="FFFFFF"/>
              </a:clrFrom>
              <a:clrTo>
                <a:srgbClr val="FFFFFF">
                  <a:alpha val="0"/>
                </a:srgbClr>
              </a:clrTo>
            </a:clrChange>
          </a:blip>
          <a:stretch>
            <a:fillRect/>
          </a:stretch>
        </p:blipFill>
        <p:spPr>
          <a:xfrm rot="13367091">
            <a:off x="374037" y="4327072"/>
            <a:ext cx="915958" cy="1541554"/>
          </a:xfrm>
          <a:prstGeom prst="rect">
            <a:avLst/>
          </a:prstGeom>
        </p:spPr>
      </p:pic>
      <p:pic>
        <p:nvPicPr>
          <p:cNvPr id="69" name="Рисунок 68" descr="00000143433.jpg"/>
          <p:cNvPicPr>
            <a:picLocks noChangeAspect="1"/>
          </p:cNvPicPr>
          <p:nvPr/>
        </p:nvPicPr>
        <p:blipFill>
          <a:blip r:embed="rId18" cstate="print">
            <a:clrChange>
              <a:clrFrom>
                <a:srgbClr val="FFFFFF"/>
              </a:clrFrom>
              <a:clrTo>
                <a:srgbClr val="FFFFFF">
                  <a:alpha val="0"/>
                </a:srgbClr>
              </a:clrTo>
            </a:clrChange>
          </a:blip>
          <a:stretch>
            <a:fillRect/>
          </a:stretch>
        </p:blipFill>
        <p:spPr>
          <a:xfrm rot="12972361">
            <a:off x="2293429" y="4376840"/>
            <a:ext cx="979251" cy="1382333"/>
          </a:xfrm>
          <a:prstGeom prst="rect">
            <a:avLst/>
          </a:prstGeom>
        </p:spPr>
      </p:pic>
      <p:pic>
        <p:nvPicPr>
          <p:cNvPr id="70" name="Рисунок 69" descr="00000143443.jpg"/>
          <p:cNvPicPr>
            <a:picLocks noChangeAspect="1"/>
          </p:cNvPicPr>
          <p:nvPr/>
        </p:nvPicPr>
        <p:blipFill>
          <a:blip r:embed="rId19" cstate="print">
            <a:clrChange>
              <a:clrFrom>
                <a:srgbClr val="FFFFFF"/>
              </a:clrFrom>
              <a:clrTo>
                <a:srgbClr val="FFFFFF">
                  <a:alpha val="0"/>
                </a:srgbClr>
              </a:clrTo>
            </a:clrChange>
          </a:blip>
          <a:stretch>
            <a:fillRect/>
          </a:stretch>
        </p:blipFill>
        <p:spPr>
          <a:xfrm rot="13435671">
            <a:off x="4421924" y="4935678"/>
            <a:ext cx="620519" cy="1063142"/>
          </a:xfrm>
          <a:prstGeom prst="rect">
            <a:avLst/>
          </a:prstGeom>
        </p:spPr>
      </p:pic>
      <p:pic>
        <p:nvPicPr>
          <p:cNvPr id="71" name="Picture 2"/>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00000143398.jpg"/>
          <p:cNvPicPr>
            <a:picLocks noChangeAspect="1"/>
          </p:cNvPicPr>
          <p:nvPr/>
        </p:nvPicPr>
        <p:blipFill>
          <a:blip r:embed="rId2" cstate="print">
            <a:clrChange>
              <a:clrFrom>
                <a:srgbClr val="FFFFFF"/>
              </a:clrFrom>
              <a:clrTo>
                <a:srgbClr val="FFFFFF">
                  <a:alpha val="0"/>
                </a:srgbClr>
              </a:clrTo>
            </a:clrChange>
          </a:blip>
          <a:stretch>
            <a:fillRect/>
          </a:stretch>
        </p:blipFill>
        <p:spPr>
          <a:xfrm>
            <a:off x="3059832" y="4005064"/>
            <a:ext cx="936104" cy="1252473"/>
          </a:xfrm>
          <a:prstGeom prst="rect">
            <a:avLst/>
          </a:prstGeom>
        </p:spPr>
      </p:pic>
      <p:pic>
        <p:nvPicPr>
          <p:cNvPr id="16" name="Рисунок 15" descr="00000142963.jpg"/>
          <p:cNvPicPr>
            <a:picLocks noChangeAspect="1"/>
          </p:cNvPicPr>
          <p:nvPr/>
        </p:nvPicPr>
        <p:blipFill>
          <a:blip r:embed="rId3" cstate="print">
            <a:clrChange>
              <a:clrFrom>
                <a:srgbClr val="FFFFFF"/>
              </a:clrFrom>
              <a:clrTo>
                <a:srgbClr val="FFFFFF">
                  <a:alpha val="0"/>
                </a:srgbClr>
              </a:clrTo>
            </a:clrChange>
          </a:blip>
          <a:srcRect t="24479" b="29283"/>
          <a:stretch>
            <a:fillRect/>
          </a:stretch>
        </p:blipFill>
        <p:spPr>
          <a:xfrm>
            <a:off x="5292080" y="1340768"/>
            <a:ext cx="2647460" cy="1224136"/>
          </a:xfrm>
          <a:prstGeom prst="rect">
            <a:avLst/>
          </a:prstGeom>
        </p:spPr>
      </p:pic>
      <p:sp>
        <p:nvSpPr>
          <p:cNvPr id="3" name="TextBox 2"/>
          <p:cNvSpPr txBox="1"/>
          <p:nvPr/>
        </p:nvSpPr>
        <p:spPr>
          <a:xfrm>
            <a:off x="323528" y="2492896"/>
            <a:ext cx="3024336" cy="769441"/>
          </a:xfrm>
          <a:prstGeom prst="rect">
            <a:avLst/>
          </a:prstGeom>
          <a:noFill/>
        </p:spPr>
        <p:txBody>
          <a:bodyPr wrap="square" rtlCol="0">
            <a:spAutoFit/>
          </a:bodyPr>
          <a:lstStyle/>
          <a:p>
            <a:r>
              <a:rPr lang="ru-RU" sz="1100" b="1" dirty="0">
                <a:solidFill>
                  <a:srgbClr val="000000"/>
                </a:solidFill>
              </a:rPr>
              <a:t>Лоток с ручками,</a:t>
            </a:r>
          </a:p>
          <a:p>
            <a:r>
              <a:rPr lang="ru-RU" sz="1100" dirty="0">
                <a:solidFill>
                  <a:srgbClr val="000000"/>
                </a:solidFill>
              </a:rPr>
              <a:t>32х25 см,</a:t>
            </a:r>
          </a:p>
          <a:p>
            <a:r>
              <a:rPr lang="ru-RU" sz="1100" dirty="0">
                <a:solidFill>
                  <a:srgbClr val="000000"/>
                </a:solidFill>
              </a:rPr>
              <a:t>37х28 см,</a:t>
            </a:r>
          </a:p>
          <a:p>
            <a:r>
              <a:rPr lang="ru-RU" sz="1100" dirty="0">
                <a:solidFill>
                  <a:srgbClr val="000000"/>
                </a:solidFill>
              </a:rPr>
              <a:t>43х32 см</a:t>
            </a:r>
          </a:p>
        </p:txBody>
      </p:sp>
      <p:sp>
        <p:nvSpPr>
          <p:cNvPr id="4" name="TextBox 3"/>
          <p:cNvSpPr txBox="1"/>
          <p:nvPr/>
        </p:nvSpPr>
        <p:spPr>
          <a:xfrm>
            <a:off x="2627784" y="2420888"/>
            <a:ext cx="1872208" cy="1446550"/>
          </a:xfrm>
          <a:prstGeom prst="rect">
            <a:avLst/>
          </a:prstGeom>
          <a:noFill/>
        </p:spPr>
        <p:txBody>
          <a:bodyPr wrap="square" rtlCol="0">
            <a:spAutoFit/>
          </a:bodyPr>
          <a:lstStyle/>
          <a:p>
            <a:r>
              <a:rPr lang="ru-RU" sz="1100" b="1" dirty="0">
                <a:solidFill>
                  <a:srgbClr val="000000"/>
                </a:solidFill>
              </a:rPr>
              <a:t>Лоток для выкладки</a:t>
            </a:r>
          </a:p>
          <a:p>
            <a:r>
              <a:rPr lang="ru-RU" sz="1100" dirty="0">
                <a:solidFill>
                  <a:srgbClr val="000000"/>
                </a:solidFill>
              </a:rPr>
              <a:t>24х19 см, </a:t>
            </a:r>
          </a:p>
          <a:p>
            <a:r>
              <a:rPr lang="ru-RU" sz="1100" dirty="0">
                <a:solidFill>
                  <a:srgbClr val="000000"/>
                </a:solidFill>
              </a:rPr>
              <a:t>26х20 см, </a:t>
            </a:r>
          </a:p>
          <a:p>
            <a:r>
              <a:rPr lang="ru-RU" sz="1100" dirty="0">
                <a:solidFill>
                  <a:srgbClr val="000000"/>
                </a:solidFill>
              </a:rPr>
              <a:t>29х 22 см,</a:t>
            </a:r>
          </a:p>
          <a:p>
            <a:r>
              <a:rPr lang="ru-RU" sz="1100" dirty="0">
                <a:solidFill>
                  <a:srgbClr val="000000"/>
                </a:solidFill>
              </a:rPr>
              <a:t>32х24 см,</a:t>
            </a:r>
          </a:p>
          <a:p>
            <a:r>
              <a:rPr lang="ru-RU" sz="1100" dirty="0">
                <a:solidFill>
                  <a:srgbClr val="000000"/>
                </a:solidFill>
              </a:rPr>
              <a:t>35х26 см</a:t>
            </a:r>
          </a:p>
          <a:p>
            <a:endParaRPr lang="ru-RU" sz="1100" dirty="0">
              <a:solidFill>
                <a:srgbClr val="000000"/>
              </a:solidFill>
            </a:endParaRPr>
          </a:p>
          <a:p>
            <a:endParaRPr lang="ru-RU" sz="1100" dirty="0">
              <a:solidFill>
                <a:srgbClr val="000000"/>
              </a:solidFill>
            </a:endParaRPr>
          </a:p>
        </p:txBody>
      </p:sp>
      <p:sp>
        <p:nvSpPr>
          <p:cNvPr id="5" name="TextBox 4"/>
          <p:cNvSpPr txBox="1"/>
          <p:nvPr/>
        </p:nvSpPr>
        <p:spPr>
          <a:xfrm>
            <a:off x="5940152" y="2492896"/>
            <a:ext cx="2160240" cy="600164"/>
          </a:xfrm>
          <a:prstGeom prst="rect">
            <a:avLst/>
          </a:prstGeom>
          <a:noFill/>
        </p:spPr>
        <p:txBody>
          <a:bodyPr wrap="square" rtlCol="0">
            <a:spAutoFit/>
          </a:bodyPr>
          <a:lstStyle/>
          <a:p>
            <a:r>
              <a:rPr lang="ru-RU" sz="1100" b="1" dirty="0">
                <a:solidFill>
                  <a:srgbClr val="000000"/>
                </a:solidFill>
              </a:rPr>
              <a:t>Держатель для чеков</a:t>
            </a:r>
          </a:p>
          <a:p>
            <a:r>
              <a:rPr lang="ru-RU" sz="1100" dirty="0">
                <a:solidFill>
                  <a:srgbClr val="000000"/>
                </a:solidFill>
              </a:rPr>
              <a:t>Алюминий 60 см, 90 см</a:t>
            </a:r>
          </a:p>
          <a:p>
            <a:r>
              <a:rPr lang="ru-RU" sz="1100" dirty="0">
                <a:solidFill>
                  <a:srgbClr val="000000"/>
                </a:solidFill>
              </a:rPr>
              <a:t>Нерж. сталь 60 см, 90 см</a:t>
            </a:r>
          </a:p>
        </p:txBody>
      </p:sp>
      <p:sp>
        <p:nvSpPr>
          <p:cNvPr id="9" name="TextBox 8"/>
          <p:cNvSpPr txBox="1"/>
          <p:nvPr/>
        </p:nvSpPr>
        <p:spPr>
          <a:xfrm>
            <a:off x="4499992" y="5035823"/>
            <a:ext cx="2088232" cy="769441"/>
          </a:xfrm>
          <a:prstGeom prst="rect">
            <a:avLst/>
          </a:prstGeom>
          <a:noFill/>
        </p:spPr>
        <p:txBody>
          <a:bodyPr wrap="square" rtlCol="0">
            <a:spAutoFit/>
          </a:bodyPr>
          <a:lstStyle/>
          <a:p>
            <a:r>
              <a:rPr lang="ru-RU" sz="1100" b="1" dirty="0">
                <a:solidFill>
                  <a:srgbClr val="000000"/>
                </a:solidFill>
              </a:rPr>
              <a:t>Диспенсер для столовых приборов</a:t>
            </a:r>
          </a:p>
          <a:p>
            <a:r>
              <a:rPr lang="ru-RU" sz="1100" dirty="0">
                <a:solidFill>
                  <a:srgbClr val="000000"/>
                </a:solidFill>
              </a:rPr>
              <a:t>4 отверстия в 1 ряд </a:t>
            </a:r>
            <a:r>
              <a:rPr lang="en-US" sz="1100" dirty="0">
                <a:solidFill>
                  <a:srgbClr val="000000"/>
                </a:solidFill>
              </a:rPr>
              <a:t>FCH41</a:t>
            </a:r>
            <a:endParaRPr lang="ru-RU" sz="1100" dirty="0">
              <a:solidFill>
                <a:srgbClr val="000000"/>
              </a:solidFill>
            </a:endParaRPr>
          </a:p>
          <a:p>
            <a:r>
              <a:rPr lang="ru-RU" sz="1100" dirty="0">
                <a:solidFill>
                  <a:srgbClr val="000000"/>
                </a:solidFill>
              </a:rPr>
              <a:t>4 отверстия в 2 ряда</a:t>
            </a:r>
            <a:r>
              <a:rPr lang="en-US" sz="1100" dirty="0">
                <a:solidFill>
                  <a:srgbClr val="000000"/>
                </a:solidFill>
              </a:rPr>
              <a:t> FCH42</a:t>
            </a:r>
            <a:endParaRPr lang="ru-RU" sz="1100" dirty="0">
              <a:solidFill>
                <a:srgbClr val="000000"/>
              </a:solidFill>
            </a:endParaRPr>
          </a:p>
        </p:txBody>
      </p:sp>
      <p:sp>
        <p:nvSpPr>
          <p:cNvPr id="10" name="TextBox 9"/>
          <p:cNvSpPr txBox="1"/>
          <p:nvPr/>
        </p:nvSpPr>
        <p:spPr>
          <a:xfrm>
            <a:off x="323528" y="4747791"/>
            <a:ext cx="2016224" cy="769441"/>
          </a:xfrm>
          <a:prstGeom prst="rect">
            <a:avLst/>
          </a:prstGeom>
          <a:noFill/>
        </p:spPr>
        <p:txBody>
          <a:bodyPr wrap="square" rtlCol="0">
            <a:spAutoFit/>
          </a:bodyPr>
          <a:lstStyle/>
          <a:p>
            <a:r>
              <a:rPr lang="ru-RU" sz="1100" b="1" dirty="0">
                <a:solidFill>
                  <a:srgbClr val="000000"/>
                </a:solidFill>
              </a:rPr>
              <a:t>Стакан для столовых приборов 9,5х 13 см</a:t>
            </a:r>
          </a:p>
          <a:p>
            <a:r>
              <a:rPr lang="en-US" sz="1100" dirty="0">
                <a:solidFill>
                  <a:srgbClr val="000000"/>
                </a:solidFill>
              </a:rPr>
              <a:t>FC2 </a:t>
            </a:r>
          </a:p>
          <a:p>
            <a:r>
              <a:rPr lang="en-US" sz="1100" dirty="0">
                <a:solidFill>
                  <a:srgbClr val="000000"/>
                </a:solidFill>
              </a:rPr>
              <a:t>FC3 </a:t>
            </a:r>
            <a:r>
              <a:rPr lang="ru-RU" sz="1100" dirty="0">
                <a:solidFill>
                  <a:srgbClr val="000000"/>
                </a:solidFill>
              </a:rPr>
              <a:t> тяжелый</a:t>
            </a:r>
          </a:p>
        </p:txBody>
      </p:sp>
      <p:sp>
        <p:nvSpPr>
          <p:cNvPr id="20" name="TextBox 19"/>
          <p:cNvSpPr txBox="1"/>
          <p:nvPr/>
        </p:nvSpPr>
        <p:spPr>
          <a:xfrm>
            <a:off x="682626" y="547681"/>
            <a:ext cx="942887" cy="338554"/>
          </a:xfrm>
          <a:prstGeom prst="rect">
            <a:avLst/>
          </a:prstGeom>
          <a:noFill/>
        </p:spPr>
        <p:txBody>
          <a:bodyPr wrap="none" rtlCol="0">
            <a:spAutoFit/>
          </a:bodyPr>
          <a:lstStyle/>
          <a:p>
            <a:r>
              <a:rPr lang="ru-RU" sz="1600" b="1" dirty="0">
                <a:solidFill>
                  <a:schemeClr val="tx2">
                    <a:lumMod val="75000"/>
                  </a:schemeClr>
                </a:solidFill>
              </a:rPr>
              <a:t>ЛОТКИ</a:t>
            </a:r>
          </a:p>
        </p:txBody>
      </p:sp>
      <p:sp>
        <p:nvSpPr>
          <p:cNvPr id="21" name="TextBox 20"/>
          <p:cNvSpPr txBox="1"/>
          <p:nvPr/>
        </p:nvSpPr>
        <p:spPr>
          <a:xfrm>
            <a:off x="323528" y="3534107"/>
            <a:ext cx="4896544" cy="338554"/>
          </a:xfrm>
          <a:prstGeom prst="rect">
            <a:avLst/>
          </a:prstGeom>
          <a:noFill/>
        </p:spPr>
        <p:txBody>
          <a:bodyPr wrap="square" rtlCol="0">
            <a:spAutoFit/>
          </a:bodyPr>
          <a:lstStyle/>
          <a:p>
            <a:r>
              <a:rPr lang="ru-RU" sz="1600" b="1" dirty="0">
                <a:solidFill>
                  <a:schemeClr val="tx2">
                    <a:lumMod val="75000"/>
                  </a:schemeClr>
                </a:solidFill>
              </a:rPr>
              <a:t>ПОДСТАВКИ ДЛЯ СТОЛОВЫХ ПРИБОРОВ</a:t>
            </a:r>
          </a:p>
        </p:txBody>
      </p:sp>
      <p:sp>
        <p:nvSpPr>
          <p:cNvPr id="22" name="TextBox 21"/>
          <p:cNvSpPr txBox="1"/>
          <p:nvPr/>
        </p:nvSpPr>
        <p:spPr>
          <a:xfrm>
            <a:off x="5334314" y="610755"/>
            <a:ext cx="2766078" cy="338554"/>
          </a:xfrm>
          <a:prstGeom prst="rect">
            <a:avLst/>
          </a:prstGeom>
          <a:noFill/>
        </p:spPr>
        <p:txBody>
          <a:bodyPr wrap="none" rtlCol="0">
            <a:spAutoFit/>
          </a:bodyPr>
          <a:lstStyle/>
          <a:p>
            <a:r>
              <a:rPr lang="ru-RU" sz="1600" b="1" dirty="0">
                <a:solidFill>
                  <a:schemeClr val="tx2">
                    <a:lumMod val="75000"/>
                  </a:schemeClr>
                </a:solidFill>
              </a:rPr>
              <a:t>ДЕРЖАТЕЛИ ДЛЯ ЧЕКОВ</a:t>
            </a:r>
          </a:p>
        </p:txBody>
      </p:sp>
      <p:pic>
        <p:nvPicPr>
          <p:cNvPr id="15" name="Рисунок 14" descr="00000142962.jpg"/>
          <p:cNvPicPr>
            <a:picLocks noChangeAspect="1"/>
          </p:cNvPicPr>
          <p:nvPr/>
        </p:nvPicPr>
        <p:blipFill>
          <a:blip r:embed="rId4" cstate="print">
            <a:clrChange>
              <a:clrFrom>
                <a:srgbClr val="FFFFFF"/>
              </a:clrFrom>
              <a:clrTo>
                <a:srgbClr val="FFFFFF">
                  <a:alpha val="0"/>
                </a:srgbClr>
              </a:clrTo>
            </a:clrChange>
          </a:blip>
          <a:srcRect t="24550" b="21439"/>
          <a:stretch>
            <a:fillRect/>
          </a:stretch>
        </p:blipFill>
        <p:spPr>
          <a:xfrm>
            <a:off x="6588224" y="1179422"/>
            <a:ext cx="1898576" cy="1025442"/>
          </a:xfrm>
          <a:prstGeom prst="rect">
            <a:avLst/>
          </a:prstGeom>
        </p:spPr>
      </p:pic>
      <p:pic>
        <p:nvPicPr>
          <p:cNvPr id="17" name="Рисунок 16" descr="00000142979.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333488" y="3965747"/>
            <a:ext cx="958592" cy="958592"/>
          </a:xfrm>
          <a:prstGeom prst="rect">
            <a:avLst/>
          </a:prstGeom>
        </p:spPr>
      </p:pic>
      <p:pic>
        <p:nvPicPr>
          <p:cNvPr id="18" name="Рисунок 17" descr="00000142980.jpg"/>
          <p:cNvPicPr>
            <a:picLocks noChangeAspect="1"/>
          </p:cNvPicPr>
          <p:nvPr/>
        </p:nvPicPr>
        <p:blipFill>
          <a:blip r:embed="rId6" cstate="print">
            <a:clrChange>
              <a:clrFrom>
                <a:srgbClr val="FFFFFF"/>
              </a:clrFrom>
              <a:clrTo>
                <a:srgbClr val="FFFFFF">
                  <a:alpha val="0"/>
                </a:srgbClr>
              </a:clrTo>
            </a:clrChange>
          </a:blip>
          <a:srcRect t="20738" b="23961"/>
          <a:stretch>
            <a:fillRect/>
          </a:stretch>
        </p:blipFill>
        <p:spPr>
          <a:xfrm>
            <a:off x="5217451" y="4097638"/>
            <a:ext cx="1175656" cy="650153"/>
          </a:xfrm>
          <a:prstGeom prst="rect">
            <a:avLst/>
          </a:prstGeom>
        </p:spPr>
      </p:pic>
      <p:pic>
        <p:nvPicPr>
          <p:cNvPr id="19" name="Рисунок 18" descr="00000143398.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123728" y="4365104"/>
            <a:ext cx="936104" cy="1252473"/>
          </a:xfrm>
          <a:prstGeom prst="rect">
            <a:avLst/>
          </a:prstGeom>
        </p:spPr>
      </p:pic>
      <p:pic>
        <p:nvPicPr>
          <p:cNvPr id="23" name="Рисунок 22" descr="00000226233_2.jpg"/>
          <p:cNvPicPr>
            <a:picLocks noChangeAspect="1"/>
          </p:cNvPicPr>
          <p:nvPr/>
        </p:nvPicPr>
        <p:blipFill>
          <a:blip r:embed="rId7" cstate="print">
            <a:clrChange>
              <a:clrFrom>
                <a:srgbClr val="FFFFFF"/>
              </a:clrFrom>
              <a:clrTo>
                <a:srgbClr val="FFFFFF">
                  <a:alpha val="0"/>
                </a:srgbClr>
              </a:clrTo>
            </a:clrChange>
          </a:blip>
          <a:stretch>
            <a:fillRect/>
          </a:stretch>
        </p:blipFill>
        <p:spPr>
          <a:xfrm>
            <a:off x="2123728" y="620688"/>
            <a:ext cx="3019839" cy="1790333"/>
          </a:xfrm>
          <a:prstGeom prst="rect">
            <a:avLst/>
          </a:prstGeom>
        </p:spPr>
      </p:pic>
      <p:pic>
        <p:nvPicPr>
          <p:cNvPr id="17409" name="Picture 1"/>
          <p:cNvPicPr>
            <a:picLocks noChangeAspect="1" noChangeArrowheads="1"/>
          </p:cNvPicPr>
          <p:nvPr/>
        </p:nvPicPr>
        <p:blipFill>
          <a:blip r:embed="rId8" cstate="print">
            <a:clrChange>
              <a:clrFrom>
                <a:srgbClr val="FFFFFF"/>
              </a:clrFrom>
              <a:clrTo>
                <a:srgbClr val="FFFFFF">
                  <a:alpha val="0"/>
                </a:srgbClr>
              </a:clrTo>
            </a:clrChange>
          </a:blip>
          <a:srcRect l="6321" t="18080" r="6321" b="18081"/>
          <a:stretch>
            <a:fillRect/>
          </a:stretch>
        </p:blipFill>
        <p:spPr bwMode="auto">
          <a:xfrm>
            <a:off x="179512" y="836712"/>
            <a:ext cx="2088232" cy="1526016"/>
          </a:xfrm>
          <a:prstGeom prst="rect">
            <a:avLst/>
          </a:prstGeom>
          <a:noFill/>
          <a:ln w="9525">
            <a:noFill/>
            <a:miter lim="800000"/>
            <a:headEnd/>
            <a:tailEnd/>
          </a:ln>
        </p:spPr>
      </p:pic>
      <p:sp>
        <p:nvSpPr>
          <p:cNvPr id="2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Vinogradova.DA\Desktop\СТМ\каталог\ПРАВКИ\ПОСУДА\Термоконтейнеры, салатники, соусники\EKSI\диспенсеры для соусов.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504" b="94255" l="2946" r="89962">
                        <a14:foregroundMark x1="37332" y1="19918" x2="40530" y2="76263"/>
                        <a14:foregroundMark x1="35459" y1="45896" x2="36258" y2="55492"/>
                        <a14:foregroundMark x1="35206" y1="45896" x2="35459" y2="55082"/>
                        <a14:foregroundMark x1="41856" y1="60290" x2="40530" y2="87468"/>
                        <a14:foregroundMark x1="55450" y1="17109" x2="54377" y2="88258"/>
                        <a14:foregroundMark x1="37058" y1="17109" x2="37058" y2="19918"/>
                        <a14:foregroundMark x1="19487" y1="17929" x2="24263" y2="88668"/>
                        <a14:foregroundMark x1="18939" y1="25505" x2="21612" y2="81850"/>
                        <a14:foregroundMark x1="18687" y1="23106" x2="17614" y2="37090"/>
                        <a14:foregroundMark x1="58902" y1="41098" x2="58375" y2="55492"/>
                        <a14:foregroundMark x1="17887" y1="27115" x2="16814" y2="27115"/>
                      </a14:backgroundRemoval>
                    </a14:imgEffect>
                  </a14:imgLayer>
                </a14:imgProps>
              </a:ext>
              <a:ext uri="{28A0092B-C50C-407E-A947-70E740481C1C}">
                <a14:useLocalDpi xmlns:a14="http://schemas.microsoft.com/office/drawing/2010/main" val="0"/>
              </a:ext>
            </a:extLst>
          </a:blip>
          <a:srcRect/>
          <a:stretch>
            <a:fillRect/>
          </a:stretch>
        </p:blipFill>
        <p:spPr bwMode="auto">
          <a:xfrm>
            <a:off x="6393107" y="3137311"/>
            <a:ext cx="2992800" cy="19952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020272" y="5035823"/>
            <a:ext cx="2088232" cy="938719"/>
          </a:xfrm>
          <a:prstGeom prst="rect">
            <a:avLst/>
          </a:prstGeom>
          <a:noFill/>
        </p:spPr>
        <p:txBody>
          <a:bodyPr wrap="square" rtlCol="0">
            <a:spAutoFit/>
          </a:bodyPr>
          <a:lstStyle/>
          <a:p>
            <a:r>
              <a:rPr lang="ru-RU" sz="1100" b="1" dirty="0">
                <a:solidFill>
                  <a:srgbClr val="000000"/>
                </a:solidFill>
              </a:rPr>
              <a:t>Диспенсеры для соусов</a:t>
            </a:r>
          </a:p>
          <a:p>
            <a:pPr algn="ctr"/>
            <a:endParaRPr lang="ru-RU" sz="1100" b="1" dirty="0">
              <a:solidFill>
                <a:srgbClr val="000000"/>
              </a:solidFill>
            </a:endParaRPr>
          </a:p>
          <a:p>
            <a:pPr algn="r"/>
            <a:r>
              <a:rPr lang="ru-RU" sz="1100" dirty="0">
                <a:solidFill>
                  <a:srgbClr val="000000"/>
                </a:solidFill>
              </a:rPr>
              <a:t>Красный - для кетчупа	</a:t>
            </a:r>
          </a:p>
          <a:p>
            <a:pPr algn="r"/>
            <a:r>
              <a:rPr lang="ru-RU" sz="1100" dirty="0">
                <a:solidFill>
                  <a:srgbClr val="000000"/>
                </a:solidFill>
              </a:rPr>
              <a:t>Желтый - для горчицы	</a:t>
            </a:r>
          </a:p>
          <a:p>
            <a:pPr algn="r"/>
            <a:r>
              <a:rPr lang="ru-RU" sz="1100" dirty="0">
                <a:solidFill>
                  <a:srgbClr val="000000"/>
                </a:solidFill>
              </a:rPr>
              <a:t>Белый - для майонеза	</a:t>
            </a:r>
          </a:p>
        </p:txBody>
      </p:sp>
      <p:pic>
        <p:nvPicPr>
          <p:cNvPr id="28" name="Picture 14" descr="C:\Users\zelenskaya.oa\Pictures\Новогодняя распродажа\untitled2.pn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7889507" y="2764034"/>
            <a:ext cx="1092972" cy="658052"/>
          </a:xfrm>
          <a:prstGeom prst="rect">
            <a:avLst/>
          </a:prstGeom>
          <a:noFill/>
        </p:spPr>
      </p:pic>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67544" y="3074184"/>
            <a:ext cx="1728192" cy="1938992"/>
          </a:xfrm>
          <a:prstGeom prst="rect">
            <a:avLst/>
          </a:prstGeom>
          <a:noFill/>
        </p:spPr>
        <p:txBody>
          <a:bodyPr wrap="square" rtlCol="0">
            <a:spAutoFit/>
          </a:bodyPr>
          <a:lstStyle/>
          <a:p>
            <a:r>
              <a:rPr lang="ru-RU" sz="1600" b="1" dirty="0">
                <a:solidFill>
                  <a:schemeClr val="tx2">
                    <a:lumMod val="75000"/>
                  </a:schemeClr>
                </a:solidFill>
              </a:rPr>
              <a:t>Доски разделочные 60х45х2 см</a:t>
            </a:r>
          </a:p>
          <a:p>
            <a:r>
              <a:rPr lang="ru-RU" sz="1200" dirty="0">
                <a:solidFill>
                  <a:srgbClr val="000000"/>
                </a:solidFill>
              </a:rPr>
              <a:t>Красная </a:t>
            </a:r>
            <a:r>
              <a:rPr lang="en-US" sz="1200" dirty="0">
                <a:solidFill>
                  <a:srgbClr val="000000"/>
                </a:solidFill>
              </a:rPr>
              <a:t>PCB6420R</a:t>
            </a:r>
            <a:endParaRPr lang="ru-RU" sz="1200" dirty="0">
              <a:solidFill>
                <a:srgbClr val="000000"/>
              </a:solidFill>
            </a:endParaRPr>
          </a:p>
          <a:p>
            <a:r>
              <a:rPr lang="ru-RU" sz="1200" dirty="0">
                <a:solidFill>
                  <a:srgbClr val="000000"/>
                </a:solidFill>
              </a:rPr>
              <a:t>Зеленая</a:t>
            </a:r>
            <a:r>
              <a:rPr lang="en-US" sz="1200" dirty="0">
                <a:solidFill>
                  <a:srgbClr val="000000"/>
                </a:solidFill>
              </a:rPr>
              <a:t> PCB6420G</a:t>
            </a:r>
            <a:endParaRPr lang="ru-RU" sz="1200" dirty="0">
              <a:solidFill>
                <a:srgbClr val="000000"/>
              </a:solidFill>
            </a:endParaRPr>
          </a:p>
          <a:p>
            <a:r>
              <a:rPr lang="ru-RU" sz="1200" dirty="0">
                <a:solidFill>
                  <a:srgbClr val="000000"/>
                </a:solidFill>
              </a:rPr>
              <a:t>Желтая</a:t>
            </a:r>
            <a:r>
              <a:rPr lang="en-US" sz="1200" dirty="0">
                <a:solidFill>
                  <a:srgbClr val="000000"/>
                </a:solidFill>
              </a:rPr>
              <a:t> PCB6420Y</a:t>
            </a:r>
            <a:endParaRPr lang="ru-RU" sz="1200" dirty="0">
              <a:solidFill>
                <a:srgbClr val="000000"/>
              </a:solidFill>
            </a:endParaRPr>
          </a:p>
          <a:p>
            <a:r>
              <a:rPr lang="ru-RU" sz="1200" dirty="0">
                <a:solidFill>
                  <a:srgbClr val="000000"/>
                </a:solidFill>
              </a:rPr>
              <a:t>Синяя</a:t>
            </a:r>
            <a:r>
              <a:rPr lang="en-US" sz="1200" dirty="0">
                <a:solidFill>
                  <a:srgbClr val="000000"/>
                </a:solidFill>
              </a:rPr>
              <a:t> PCB6420B</a:t>
            </a:r>
            <a:endParaRPr lang="ru-RU" sz="1200" dirty="0">
              <a:solidFill>
                <a:srgbClr val="000000"/>
              </a:solidFill>
            </a:endParaRPr>
          </a:p>
          <a:p>
            <a:r>
              <a:rPr lang="ru-RU" sz="1200" dirty="0">
                <a:solidFill>
                  <a:srgbClr val="000000"/>
                </a:solidFill>
              </a:rPr>
              <a:t>Белая</a:t>
            </a:r>
            <a:r>
              <a:rPr lang="en-US" sz="1200" dirty="0">
                <a:solidFill>
                  <a:srgbClr val="000000"/>
                </a:solidFill>
              </a:rPr>
              <a:t> PCB6420W</a:t>
            </a:r>
            <a:endParaRPr lang="ru-RU" sz="1200" dirty="0">
              <a:solidFill>
                <a:srgbClr val="000000"/>
              </a:solidFill>
            </a:endParaRPr>
          </a:p>
          <a:p>
            <a:r>
              <a:rPr lang="ru-RU" sz="1200" dirty="0">
                <a:solidFill>
                  <a:srgbClr val="000000"/>
                </a:solidFill>
              </a:rPr>
              <a:t>Коричневая</a:t>
            </a:r>
            <a:r>
              <a:rPr lang="en-US" sz="1200" dirty="0">
                <a:solidFill>
                  <a:srgbClr val="000000"/>
                </a:solidFill>
              </a:rPr>
              <a:t> PCB6420Br</a:t>
            </a:r>
          </a:p>
        </p:txBody>
      </p:sp>
      <p:sp>
        <p:nvSpPr>
          <p:cNvPr id="23" name="TextBox 22"/>
          <p:cNvSpPr txBox="1"/>
          <p:nvPr/>
        </p:nvSpPr>
        <p:spPr>
          <a:xfrm>
            <a:off x="4283968" y="5157192"/>
            <a:ext cx="3240360" cy="892552"/>
          </a:xfrm>
          <a:prstGeom prst="rect">
            <a:avLst/>
          </a:prstGeom>
          <a:noFill/>
        </p:spPr>
        <p:txBody>
          <a:bodyPr wrap="square" rtlCol="0">
            <a:spAutoFit/>
          </a:bodyPr>
          <a:lstStyle/>
          <a:p>
            <a:r>
              <a:rPr lang="ru-RU" sz="1600" b="1" dirty="0">
                <a:solidFill>
                  <a:schemeClr val="tx2">
                    <a:lumMod val="75000"/>
                  </a:schemeClr>
                </a:solidFill>
              </a:rPr>
              <a:t>Подставки для досок</a:t>
            </a:r>
          </a:p>
          <a:p>
            <a:r>
              <a:rPr lang="ru-RU" sz="1200" dirty="0">
                <a:solidFill>
                  <a:srgbClr val="000000"/>
                </a:solidFill>
              </a:rPr>
              <a:t>Для 6 досок</a:t>
            </a:r>
          </a:p>
          <a:p>
            <a:r>
              <a:rPr lang="en-US" sz="1200" dirty="0">
                <a:solidFill>
                  <a:srgbClr val="000000"/>
                </a:solidFill>
              </a:rPr>
              <a:t>WSC14</a:t>
            </a:r>
          </a:p>
          <a:p>
            <a:r>
              <a:rPr lang="en-US" sz="1200" dirty="0">
                <a:solidFill>
                  <a:srgbClr val="000000"/>
                </a:solidFill>
              </a:rPr>
              <a:t>WSC13</a:t>
            </a:r>
            <a:endParaRPr lang="ru-RU" sz="1200" dirty="0">
              <a:solidFill>
                <a:srgbClr val="000000"/>
              </a:solidFill>
            </a:endParaRPr>
          </a:p>
        </p:txBody>
      </p:sp>
      <p:sp>
        <p:nvSpPr>
          <p:cNvPr id="9" name="TextBox 8"/>
          <p:cNvSpPr txBox="1"/>
          <p:nvPr/>
        </p:nvSpPr>
        <p:spPr>
          <a:xfrm>
            <a:off x="4283968" y="3074184"/>
            <a:ext cx="1944216" cy="1938992"/>
          </a:xfrm>
          <a:prstGeom prst="rect">
            <a:avLst/>
          </a:prstGeom>
          <a:noFill/>
        </p:spPr>
        <p:txBody>
          <a:bodyPr wrap="square" rtlCol="0">
            <a:spAutoFit/>
          </a:bodyPr>
          <a:lstStyle/>
          <a:p>
            <a:r>
              <a:rPr lang="ru-RU" sz="1600" b="1" dirty="0">
                <a:solidFill>
                  <a:schemeClr val="tx2">
                    <a:lumMod val="75000"/>
                  </a:schemeClr>
                </a:solidFill>
              </a:rPr>
              <a:t>Доски разделочные 45х30х1,3 см</a:t>
            </a:r>
          </a:p>
          <a:p>
            <a:r>
              <a:rPr lang="ru-RU" sz="1200" dirty="0">
                <a:solidFill>
                  <a:srgbClr val="000000"/>
                </a:solidFill>
              </a:rPr>
              <a:t>Красная</a:t>
            </a:r>
            <a:r>
              <a:rPr lang="en-US" sz="1200" dirty="0">
                <a:solidFill>
                  <a:srgbClr val="000000"/>
                </a:solidFill>
              </a:rPr>
              <a:t> PCB4312R</a:t>
            </a:r>
            <a:endParaRPr lang="ru-RU" sz="1200" dirty="0">
              <a:solidFill>
                <a:srgbClr val="000000"/>
              </a:solidFill>
            </a:endParaRPr>
          </a:p>
          <a:p>
            <a:r>
              <a:rPr lang="ru-RU" sz="1200" dirty="0">
                <a:solidFill>
                  <a:srgbClr val="000000"/>
                </a:solidFill>
              </a:rPr>
              <a:t>Зеленая</a:t>
            </a:r>
            <a:r>
              <a:rPr lang="en-US" sz="1200" dirty="0">
                <a:solidFill>
                  <a:srgbClr val="000000"/>
                </a:solidFill>
              </a:rPr>
              <a:t> PCB4312G</a:t>
            </a:r>
            <a:endParaRPr lang="ru-RU" sz="1200" dirty="0">
              <a:solidFill>
                <a:srgbClr val="000000"/>
              </a:solidFill>
            </a:endParaRPr>
          </a:p>
          <a:p>
            <a:r>
              <a:rPr lang="ru-RU" sz="1200" dirty="0">
                <a:solidFill>
                  <a:srgbClr val="000000"/>
                </a:solidFill>
              </a:rPr>
              <a:t>Желтая</a:t>
            </a:r>
            <a:r>
              <a:rPr lang="en-US" sz="1200" dirty="0">
                <a:solidFill>
                  <a:srgbClr val="000000"/>
                </a:solidFill>
              </a:rPr>
              <a:t> PCB4312Y</a:t>
            </a:r>
            <a:endParaRPr lang="ru-RU" sz="1200" dirty="0">
              <a:solidFill>
                <a:srgbClr val="000000"/>
              </a:solidFill>
            </a:endParaRPr>
          </a:p>
          <a:p>
            <a:r>
              <a:rPr lang="ru-RU" sz="1200" dirty="0">
                <a:solidFill>
                  <a:srgbClr val="000000"/>
                </a:solidFill>
              </a:rPr>
              <a:t>Синяя</a:t>
            </a:r>
            <a:r>
              <a:rPr lang="en-US" sz="1200" dirty="0">
                <a:solidFill>
                  <a:srgbClr val="000000"/>
                </a:solidFill>
              </a:rPr>
              <a:t> PCB4312BL</a:t>
            </a:r>
            <a:endParaRPr lang="ru-RU" sz="1200" dirty="0">
              <a:solidFill>
                <a:srgbClr val="000000"/>
              </a:solidFill>
            </a:endParaRPr>
          </a:p>
          <a:p>
            <a:r>
              <a:rPr lang="ru-RU" sz="1200" dirty="0">
                <a:solidFill>
                  <a:srgbClr val="000000"/>
                </a:solidFill>
              </a:rPr>
              <a:t>Белая</a:t>
            </a:r>
            <a:r>
              <a:rPr lang="en-US" sz="1200" dirty="0">
                <a:solidFill>
                  <a:srgbClr val="000000"/>
                </a:solidFill>
              </a:rPr>
              <a:t> PCB4312W</a:t>
            </a:r>
            <a:endParaRPr lang="ru-RU" sz="1200" dirty="0">
              <a:solidFill>
                <a:srgbClr val="000000"/>
              </a:solidFill>
            </a:endParaRPr>
          </a:p>
          <a:p>
            <a:r>
              <a:rPr lang="ru-RU" sz="1200" dirty="0">
                <a:solidFill>
                  <a:srgbClr val="000000"/>
                </a:solidFill>
              </a:rPr>
              <a:t>Коричневая</a:t>
            </a:r>
            <a:r>
              <a:rPr lang="en-US" sz="1200" dirty="0">
                <a:solidFill>
                  <a:srgbClr val="000000"/>
                </a:solidFill>
              </a:rPr>
              <a:t> PCB4312BR</a:t>
            </a:r>
          </a:p>
        </p:txBody>
      </p:sp>
      <p:sp>
        <p:nvSpPr>
          <p:cNvPr id="10" name="TextBox 9"/>
          <p:cNvSpPr txBox="1"/>
          <p:nvPr/>
        </p:nvSpPr>
        <p:spPr>
          <a:xfrm>
            <a:off x="2339752" y="3074184"/>
            <a:ext cx="1944216" cy="1938992"/>
          </a:xfrm>
          <a:prstGeom prst="rect">
            <a:avLst/>
          </a:prstGeom>
          <a:noFill/>
        </p:spPr>
        <p:txBody>
          <a:bodyPr wrap="square" rtlCol="0">
            <a:spAutoFit/>
          </a:bodyPr>
          <a:lstStyle/>
          <a:p>
            <a:r>
              <a:rPr lang="ru-RU" sz="1600" b="1" dirty="0">
                <a:solidFill>
                  <a:schemeClr val="tx2">
                    <a:lumMod val="75000"/>
                  </a:schemeClr>
                </a:solidFill>
              </a:rPr>
              <a:t>Доски разделочные 53х32,5х2 см</a:t>
            </a:r>
          </a:p>
          <a:p>
            <a:r>
              <a:rPr lang="ru-RU" sz="1200" dirty="0">
                <a:solidFill>
                  <a:srgbClr val="000000"/>
                </a:solidFill>
              </a:rPr>
              <a:t>Красная</a:t>
            </a:r>
            <a:r>
              <a:rPr lang="en-US" sz="1200" dirty="0">
                <a:solidFill>
                  <a:srgbClr val="000000"/>
                </a:solidFill>
              </a:rPr>
              <a:t> PCB5320R</a:t>
            </a:r>
            <a:endParaRPr lang="ru-RU" sz="1200" dirty="0">
              <a:solidFill>
                <a:srgbClr val="000000"/>
              </a:solidFill>
            </a:endParaRPr>
          </a:p>
          <a:p>
            <a:r>
              <a:rPr lang="ru-RU" sz="1200" dirty="0">
                <a:solidFill>
                  <a:srgbClr val="000000"/>
                </a:solidFill>
              </a:rPr>
              <a:t>Зеленая</a:t>
            </a:r>
            <a:r>
              <a:rPr lang="en-US" sz="1200" dirty="0">
                <a:solidFill>
                  <a:srgbClr val="000000"/>
                </a:solidFill>
              </a:rPr>
              <a:t> PCB5320G</a:t>
            </a:r>
            <a:endParaRPr lang="ru-RU" sz="1200" dirty="0">
              <a:solidFill>
                <a:srgbClr val="000000"/>
              </a:solidFill>
            </a:endParaRPr>
          </a:p>
          <a:p>
            <a:r>
              <a:rPr lang="ru-RU" sz="1200" dirty="0">
                <a:solidFill>
                  <a:srgbClr val="000000"/>
                </a:solidFill>
              </a:rPr>
              <a:t>Желтая</a:t>
            </a:r>
            <a:r>
              <a:rPr lang="en-US" sz="1200" dirty="0">
                <a:solidFill>
                  <a:srgbClr val="000000"/>
                </a:solidFill>
              </a:rPr>
              <a:t> PCB5320Y</a:t>
            </a:r>
            <a:endParaRPr lang="ru-RU" sz="1200" dirty="0">
              <a:solidFill>
                <a:srgbClr val="000000"/>
              </a:solidFill>
            </a:endParaRPr>
          </a:p>
          <a:p>
            <a:r>
              <a:rPr lang="ru-RU" sz="1200" dirty="0">
                <a:solidFill>
                  <a:srgbClr val="000000"/>
                </a:solidFill>
              </a:rPr>
              <a:t>Синяя</a:t>
            </a:r>
            <a:r>
              <a:rPr lang="en-US" sz="1200" dirty="0">
                <a:solidFill>
                  <a:srgbClr val="000000"/>
                </a:solidFill>
              </a:rPr>
              <a:t> PCB5320B</a:t>
            </a:r>
            <a:endParaRPr lang="ru-RU" sz="1200" dirty="0">
              <a:solidFill>
                <a:srgbClr val="000000"/>
              </a:solidFill>
            </a:endParaRPr>
          </a:p>
          <a:p>
            <a:r>
              <a:rPr lang="ru-RU" sz="1200" dirty="0">
                <a:solidFill>
                  <a:srgbClr val="000000"/>
                </a:solidFill>
              </a:rPr>
              <a:t>Белая</a:t>
            </a:r>
            <a:r>
              <a:rPr lang="en-US" sz="1200" dirty="0">
                <a:solidFill>
                  <a:srgbClr val="000000"/>
                </a:solidFill>
              </a:rPr>
              <a:t> PCB5320W</a:t>
            </a:r>
            <a:endParaRPr lang="ru-RU" sz="1200" dirty="0">
              <a:solidFill>
                <a:srgbClr val="000000"/>
              </a:solidFill>
            </a:endParaRPr>
          </a:p>
          <a:p>
            <a:r>
              <a:rPr lang="ru-RU" sz="1200" dirty="0">
                <a:solidFill>
                  <a:srgbClr val="000000"/>
                </a:solidFill>
              </a:rPr>
              <a:t>Коричневая</a:t>
            </a:r>
            <a:r>
              <a:rPr lang="en-US" sz="1200" dirty="0">
                <a:solidFill>
                  <a:srgbClr val="000000"/>
                </a:solidFill>
              </a:rPr>
              <a:t> PCB5320Br</a:t>
            </a:r>
          </a:p>
        </p:txBody>
      </p:sp>
      <p:pic>
        <p:nvPicPr>
          <p:cNvPr id="7" name="Рисунок 6" descr="00000177558.jpg"/>
          <p:cNvPicPr>
            <a:picLocks noChangeAspect="1"/>
          </p:cNvPicPr>
          <p:nvPr/>
        </p:nvPicPr>
        <p:blipFill>
          <a:blip r:embed="rId2" cstate="print">
            <a:clrChange>
              <a:clrFrom>
                <a:srgbClr val="FFFFFF"/>
              </a:clrFrom>
              <a:clrTo>
                <a:srgbClr val="FFFFFF">
                  <a:alpha val="0"/>
                </a:srgbClr>
              </a:clrTo>
            </a:clrChange>
          </a:blip>
          <a:stretch>
            <a:fillRect/>
          </a:stretch>
        </p:blipFill>
        <p:spPr>
          <a:xfrm>
            <a:off x="6660232" y="4653136"/>
            <a:ext cx="1296144" cy="1233583"/>
          </a:xfrm>
          <a:prstGeom prst="rect">
            <a:avLst/>
          </a:prstGeom>
        </p:spPr>
      </p:pic>
      <p:pic>
        <p:nvPicPr>
          <p:cNvPr id="2050" name="Picture 2"/>
          <p:cNvPicPr>
            <a:picLocks noChangeAspect="1" noChangeArrowheads="1"/>
          </p:cNvPicPr>
          <p:nvPr/>
        </p:nvPicPr>
        <p:blipFill>
          <a:blip r:embed="rId3" cstate="print">
            <a:clrChange>
              <a:clrFrom>
                <a:srgbClr val="FFFFFF"/>
              </a:clrFrom>
              <a:clrTo>
                <a:srgbClr val="FFFFFF">
                  <a:alpha val="0"/>
                </a:srgbClr>
              </a:clrTo>
            </a:clrChange>
          </a:blip>
          <a:srcRect l="21184" t="2231" r="12709" b="6385"/>
          <a:stretch>
            <a:fillRect/>
          </a:stretch>
        </p:blipFill>
        <p:spPr bwMode="auto">
          <a:xfrm>
            <a:off x="7991872" y="4653136"/>
            <a:ext cx="1152128" cy="1299836"/>
          </a:xfrm>
          <a:prstGeom prst="rect">
            <a:avLst/>
          </a:prstGeom>
          <a:noFill/>
          <a:ln w="9525">
            <a:noFill/>
            <a:miter lim="800000"/>
            <a:headEnd/>
            <a:tailEnd/>
          </a:ln>
        </p:spPr>
      </p:pic>
      <p:pic>
        <p:nvPicPr>
          <p:cNvPr id="11" name="Рисунок 10" descr="00000038288.jpg"/>
          <p:cNvPicPr>
            <a:picLocks noChangeAspect="1"/>
          </p:cNvPicPr>
          <p:nvPr/>
        </p:nvPicPr>
        <p:blipFill>
          <a:blip r:embed="rId4" cstate="print">
            <a:clrChange>
              <a:clrFrom>
                <a:srgbClr val="FFFFFF"/>
              </a:clrFrom>
              <a:clrTo>
                <a:srgbClr val="FFFFFF">
                  <a:alpha val="0"/>
                </a:srgbClr>
              </a:clrTo>
            </a:clrChange>
          </a:blip>
          <a:srcRect t="25850" b="29000"/>
          <a:stretch>
            <a:fillRect/>
          </a:stretch>
        </p:blipFill>
        <p:spPr>
          <a:xfrm>
            <a:off x="517547" y="743747"/>
            <a:ext cx="4990557" cy="2253205"/>
          </a:xfrm>
          <a:prstGeom prst="rect">
            <a:avLst/>
          </a:prstGeom>
        </p:spPr>
      </p:pic>
      <p:pic>
        <p:nvPicPr>
          <p:cNvPr id="13" name="Picture 2"/>
          <p:cNvPicPr>
            <a:picLocks noChangeAspect="1" noChangeArrowheads="1"/>
          </p:cNvPicPr>
          <p:nvPr/>
        </p:nvPicPr>
        <p:blipFill>
          <a:blip r:embed="rId5" cstate="print"/>
          <a:srcRect l="29999"/>
          <a:stretch>
            <a:fillRect/>
          </a:stretch>
        </p:blipFill>
        <p:spPr bwMode="auto">
          <a:xfrm>
            <a:off x="6516216" y="476672"/>
            <a:ext cx="1872208" cy="1790084"/>
          </a:xfrm>
          <a:prstGeom prst="ellipse">
            <a:avLst/>
          </a:prstGeom>
          <a:noFill/>
          <a:ln w="9525">
            <a:noFill/>
            <a:miter lim="800000"/>
            <a:headEnd/>
            <a:tailEnd/>
          </a:ln>
        </p:spPr>
      </p:pic>
      <p:sp>
        <p:nvSpPr>
          <p:cNvPr id="14" name="TextBox 13"/>
          <p:cNvSpPr txBox="1"/>
          <p:nvPr/>
        </p:nvSpPr>
        <p:spPr>
          <a:xfrm>
            <a:off x="6300192" y="2351782"/>
            <a:ext cx="2448272" cy="1077218"/>
          </a:xfrm>
          <a:prstGeom prst="rect">
            <a:avLst/>
          </a:prstGeom>
          <a:noFill/>
        </p:spPr>
        <p:txBody>
          <a:bodyPr wrap="square" rtlCol="0">
            <a:spAutoFit/>
          </a:bodyPr>
          <a:lstStyle/>
          <a:p>
            <a:pPr>
              <a:buFont typeface="Wingdings" pitchFamily="2" charset="2"/>
              <a:buChar char="ü"/>
            </a:pPr>
            <a:r>
              <a:rPr lang="ru-RU" sz="1600" dirty="0">
                <a:latin typeface="Comic Sans MS" pitchFamily="66" charset="0"/>
              </a:rPr>
              <a:t>  Текстурированная поверхность для более длительного использования</a:t>
            </a:r>
          </a:p>
        </p:txBody>
      </p:sp>
      <p:sp>
        <p:nvSpPr>
          <p:cNvPr id="15" name="TextBox 14"/>
          <p:cNvSpPr txBox="1"/>
          <p:nvPr/>
        </p:nvSpPr>
        <p:spPr>
          <a:xfrm>
            <a:off x="6228184" y="3491716"/>
            <a:ext cx="1946367" cy="369332"/>
          </a:xfrm>
          <a:prstGeom prst="rect">
            <a:avLst/>
          </a:prstGeom>
          <a:noFill/>
        </p:spPr>
        <p:txBody>
          <a:bodyPr wrap="none" rtlCol="0">
            <a:spAutoFit/>
          </a:bodyPr>
          <a:lstStyle/>
          <a:p>
            <a:pPr>
              <a:buFont typeface="Wingdings" pitchFamily="2" charset="2"/>
              <a:buChar char="ü"/>
            </a:pPr>
            <a:r>
              <a:rPr lang="ru-RU" dirty="0">
                <a:latin typeface="Comic Sans MS" pitchFamily="66" charset="0"/>
              </a:rPr>
              <a:t> Цвета </a:t>
            </a:r>
            <a:r>
              <a:rPr lang="en-US" dirty="0">
                <a:latin typeface="Comic Sans MS" pitchFamily="66" charset="0"/>
              </a:rPr>
              <a:t>HACCP</a:t>
            </a:r>
            <a:endParaRPr lang="ru-RU" dirty="0">
              <a:latin typeface="Comic Sans MS" pitchFamily="66" charset="0"/>
            </a:endParaRPr>
          </a:p>
        </p:txBody>
      </p:sp>
      <p:sp>
        <p:nvSpPr>
          <p:cNvPr id="16" name="TextBox 15"/>
          <p:cNvSpPr txBox="1"/>
          <p:nvPr/>
        </p:nvSpPr>
        <p:spPr>
          <a:xfrm>
            <a:off x="6300192" y="3924345"/>
            <a:ext cx="2592288" cy="584775"/>
          </a:xfrm>
          <a:prstGeom prst="rect">
            <a:avLst/>
          </a:prstGeom>
          <a:noFill/>
        </p:spPr>
        <p:txBody>
          <a:bodyPr wrap="square" rtlCol="0">
            <a:spAutoFit/>
          </a:bodyPr>
          <a:lstStyle/>
          <a:p>
            <a:pPr>
              <a:buFont typeface="Wingdings" pitchFamily="2" charset="2"/>
              <a:buChar char="ü"/>
            </a:pPr>
            <a:r>
              <a:rPr lang="ru-RU" sz="1600" dirty="0">
                <a:latin typeface="Comic Sans MS" pitchFamily="66" charset="0"/>
              </a:rPr>
              <a:t> Высококачественный пластик</a:t>
            </a:r>
          </a:p>
        </p:txBody>
      </p:sp>
      <p:sp>
        <p:nvSpPr>
          <p:cNvPr id="19" name="TextBox 18"/>
          <p:cNvSpPr txBox="1"/>
          <p:nvPr/>
        </p:nvSpPr>
        <p:spPr>
          <a:xfrm>
            <a:off x="638209" y="558191"/>
            <a:ext cx="2565639" cy="338554"/>
          </a:xfrm>
          <a:prstGeom prst="rect">
            <a:avLst/>
          </a:prstGeom>
          <a:noFill/>
        </p:spPr>
        <p:txBody>
          <a:bodyPr wrap="none" rtlCol="0">
            <a:spAutoFit/>
          </a:bodyPr>
          <a:lstStyle/>
          <a:p>
            <a:r>
              <a:rPr lang="ru-RU" sz="1600" b="1" dirty="0"/>
              <a:t>РАЗДЕЛОЧНЫЕ ДОСКИ</a:t>
            </a:r>
          </a:p>
        </p:txBody>
      </p:sp>
      <p:sp>
        <p:nvSpPr>
          <p:cNvPr id="21"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2"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948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00000143400.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34060" y="620688"/>
            <a:ext cx="2376264" cy="1782198"/>
          </a:xfrm>
          <a:prstGeom prst="rect">
            <a:avLst/>
          </a:prstGeom>
        </p:spPr>
      </p:pic>
      <p:pic>
        <p:nvPicPr>
          <p:cNvPr id="20" name="Рисунок 19" descr="00000226010.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779912" y="764704"/>
            <a:ext cx="1944216" cy="1415788"/>
          </a:xfrm>
          <a:prstGeom prst="rect">
            <a:avLst/>
          </a:prstGeom>
        </p:spPr>
      </p:pic>
      <p:pic>
        <p:nvPicPr>
          <p:cNvPr id="27" name="Рисунок 26" descr="00000143466.jpg"/>
          <p:cNvPicPr>
            <a:picLocks noChangeAspect="1"/>
          </p:cNvPicPr>
          <p:nvPr/>
        </p:nvPicPr>
        <p:blipFill>
          <a:blip r:embed="rId4" cstate="print">
            <a:clrChange>
              <a:clrFrom>
                <a:srgbClr val="FFFFFF"/>
              </a:clrFrom>
              <a:clrTo>
                <a:srgbClr val="FFFFFF">
                  <a:alpha val="0"/>
                </a:srgbClr>
              </a:clrTo>
            </a:clrChange>
          </a:blip>
          <a:srcRect t="20965" b="24526"/>
          <a:stretch>
            <a:fillRect/>
          </a:stretch>
        </p:blipFill>
        <p:spPr>
          <a:xfrm>
            <a:off x="2195736" y="836712"/>
            <a:ext cx="1585237" cy="864096"/>
          </a:xfrm>
          <a:prstGeom prst="rect">
            <a:avLst/>
          </a:prstGeom>
        </p:spPr>
      </p:pic>
      <p:pic>
        <p:nvPicPr>
          <p:cNvPr id="18" name="Рисунок 17" descr="00000226228.jpg"/>
          <p:cNvPicPr>
            <a:picLocks noChangeAspect="1"/>
          </p:cNvPicPr>
          <p:nvPr/>
        </p:nvPicPr>
        <p:blipFill>
          <a:blip r:embed="rId5" cstate="print">
            <a:clrChange>
              <a:clrFrom>
                <a:srgbClr val="FFFFFF"/>
              </a:clrFrom>
              <a:clrTo>
                <a:srgbClr val="FFFFFF">
                  <a:alpha val="0"/>
                </a:srgbClr>
              </a:clrTo>
            </a:clrChange>
          </a:blip>
          <a:srcRect l="11907" b="22776"/>
          <a:stretch>
            <a:fillRect/>
          </a:stretch>
        </p:blipFill>
        <p:spPr>
          <a:xfrm flipH="1">
            <a:off x="6876256" y="1415892"/>
            <a:ext cx="2130938" cy="1004996"/>
          </a:xfrm>
          <a:prstGeom prst="rect">
            <a:avLst/>
          </a:prstGeom>
        </p:spPr>
      </p:pic>
      <p:sp>
        <p:nvSpPr>
          <p:cNvPr id="3" name="TextBox 2"/>
          <p:cNvSpPr txBox="1"/>
          <p:nvPr/>
        </p:nvSpPr>
        <p:spPr>
          <a:xfrm>
            <a:off x="2483768" y="1556792"/>
            <a:ext cx="1008112" cy="600164"/>
          </a:xfrm>
          <a:prstGeom prst="rect">
            <a:avLst/>
          </a:prstGeom>
          <a:noFill/>
        </p:spPr>
        <p:txBody>
          <a:bodyPr wrap="square" rtlCol="0">
            <a:spAutoFit/>
          </a:bodyPr>
          <a:lstStyle/>
          <a:p>
            <a:r>
              <a:rPr lang="ru-RU" sz="1100" dirty="0">
                <a:solidFill>
                  <a:srgbClr val="000000"/>
                </a:solidFill>
              </a:rPr>
              <a:t>Нож для пиццы,</a:t>
            </a:r>
          </a:p>
          <a:p>
            <a:r>
              <a:rPr lang="en-US" sz="1100" dirty="0">
                <a:solidFill>
                  <a:srgbClr val="000000"/>
                </a:solidFill>
              </a:rPr>
              <a:t>d=10 </a:t>
            </a:r>
            <a:r>
              <a:rPr lang="ru-RU" sz="1100" dirty="0">
                <a:solidFill>
                  <a:srgbClr val="000000"/>
                </a:solidFill>
              </a:rPr>
              <a:t>см</a:t>
            </a:r>
          </a:p>
        </p:txBody>
      </p:sp>
      <p:sp>
        <p:nvSpPr>
          <p:cNvPr id="4" name="TextBox 3"/>
          <p:cNvSpPr txBox="1"/>
          <p:nvPr/>
        </p:nvSpPr>
        <p:spPr>
          <a:xfrm>
            <a:off x="323528" y="5661248"/>
            <a:ext cx="1872208" cy="430887"/>
          </a:xfrm>
          <a:prstGeom prst="rect">
            <a:avLst/>
          </a:prstGeom>
          <a:noFill/>
        </p:spPr>
        <p:txBody>
          <a:bodyPr wrap="square" rtlCol="0">
            <a:spAutoFit/>
          </a:bodyPr>
          <a:lstStyle/>
          <a:p>
            <a:r>
              <a:rPr lang="ru-RU" sz="1100" dirty="0">
                <a:solidFill>
                  <a:srgbClr val="000000"/>
                </a:solidFill>
              </a:rPr>
              <a:t>Противень для выпечки, </a:t>
            </a:r>
          </a:p>
          <a:p>
            <a:r>
              <a:rPr lang="ru-RU" sz="1100" dirty="0">
                <a:solidFill>
                  <a:srgbClr val="000000"/>
                </a:solidFill>
              </a:rPr>
              <a:t>60х40 см</a:t>
            </a:r>
          </a:p>
        </p:txBody>
      </p:sp>
      <p:sp>
        <p:nvSpPr>
          <p:cNvPr id="9" name="TextBox 8"/>
          <p:cNvSpPr txBox="1"/>
          <p:nvPr/>
        </p:nvSpPr>
        <p:spPr>
          <a:xfrm>
            <a:off x="2411760" y="5229200"/>
            <a:ext cx="2088232" cy="769441"/>
          </a:xfrm>
          <a:prstGeom prst="rect">
            <a:avLst/>
          </a:prstGeom>
          <a:noFill/>
        </p:spPr>
        <p:txBody>
          <a:bodyPr wrap="square" rtlCol="0">
            <a:spAutoFit/>
          </a:bodyPr>
          <a:lstStyle/>
          <a:p>
            <a:r>
              <a:rPr lang="ru-RU" sz="1100" dirty="0">
                <a:solidFill>
                  <a:srgbClr val="000000"/>
                </a:solidFill>
              </a:rPr>
              <a:t>Формы для выпечки со съемным дном</a:t>
            </a:r>
          </a:p>
          <a:p>
            <a:r>
              <a:rPr lang="en-US" sz="1100" dirty="0">
                <a:solidFill>
                  <a:srgbClr val="000000"/>
                </a:solidFill>
              </a:rPr>
              <a:t>d=15 c</a:t>
            </a:r>
            <a:r>
              <a:rPr lang="ru-RU" sz="1100" dirty="0">
                <a:solidFill>
                  <a:srgbClr val="000000"/>
                </a:solidFill>
              </a:rPr>
              <a:t>м, 20 см, 25 см, 30 см, 35 см</a:t>
            </a:r>
          </a:p>
        </p:txBody>
      </p:sp>
      <p:sp>
        <p:nvSpPr>
          <p:cNvPr id="10" name="TextBox 9"/>
          <p:cNvSpPr txBox="1"/>
          <p:nvPr/>
        </p:nvSpPr>
        <p:spPr>
          <a:xfrm>
            <a:off x="7236296" y="4365104"/>
            <a:ext cx="1872208" cy="769441"/>
          </a:xfrm>
          <a:prstGeom prst="rect">
            <a:avLst/>
          </a:prstGeom>
          <a:noFill/>
        </p:spPr>
        <p:txBody>
          <a:bodyPr wrap="square" rtlCol="0">
            <a:spAutoFit/>
          </a:bodyPr>
          <a:lstStyle/>
          <a:p>
            <a:r>
              <a:rPr lang="ru-RU" sz="1100" b="1" dirty="0">
                <a:solidFill>
                  <a:srgbClr val="000000"/>
                </a:solidFill>
              </a:rPr>
              <a:t>Форма для пиццы алюминиевая</a:t>
            </a:r>
          </a:p>
          <a:p>
            <a:r>
              <a:rPr lang="en-US" sz="1100" dirty="0">
                <a:solidFill>
                  <a:srgbClr val="000000"/>
                </a:solidFill>
              </a:rPr>
              <a:t>d=</a:t>
            </a:r>
            <a:r>
              <a:rPr lang="ru-RU" sz="1100" dirty="0">
                <a:solidFill>
                  <a:srgbClr val="000000"/>
                </a:solidFill>
              </a:rPr>
              <a:t>2</a:t>
            </a:r>
            <a:r>
              <a:rPr lang="en-US" sz="1100" dirty="0">
                <a:solidFill>
                  <a:srgbClr val="000000"/>
                </a:solidFill>
              </a:rPr>
              <a:t>5 c</a:t>
            </a:r>
            <a:r>
              <a:rPr lang="ru-RU" sz="1100" dirty="0">
                <a:solidFill>
                  <a:srgbClr val="000000"/>
                </a:solidFill>
              </a:rPr>
              <a:t>м, 28 см, 31 см, 36 см, 41 см</a:t>
            </a:r>
          </a:p>
        </p:txBody>
      </p:sp>
      <p:sp>
        <p:nvSpPr>
          <p:cNvPr id="21" name="TextBox 20"/>
          <p:cNvSpPr txBox="1"/>
          <p:nvPr/>
        </p:nvSpPr>
        <p:spPr>
          <a:xfrm>
            <a:off x="5004048" y="2924944"/>
            <a:ext cx="3456384" cy="338554"/>
          </a:xfrm>
          <a:prstGeom prst="rect">
            <a:avLst/>
          </a:prstGeom>
          <a:noFill/>
        </p:spPr>
        <p:txBody>
          <a:bodyPr wrap="square" rtlCol="0">
            <a:spAutoFit/>
          </a:bodyPr>
          <a:lstStyle/>
          <a:p>
            <a:r>
              <a:rPr lang="ru-RU" sz="1600" b="1" dirty="0">
                <a:solidFill>
                  <a:schemeClr val="tx2">
                    <a:lumMod val="75000"/>
                  </a:schemeClr>
                </a:solidFill>
              </a:rPr>
              <a:t>ФОРМЫ ДЛЯ ПИЦЦЫ</a:t>
            </a:r>
          </a:p>
        </p:txBody>
      </p:sp>
      <p:sp>
        <p:nvSpPr>
          <p:cNvPr id="12" name="TextBox 11"/>
          <p:cNvSpPr txBox="1"/>
          <p:nvPr/>
        </p:nvSpPr>
        <p:spPr>
          <a:xfrm>
            <a:off x="4716016" y="4413012"/>
            <a:ext cx="2160240" cy="600164"/>
          </a:xfrm>
          <a:prstGeom prst="rect">
            <a:avLst/>
          </a:prstGeom>
          <a:noFill/>
        </p:spPr>
        <p:txBody>
          <a:bodyPr wrap="square" rtlCol="0">
            <a:spAutoFit/>
          </a:bodyPr>
          <a:lstStyle/>
          <a:p>
            <a:r>
              <a:rPr lang="ru-RU" sz="1100" b="1" dirty="0">
                <a:solidFill>
                  <a:srgbClr val="000000"/>
                </a:solidFill>
              </a:rPr>
              <a:t>Форма-сетка для пиццы</a:t>
            </a:r>
          </a:p>
          <a:p>
            <a:r>
              <a:rPr lang="en-US" sz="1100" dirty="0">
                <a:solidFill>
                  <a:srgbClr val="000000"/>
                </a:solidFill>
              </a:rPr>
              <a:t>d=</a:t>
            </a:r>
            <a:r>
              <a:rPr lang="ru-RU" sz="1100" dirty="0">
                <a:solidFill>
                  <a:srgbClr val="000000"/>
                </a:solidFill>
              </a:rPr>
              <a:t>2</a:t>
            </a:r>
            <a:r>
              <a:rPr lang="en-US" sz="1100" dirty="0">
                <a:solidFill>
                  <a:srgbClr val="000000"/>
                </a:solidFill>
              </a:rPr>
              <a:t>5 c</a:t>
            </a:r>
            <a:r>
              <a:rPr lang="ru-RU" sz="1100" dirty="0">
                <a:solidFill>
                  <a:srgbClr val="000000"/>
                </a:solidFill>
              </a:rPr>
              <a:t>м, 31 см, 36 см, 41 см, 46 см.</a:t>
            </a:r>
          </a:p>
        </p:txBody>
      </p:sp>
      <p:sp>
        <p:nvSpPr>
          <p:cNvPr id="11" name="TextBox 10"/>
          <p:cNvSpPr txBox="1"/>
          <p:nvPr/>
        </p:nvSpPr>
        <p:spPr>
          <a:xfrm>
            <a:off x="1187624" y="908720"/>
            <a:ext cx="765979" cy="338554"/>
          </a:xfrm>
          <a:prstGeom prst="rect">
            <a:avLst/>
          </a:prstGeom>
          <a:noFill/>
        </p:spPr>
        <p:txBody>
          <a:bodyPr wrap="none" rtlCol="0">
            <a:spAutoFit/>
          </a:bodyPr>
          <a:lstStyle/>
          <a:p>
            <a:r>
              <a:rPr lang="ru-RU" sz="1600" b="1" dirty="0">
                <a:solidFill>
                  <a:schemeClr val="tx2">
                    <a:lumMod val="75000"/>
                  </a:schemeClr>
                </a:solidFill>
              </a:rPr>
              <a:t>СИТА</a:t>
            </a:r>
          </a:p>
        </p:txBody>
      </p:sp>
      <p:sp>
        <p:nvSpPr>
          <p:cNvPr id="13" name="TextBox 12"/>
          <p:cNvSpPr txBox="1"/>
          <p:nvPr/>
        </p:nvSpPr>
        <p:spPr>
          <a:xfrm>
            <a:off x="179512" y="2420888"/>
            <a:ext cx="2160240" cy="430887"/>
          </a:xfrm>
          <a:prstGeom prst="rect">
            <a:avLst/>
          </a:prstGeom>
          <a:noFill/>
        </p:spPr>
        <p:txBody>
          <a:bodyPr wrap="square" rtlCol="0">
            <a:spAutoFit/>
          </a:bodyPr>
          <a:lstStyle/>
          <a:p>
            <a:r>
              <a:rPr lang="ru-RU" sz="1100" dirty="0">
                <a:solidFill>
                  <a:srgbClr val="000000"/>
                </a:solidFill>
              </a:rPr>
              <a:t>Сито, </a:t>
            </a:r>
          </a:p>
          <a:p>
            <a:r>
              <a:rPr lang="ru-RU" sz="1100" dirty="0">
                <a:solidFill>
                  <a:srgbClr val="000000"/>
                </a:solidFill>
              </a:rPr>
              <a:t>21 см, 26 см, 29 см, 35 см</a:t>
            </a:r>
          </a:p>
        </p:txBody>
      </p:sp>
      <p:pic>
        <p:nvPicPr>
          <p:cNvPr id="15" name="Рисунок 14" descr="00000177544.jpg"/>
          <p:cNvPicPr>
            <a:picLocks noChangeAspect="1"/>
          </p:cNvPicPr>
          <p:nvPr/>
        </p:nvPicPr>
        <p:blipFill>
          <a:blip r:embed="rId6" cstate="print">
            <a:clrChange>
              <a:clrFrom>
                <a:srgbClr val="FFFFFF"/>
              </a:clrFrom>
              <a:clrTo>
                <a:srgbClr val="FFFFFF">
                  <a:alpha val="0"/>
                </a:srgbClr>
              </a:clrTo>
            </a:clrChange>
          </a:blip>
          <a:srcRect l="6385" t="18091" r="9806" b="5819"/>
          <a:stretch>
            <a:fillRect/>
          </a:stretch>
        </p:blipFill>
        <p:spPr>
          <a:xfrm rot="922904" flipH="1">
            <a:off x="186829" y="3629842"/>
            <a:ext cx="1821106" cy="576064"/>
          </a:xfrm>
          <a:prstGeom prst="rect">
            <a:avLst/>
          </a:prstGeom>
        </p:spPr>
      </p:pic>
      <p:sp>
        <p:nvSpPr>
          <p:cNvPr id="16" name="TextBox 15"/>
          <p:cNvSpPr txBox="1"/>
          <p:nvPr/>
        </p:nvSpPr>
        <p:spPr>
          <a:xfrm>
            <a:off x="179512" y="4294258"/>
            <a:ext cx="1656184" cy="430887"/>
          </a:xfrm>
          <a:prstGeom prst="rect">
            <a:avLst/>
          </a:prstGeom>
          <a:noFill/>
        </p:spPr>
        <p:txBody>
          <a:bodyPr wrap="square" rtlCol="0">
            <a:spAutoFit/>
          </a:bodyPr>
          <a:lstStyle/>
          <a:p>
            <a:r>
              <a:rPr lang="ru-RU" sz="1100" dirty="0">
                <a:solidFill>
                  <a:srgbClr val="000000"/>
                </a:solidFill>
              </a:rPr>
              <a:t>Лопатка кондитерская (нож кондитерский)</a:t>
            </a:r>
          </a:p>
        </p:txBody>
      </p:sp>
      <p:sp>
        <p:nvSpPr>
          <p:cNvPr id="17" name="TextBox 16"/>
          <p:cNvSpPr txBox="1"/>
          <p:nvPr/>
        </p:nvSpPr>
        <p:spPr>
          <a:xfrm>
            <a:off x="7164288" y="764704"/>
            <a:ext cx="1728192" cy="938719"/>
          </a:xfrm>
          <a:prstGeom prst="rect">
            <a:avLst/>
          </a:prstGeom>
          <a:noFill/>
        </p:spPr>
        <p:txBody>
          <a:bodyPr wrap="square" rtlCol="0">
            <a:spAutoFit/>
          </a:bodyPr>
          <a:lstStyle/>
          <a:p>
            <a:r>
              <a:rPr lang="ru-RU" sz="1100" dirty="0">
                <a:solidFill>
                  <a:srgbClr val="000000"/>
                </a:solidFill>
              </a:rPr>
              <a:t>Лопатка для пиццы</a:t>
            </a:r>
          </a:p>
          <a:p>
            <a:r>
              <a:rPr lang="en-US" sz="1100" dirty="0">
                <a:solidFill>
                  <a:srgbClr val="000000"/>
                </a:solidFill>
              </a:rPr>
              <a:t>PT09 28 </a:t>
            </a:r>
            <a:r>
              <a:rPr lang="ru-RU" sz="1100" dirty="0">
                <a:solidFill>
                  <a:srgbClr val="000000"/>
                </a:solidFill>
              </a:rPr>
              <a:t>см</a:t>
            </a:r>
            <a:endParaRPr lang="en-US" sz="1100" dirty="0">
              <a:solidFill>
                <a:srgbClr val="000000"/>
              </a:solidFill>
            </a:endParaRPr>
          </a:p>
          <a:p>
            <a:r>
              <a:rPr lang="en-US" sz="1100" dirty="0">
                <a:solidFill>
                  <a:srgbClr val="000000"/>
                </a:solidFill>
              </a:rPr>
              <a:t>PT9 </a:t>
            </a:r>
            <a:r>
              <a:rPr lang="ru-RU" sz="1100" dirty="0">
                <a:solidFill>
                  <a:srgbClr val="000000"/>
                </a:solidFill>
              </a:rPr>
              <a:t>перфорированная 28 см</a:t>
            </a:r>
          </a:p>
          <a:p>
            <a:r>
              <a:rPr lang="ru-RU" sz="1100" dirty="0">
                <a:solidFill>
                  <a:srgbClr val="000000"/>
                </a:solidFill>
              </a:rPr>
              <a:t> </a:t>
            </a:r>
          </a:p>
        </p:txBody>
      </p:sp>
      <p:sp>
        <p:nvSpPr>
          <p:cNvPr id="19" name="TextBox 18"/>
          <p:cNvSpPr txBox="1"/>
          <p:nvPr/>
        </p:nvSpPr>
        <p:spPr>
          <a:xfrm>
            <a:off x="4139952" y="2132856"/>
            <a:ext cx="1584176" cy="430887"/>
          </a:xfrm>
          <a:prstGeom prst="rect">
            <a:avLst/>
          </a:prstGeom>
          <a:noFill/>
        </p:spPr>
        <p:txBody>
          <a:bodyPr wrap="square" rtlCol="0">
            <a:spAutoFit/>
          </a:bodyPr>
          <a:lstStyle/>
          <a:p>
            <a:r>
              <a:rPr lang="ru-RU" sz="1100" dirty="0">
                <a:solidFill>
                  <a:srgbClr val="000000"/>
                </a:solidFill>
              </a:rPr>
              <a:t>Ложка соусная </a:t>
            </a:r>
          </a:p>
          <a:p>
            <a:r>
              <a:rPr lang="ru-RU" sz="1100" dirty="0">
                <a:solidFill>
                  <a:srgbClr val="000000"/>
                </a:solidFill>
              </a:rPr>
              <a:t>90 мл, 120 мл</a:t>
            </a:r>
          </a:p>
        </p:txBody>
      </p:sp>
      <p:sp>
        <p:nvSpPr>
          <p:cNvPr id="23" name="TextBox 22"/>
          <p:cNvSpPr txBox="1"/>
          <p:nvPr/>
        </p:nvSpPr>
        <p:spPr>
          <a:xfrm>
            <a:off x="5724128" y="2060848"/>
            <a:ext cx="1404664" cy="600164"/>
          </a:xfrm>
          <a:prstGeom prst="rect">
            <a:avLst/>
          </a:prstGeom>
          <a:noFill/>
        </p:spPr>
        <p:txBody>
          <a:bodyPr wrap="square" rtlCol="0">
            <a:spAutoFit/>
          </a:bodyPr>
          <a:lstStyle/>
          <a:p>
            <a:r>
              <a:rPr lang="ru-RU" sz="1100" dirty="0">
                <a:solidFill>
                  <a:srgbClr val="000000"/>
                </a:solidFill>
              </a:rPr>
              <a:t>Лопатка с деревянной ручкой 30 см</a:t>
            </a:r>
          </a:p>
        </p:txBody>
      </p:sp>
      <p:pic>
        <p:nvPicPr>
          <p:cNvPr id="25" name="Рисунок 24" descr="00000143460.jpg"/>
          <p:cNvPicPr>
            <a:picLocks noChangeAspect="1"/>
          </p:cNvPicPr>
          <p:nvPr/>
        </p:nvPicPr>
        <p:blipFill>
          <a:blip r:embed="rId7" cstate="print">
            <a:clrChange>
              <a:clrFrom>
                <a:srgbClr val="FFFFFF"/>
              </a:clrFrom>
              <a:clrTo>
                <a:srgbClr val="FFFFFF">
                  <a:alpha val="0"/>
                </a:srgbClr>
              </a:clrTo>
            </a:clrChange>
          </a:blip>
          <a:srcRect t="10941" b="9681"/>
          <a:stretch>
            <a:fillRect/>
          </a:stretch>
        </p:blipFill>
        <p:spPr>
          <a:xfrm>
            <a:off x="7236296" y="2924944"/>
            <a:ext cx="1672073" cy="1327273"/>
          </a:xfrm>
          <a:prstGeom prst="rect">
            <a:avLst/>
          </a:prstGeom>
        </p:spPr>
      </p:pic>
      <p:pic>
        <p:nvPicPr>
          <p:cNvPr id="26" name="Рисунок 25" descr="00000143461.jpg"/>
          <p:cNvPicPr>
            <a:picLocks noChangeAspect="1"/>
          </p:cNvPicPr>
          <p:nvPr/>
        </p:nvPicPr>
        <p:blipFill>
          <a:blip r:embed="rId8" cstate="print">
            <a:clrChange>
              <a:clrFrom>
                <a:srgbClr val="FFFFFF"/>
              </a:clrFrom>
              <a:clrTo>
                <a:srgbClr val="FFFFFF">
                  <a:alpha val="0"/>
                </a:srgbClr>
              </a:clrTo>
            </a:clrChange>
          </a:blip>
          <a:srcRect t="27216" b="27425"/>
          <a:stretch>
            <a:fillRect/>
          </a:stretch>
        </p:blipFill>
        <p:spPr>
          <a:xfrm>
            <a:off x="4499992" y="3356992"/>
            <a:ext cx="2381250" cy="1080120"/>
          </a:xfrm>
          <a:prstGeom prst="rect">
            <a:avLst/>
          </a:prstGeom>
        </p:spPr>
      </p:pic>
      <p:pic>
        <p:nvPicPr>
          <p:cNvPr id="28" name="Рисунок 27" descr="00000150250.jpg"/>
          <p:cNvPicPr>
            <a:picLocks noChangeAspect="1"/>
          </p:cNvPicPr>
          <p:nvPr/>
        </p:nvPicPr>
        <p:blipFill>
          <a:blip r:embed="rId9" cstate="print">
            <a:clrChange>
              <a:clrFrom>
                <a:srgbClr val="FFFFFF"/>
              </a:clrFrom>
              <a:clrTo>
                <a:srgbClr val="FFFFFF">
                  <a:alpha val="0"/>
                </a:srgbClr>
              </a:clrTo>
            </a:clrChange>
          </a:blip>
          <a:srcRect b="3806"/>
          <a:stretch>
            <a:fillRect/>
          </a:stretch>
        </p:blipFill>
        <p:spPr>
          <a:xfrm>
            <a:off x="107504" y="4797152"/>
            <a:ext cx="2339752" cy="872914"/>
          </a:xfrm>
          <a:prstGeom prst="rect">
            <a:avLst/>
          </a:prstGeom>
        </p:spPr>
      </p:pic>
      <p:pic>
        <p:nvPicPr>
          <p:cNvPr id="29" name="Рисунок 28" descr="00000177555.jpg"/>
          <p:cNvPicPr>
            <a:picLocks noChangeAspect="1"/>
          </p:cNvPicPr>
          <p:nvPr/>
        </p:nvPicPr>
        <p:blipFill>
          <a:blip r:embed="rId10" cstate="print">
            <a:clrChange>
              <a:clrFrom>
                <a:srgbClr val="FFFFFF"/>
              </a:clrFrom>
              <a:clrTo>
                <a:srgbClr val="FFFFFF">
                  <a:alpha val="0"/>
                </a:srgbClr>
              </a:clrTo>
            </a:clrChange>
          </a:blip>
          <a:srcRect l="34125" t="8728" b="17080"/>
          <a:stretch>
            <a:fillRect/>
          </a:stretch>
        </p:blipFill>
        <p:spPr>
          <a:xfrm>
            <a:off x="2555776" y="3356992"/>
            <a:ext cx="1368152" cy="1224136"/>
          </a:xfrm>
          <a:prstGeom prst="rect">
            <a:avLst/>
          </a:prstGeom>
        </p:spPr>
      </p:pic>
      <p:sp>
        <p:nvSpPr>
          <p:cNvPr id="30" name="TextBox 29"/>
          <p:cNvSpPr txBox="1"/>
          <p:nvPr/>
        </p:nvSpPr>
        <p:spPr>
          <a:xfrm>
            <a:off x="669075" y="478349"/>
            <a:ext cx="3239413" cy="338554"/>
          </a:xfrm>
          <a:prstGeom prst="rect">
            <a:avLst/>
          </a:prstGeom>
          <a:noFill/>
        </p:spPr>
        <p:txBody>
          <a:bodyPr wrap="none" rtlCol="0">
            <a:spAutoFit/>
          </a:bodyPr>
          <a:lstStyle/>
          <a:p>
            <a:r>
              <a:rPr lang="ru-RU" sz="1600" b="1" dirty="0">
                <a:solidFill>
                  <a:schemeClr val="tx2">
                    <a:lumMod val="75000"/>
                  </a:schemeClr>
                </a:solidFill>
              </a:rPr>
              <a:t>ИНВЕНТАРЬ ДЛЯ ПИЦЦЕРИЙ</a:t>
            </a:r>
          </a:p>
        </p:txBody>
      </p:sp>
      <p:pic>
        <p:nvPicPr>
          <p:cNvPr id="22" name="Рисунок 21" descr="00000229314.jpg"/>
          <p:cNvPicPr>
            <a:picLocks noChangeAspect="1"/>
          </p:cNvPicPr>
          <p:nvPr/>
        </p:nvPicPr>
        <p:blipFill>
          <a:blip r:embed="rId11" cstate="print">
            <a:clrChange>
              <a:clrFrom>
                <a:srgbClr val="FFFFFF"/>
              </a:clrFrom>
              <a:clrTo>
                <a:srgbClr val="FFFFFF">
                  <a:alpha val="0"/>
                </a:srgbClr>
              </a:clrTo>
            </a:clrChange>
          </a:blip>
          <a:srcRect l="15859" t="8513" r="19516" b="16810"/>
          <a:stretch>
            <a:fillRect/>
          </a:stretch>
        </p:blipFill>
        <p:spPr>
          <a:xfrm rot="5985762">
            <a:off x="5966342" y="987546"/>
            <a:ext cx="1130792" cy="1152128"/>
          </a:xfrm>
          <a:prstGeom prst="rect">
            <a:avLst/>
          </a:prstGeom>
        </p:spPr>
      </p:pic>
      <p:sp>
        <p:nvSpPr>
          <p:cNvPr id="31" name="TextBox 30"/>
          <p:cNvSpPr txBox="1"/>
          <p:nvPr/>
        </p:nvSpPr>
        <p:spPr>
          <a:xfrm>
            <a:off x="179512" y="2924944"/>
            <a:ext cx="3307316" cy="338554"/>
          </a:xfrm>
          <a:prstGeom prst="rect">
            <a:avLst/>
          </a:prstGeom>
          <a:noFill/>
        </p:spPr>
        <p:txBody>
          <a:bodyPr wrap="none" rtlCol="0">
            <a:spAutoFit/>
          </a:bodyPr>
          <a:lstStyle/>
          <a:p>
            <a:r>
              <a:rPr lang="ru-RU" sz="1600" b="1" dirty="0">
                <a:solidFill>
                  <a:schemeClr val="tx2">
                    <a:lumMod val="75000"/>
                  </a:schemeClr>
                </a:solidFill>
              </a:rPr>
              <a:t>КОНДИТЕРСКИЙ ИНВЕНТАРЬ</a:t>
            </a:r>
          </a:p>
        </p:txBody>
      </p:sp>
      <p:sp>
        <p:nvSpPr>
          <p:cNvPr id="5" name="TextBox 4"/>
          <p:cNvSpPr txBox="1"/>
          <p:nvPr/>
        </p:nvSpPr>
        <p:spPr>
          <a:xfrm>
            <a:off x="2483768" y="4581128"/>
            <a:ext cx="2016224" cy="769441"/>
          </a:xfrm>
          <a:prstGeom prst="rect">
            <a:avLst/>
          </a:prstGeom>
          <a:noFill/>
        </p:spPr>
        <p:txBody>
          <a:bodyPr wrap="square" rtlCol="0">
            <a:spAutoFit/>
          </a:bodyPr>
          <a:lstStyle/>
          <a:p>
            <a:r>
              <a:rPr lang="ru-RU" sz="1100" dirty="0">
                <a:solidFill>
                  <a:srgbClr val="000000"/>
                </a:solidFill>
              </a:rPr>
              <a:t>Делитель для торта, </a:t>
            </a:r>
            <a:r>
              <a:rPr lang="en-US" sz="1100" dirty="0">
                <a:solidFill>
                  <a:srgbClr val="000000"/>
                </a:solidFill>
              </a:rPr>
              <a:t>d=25 </a:t>
            </a:r>
            <a:r>
              <a:rPr lang="ru-RU" sz="1100" dirty="0">
                <a:solidFill>
                  <a:srgbClr val="000000"/>
                </a:solidFill>
              </a:rPr>
              <a:t>см, </a:t>
            </a:r>
          </a:p>
          <a:p>
            <a:r>
              <a:rPr lang="ru-RU" sz="1100" dirty="0">
                <a:solidFill>
                  <a:srgbClr val="000000"/>
                </a:solidFill>
              </a:rPr>
              <a:t>На 6 частей</a:t>
            </a:r>
          </a:p>
          <a:p>
            <a:r>
              <a:rPr lang="ru-RU" sz="1100" dirty="0">
                <a:solidFill>
                  <a:srgbClr val="000000"/>
                </a:solidFill>
              </a:rPr>
              <a:t>На 8 частей</a:t>
            </a:r>
          </a:p>
        </p:txBody>
      </p:sp>
      <p:pic>
        <p:nvPicPr>
          <p:cNvPr id="15361" name="Picture 1"/>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489964" y="5157192"/>
            <a:ext cx="2026252" cy="930822"/>
          </a:xfrm>
          <a:prstGeom prst="rect">
            <a:avLst/>
          </a:prstGeom>
          <a:noFill/>
          <a:ln w="9525">
            <a:noFill/>
            <a:miter lim="800000"/>
            <a:headEnd/>
            <a:tailEnd/>
          </a:ln>
        </p:spPr>
      </p:pic>
      <p:pic>
        <p:nvPicPr>
          <p:cNvPr id="33"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descr="00000143431.jpg"/>
          <p:cNvPicPr>
            <a:picLocks noChangeAspect="1"/>
          </p:cNvPicPr>
          <p:nvPr/>
        </p:nvPicPr>
        <p:blipFill>
          <a:blip r:embed="rId2" cstate="print">
            <a:clrChange>
              <a:clrFrom>
                <a:srgbClr val="FFFFFF"/>
              </a:clrFrom>
              <a:clrTo>
                <a:srgbClr val="FFFFFF">
                  <a:alpha val="0"/>
                </a:srgbClr>
              </a:clrTo>
            </a:clrChange>
          </a:blip>
          <a:srcRect l="9225" t="13538" r="7291" b="10086"/>
          <a:stretch>
            <a:fillRect/>
          </a:stretch>
        </p:blipFill>
        <p:spPr>
          <a:xfrm>
            <a:off x="6084168" y="2996952"/>
            <a:ext cx="1584176" cy="1298144"/>
          </a:xfrm>
          <a:prstGeom prst="rect">
            <a:avLst/>
          </a:prstGeom>
        </p:spPr>
      </p:pic>
      <p:pic>
        <p:nvPicPr>
          <p:cNvPr id="21" name="Рисунок 20" descr="00000143248.jpg"/>
          <p:cNvPicPr>
            <a:picLocks noChangeAspect="1"/>
          </p:cNvPicPr>
          <p:nvPr/>
        </p:nvPicPr>
        <p:blipFill>
          <a:blip r:embed="rId3" cstate="print">
            <a:clrChange>
              <a:clrFrom>
                <a:srgbClr val="FFFFFF"/>
              </a:clrFrom>
              <a:clrTo>
                <a:srgbClr val="FFFFFF">
                  <a:alpha val="0"/>
                </a:srgbClr>
              </a:clrTo>
            </a:clrChange>
          </a:blip>
          <a:srcRect t="9576" b="12305"/>
          <a:stretch>
            <a:fillRect/>
          </a:stretch>
        </p:blipFill>
        <p:spPr>
          <a:xfrm rot="3051036" flipH="1">
            <a:off x="468088" y="4437410"/>
            <a:ext cx="1826351" cy="1426725"/>
          </a:xfrm>
          <a:prstGeom prst="rect">
            <a:avLst/>
          </a:prstGeom>
        </p:spPr>
      </p:pic>
      <p:pic>
        <p:nvPicPr>
          <p:cNvPr id="25" name="Рисунок 24" descr="00000143449.jpg"/>
          <p:cNvPicPr>
            <a:picLocks noChangeAspect="1"/>
          </p:cNvPicPr>
          <p:nvPr/>
        </p:nvPicPr>
        <p:blipFill>
          <a:blip r:embed="rId4" cstate="print">
            <a:clrChange>
              <a:clrFrom>
                <a:srgbClr val="FFFFFF"/>
              </a:clrFrom>
              <a:clrTo>
                <a:srgbClr val="FFFFFF">
                  <a:alpha val="0"/>
                </a:srgbClr>
              </a:clrTo>
            </a:clrChange>
          </a:blip>
          <a:srcRect l="2962" t="10522" r="3799" b="13879"/>
          <a:stretch>
            <a:fillRect/>
          </a:stretch>
        </p:blipFill>
        <p:spPr>
          <a:xfrm>
            <a:off x="251520" y="764704"/>
            <a:ext cx="1691680" cy="1371633"/>
          </a:xfrm>
          <a:prstGeom prst="rect">
            <a:avLst/>
          </a:prstGeom>
        </p:spPr>
      </p:pic>
      <p:pic>
        <p:nvPicPr>
          <p:cNvPr id="34" name="Рисунок 33" descr="00000226227.jpg"/>
          <p:cNvPicPr>
            <a:picLocks noChangeAspect="1"/>
          </p:cNvPicPr>
          <p:nvPr/>
        </p:nvPicPr>
        <p:blipFill>
          <a:blip r:embed="rId5" cstate="print">
            <a:clrChange>
              <a:clrFrom>
                <a:srgbClr val="FFFFFF"/>
              </a:clrFrom>
              <a:clrTo>
                <a:srgbClr val="FFFFFF">
                  <a:alpha val="0"/>
                </a:srgbClr>
              </a:clrTo>
            </a:clrChange>
          </a:blip>
          <a:srcRect l="16506" t="2471" r="24073" b="10817"/>
          <a:stretch>
            <a:fillRect/>
          </a:stretch>
        </p:blipFill>
        <p:spPr>
          <a:xfrm rot="20349824">
            <a:off x="3985405" y="3103913"/>
            <a:ext cx="1296144" cy="1512168"/>
          </a:xfrm>
          <a:prstGeom prst="rect">
            <a:avLst/>
          </a:prstGeom>
        </p:spPr>
      </p:pic>
      <p:sp>
        <p:nvSpPr>
          <p:cNvPr id="3" name="TextBox 2"/>
          <p:cNvSpPr txBox="1"/>
          <p:nvPr/>
        </p:nvSpPr>
        <p:spPr>
          <a:xfrm>
            <a:off x="251520" y="1844824"/>
            <a:ext cx="1008112" cy="261610"/>
          </a:xfrm>
          <a:prstGeom prst="rect">
            <a:avLst/>
          </a:prstGeom>
          <a:noFill/>
        </p:spPr>
        <p:txBody>
          <a:bodyPr wrap="square" rtlCol="0">
            <a:spAutoFit/>
          </a:bodyPr>
          <a:lstStyle/>
          <a:p>
            <a:r>
              <a:rPr lang="ru-RU" sz="1100" b="1" dirty="0">
                <a:solidFill>
                  <a:srgbClr val="000000"/>
                </a:solidFill>
              </a:rPr>
              <a:t>Стрейнер</a:t>
            </a:r>
          </a:p>
        </p:txBody>
      </p:sp>
      <p:sp>
        <p:nvSpPr>
          <p:cNvPr id="4" name="TextBox 3"/>
          <p:cNvSpPr txBox="1"/>
          <p:nvPr/>
        </p:nvSpPr>
        <p:spPr>
          <a:xfrm>
            <a:off x="2411760" y="1700808"/>
            <a:ext cx="1224136" cy="769441"/>
          </a:xfrm>
          <a:prstGeom prst="rect">
            <a:avLst/>
          </a:prstGeom>
          <a:noFill/>
        </p:spPr>
        <p:txBody>
          <a:bodyPr wrap="square" rtlCol="0">
            <a:spAutoFit/>
          </a:bodyPr>
          <a:lstStyle/>
          <a:p>
            <a:r>
              <a:rPr lang="ru-RU" sz="1100" b="1" dirty="0">
                <a:solidFill>
                  <a:srgbClr val="000000"/>
                </a:solidFill>
              </a:rPr>
              <a:t>Джиггер</a:t>
            </a:r>
            <a:r>
              <a:rPr lang="ru-RU" sz="1100" dirty="0">
                <a:solidFill>
                  <a:srgbClr val="000000"/>
                </a:solidFill>
              </a:rPr>
              <a:t>,</a:t>
            </a:r>
          </a:p>
          <a:p>
            <a:r>
              <a:rPr lang="ru-RU" sz="1100" dirty="0">
                <a:solidFill>
                  <a:srgbClr val="000000"/>
                </a:solidFill>
              </a:rPr>
              <a:t>20+40 мл, </a:t>
            </a:r>
          </a:p>
          <a:p>
            <a:r>
              <a:rPr lang="ru-RU" sz="1100" dirty="0">
                <a:solidFill>
                  <a:srgbClr val="000000"/>
                </a:solidFill>
              </a:rPr>
              <a:t>25+50 мл</a:t>
            </a:r>
          </a:p>
          <a:p>
            <a:endParaRPr lang="ru-RU" sz="1100" dirty="0">
              <a:solidFill>
                <a:srgbClr val="000000"/>
              </a:solidFill>
            </a:endParaRPr>
          </a:p>
        </p:txBody>
      </p:sp>
      <p:sp>
        <p:nvSpPr>
          <p:cNvPr id="9" name="TextBox 8"/>
          <p:cNvSpPr txBox="1"/>
          <p:nvPr/>
        </p:nvSpPr>
        <p:spPr>
          <a:xfrm>
            <a:off x="7020272" y="2204864"/>
            <a:ext cx="1368152" cy="769441"/>
          </a:xfrm>
          <a:prstGeom prst="rect">
            <a:avLst/>
          </a:prstGeom>
          <a:noFill/>
        </p:spPr>
        <p:txBody>
          <a:bodyPr wrap="square" rtlCol="0">
            <a:spAutoFit/>
          </a:bodyPr>
          <a:lstStyle/>
          <a:p>
            <a:pPr algn="ctr"/>
            <a:r>
              <a:rPr lang="ru-RU" sz="1100" b="1" dirty="0">
                <a:solidFill>
                  <a:srgbClr val="000000"/>
                </a:solidFill>
              </a:rPr>
              <a:t>Шейкер, </a:t>
            </a:r>
          </a:p>
          <a:p>
            <a:pPr algn="ctr"/>
            <a:r>
              <a:rPr lang="ru-RU" sz="1100" dirty="0">
                <a:solidFill>
                  <a:srgbClr val="000000"/>
                </a:solidFill>
              </a:rPr>
              <a:t>0,48 л,</a:t>
            </a:r>
          </a:p>
          <a:p>
            <a:pPr algn="ctr"/>
            <a:r>
              <a:rPr lang="ru-RU" sz="1100" dirty="0">
                <a:solidFill>
                  <a:srgbClr val="000000"/>
                </a:solidFill>
              </a:rPr>
              <a:t>0,6 л, </a:t>
            </a:r>
          </a:p>
          <a:p>
            <a:pPr algn="ctr"/>
            <a:r>
              <a:rPr lang="ru-RU" sz="1100" dirty="0">
                <a:solidFill>
                  <a:srgbClr val="000000"/>
                </a:solidFill>
              </a:rPr>
              <a:t>0,7 л</a:t>
            </a:r>
          </a:p>
        </p:txBody>
      </p:sp>
      <p:sp>
        <p:nvSpPr>
          <p:cNvPr id="10" name="TextBox 9"/>
          <p:cNvSpPr txBox="1"/>
          <p:nvPr/>
        </p:nvSpPr>
        <p:spPr>
          <a:xfrm>
            <a:off x="3491880" y="4509120"/>
            <a:ext cx="2016224" cy="600164"/>
          </a:xfrm>
          <a:prstGeom prst="rect">
            <a:avLst/>
          </a:prstGeom>
          <a:noFill/>
        </p:spPr>
        <p:txBody>
          <a:bodyPr wrap="square" rtlCol="0">
            <a:spAutoFit/>
          </a:bodyPr>
          <a:lstStyle/>
          <a:p>
            <a:r>
              <a:rPr lang="ru-RU" sz="1100" b="1" dirty="0">
                <a:solidFill>
                  <a:srgbClr val="000000"/>
                </a:solidFill>
              </a:rPr>
              <a:t>Ложка барная, </a:t>
            </a:r>
          </a:p>
          <a:p>
            <a:r>
              <a:rPr lang="ru-RU" sz="1100" dirty="0">
                <a:solidFill>
                  <a:srgbClr val="000000"/>
                </a:solidFill>
              </a:rPr>
              <a:t>Ложка барная с вилочкой, </a:t>
            </a:r>
          </a:p>
          <a:p>
            <a:r>
              <a:rPr lang="ru-RU" sz="1100" dirty="0">
                <a:solidFill>
                  <a:srgbClr val="000000"/>
                </a:solidFill>
              </a:rPr>
              <a:t>Ложка барная с  кнопкой</a:t>
            </a:r>
          </a:p>
        </p:txBody>
      </p:sp>
      <p:sp>
        <p:nvSpPr>
          <p:cNvPr id="12" name="TextBox 11"/>
          <p:cNvSpPr txBox="1"/>
          <p:nvPr/>
        </p:nvSpPr>
        <p:spPr>
          <a:xfrm>
            <a:off x="4211960" y="2492896"/>
            <a:ext cx="2304256" cy="600164"/>
          </a:xfrm>
          <a:prstGeom prst="rect">
            <a:avLst/>
          </a:prstGeom>
          <a:noFill/>
        </p:spPr>
        <p:txBody>
          <a:bodyPr wrap="square" rtlCol="0">
            <a:spAutoFit/>
          </a:bodyPr>
          <a:lstStyle/>
          <a:p>
            <a:r>
              <a:rPr lang="ru-RU" sz="1100" b="1" dirty="0">
                <a:solidFill>
                  <a:srgbClr val="000000"/>
                </a:solidFill>
              </a:rPr>
              <a:t>Шейкеры барные с винилом, </a:t>
            </a:r>
          </a:p>
          <a:p>
            <a:r>
              <a:rPr lang="ru-RU" sz="1100" dirty="0">
                <a:solidFill>
                  <a:srgbClr val="000000"/>
                </a:solidFill>
              </a:rPr>
              <a:t>480 мл</a:t>
            </a:r>
          </a:p>
          <a:p>
            <a:r>
              <a:rPr lang="en-US" sz="1100" dirty="0">
                <a:solidFill>
                  <a:srgbClr val="000000"/>
                </a:solidFill>
              </a:rPr>
              <a:t>CSD 16V, CSR16V</a:t>
            </a:r>
            <a:endParaRPr lang="ru-RU" sz="1100" dirty="0">
              <a:solidFill>
                <a:srgbClr val="000000"/>
              </a:solidFill>
            </a:endParaRPr>
          </a:p>
        </p:txBody>
      </p:sp>
      <p:sp>
        <p:nvSpPr>
          <p:cNvPr id="13" name="TextBox 12"/>
          <p:cNvSpPr txBox="1"/>
          <p:nvPr/>
        </p:nvSpPr>
        <p:spPr>
          <a:xfrm>
            <a:off x="1043608" y="4222249"/>
            <a:ext cx="1872208" cy="430887"/>
          </a:xfrm>
          <a:prstGeom prst="rect">
            <a:avLst/>
          </a:prstGeom>
          <a:noFill/>
        </p:spPr>
        <p:txBody>
          <a:bodyPr wrap="square" rtlCol="0">
            <a:spAutoFit/>
          </a:bodyPr>
          <a:lstStyle/>
          <a:p>
            <a:r>
              <a:rPr lang="ru-RU" sz="1100" b="1" dirty="0">
                <a:solidFill>
                  <a:srgbClr val="000000"/>
                </a:solidFill>
              </a:rPr>
              <a:t>Контейнер барный</a:t>
            </a:r>
          </a:p>
          <a:p>
            <a:r>
              <a:rPr lang="ru-RU" sz="1100" dirty="0">
                <a:solidFill>
                  <a:srgbClr val="000000"/>
                </a:solidFill>
              </a:rPr>
              <a:t>5 лотков</a:t>
            </a:r>
          </a:p>
        </p:txBody>
      </p:sp>
      <p:sp>
        <p:nvSpPr>
          <p:cNvPr id="15" name="TextBox 14"/>
          <p:cNvSpPr txBox="1"/>
          <p:nvPr/>
        </p:nvSpPr>
        <p:spPr>
          <a:xfrm>
            <a:off x="6516216" y="4221088"/>
            <a:ext cx="2160240" cy="600164"/>
          </a:xfrm>
          <a:prstGeom prst="rect">
            <a:avLst/>
          </a:prstGeom>
          <a:noFill/>
        </p:spPr>
        <p:txBody>
          <a:bodyPr wrap="square" rtlCol="0">
            <a:spAutoFit/>
          </a:bodyPr>
          <a:lstStyle/>
          <a:p>
            <a:r>
              <a:rPr lang="ru-RU" sz="1100" b="1" dirty="0">
                <a:solidFill>
                  <a:srgbClr val="000000"/>
                </a:solidFill>
              </a:rPr>
              <a:t>Щипцы для льда</a:t>
            </a:r>
          </a:p>
          <a:p>
            <a:r>
              <a:rPr lang="ru-RU" sz="1100" dirty="0">
                <a:solidFill>
                  <a:srgbClr val="000000"/>
                </a:solidFill>
              </a:rPr>
              <a:t>21 см,</a:t>
            </a:r>
          </a:p>
          <a:p>
            <a:r>
              <a:rPr lang="ru-RU" sz="1100" dirty="0">
                <a:solidFill>
                  <a:srgbClr val="000000"/>
                </a:solidFill>
              </a:rPr>
              <a:t>18 см</a:t>
            </a:r>
          </a:p>
        </p:txBody>
      </p:sp>
      <p:sp>
        <p:nvSpPr>
          <p:cNvPr id="16" name="TextBox 15"/>
          <p:cNvSpPr txBox="1"/>
          <p:nvPr/>
        </p:nvSpPr>
        <p:spPr>
          <a:xfrm>
            <a:off x="5148064" y="5373216"/>
            <a:ext cx="1440160" cy="430887"/>
          </a:xfrm>
          <a:prstGeom prst="rect">
            <a:avLst/>
          </a:prstGeom>
          <a:noFill/>
        </p:spPr>
        <p:txBody>
          <a:bodyPr wrap="square" rtlCol="0">
            <a:spAutoFit/>
          </a:bodyPr>
          <a:lstStyle/>
          <a:p>
            <a:r>
              <a:rPr lang="ru-RU" sz="1100" b="1" dirty="0">
                <a:solidFill>
                  <a:srgbClr val="000000"/>
                </a:solidFill>
              </a:rPr>
              <a:t>Лейка-гейзер</a:t>
            </a:r>
            <a:r>
              <a:rPr lang="ru-RU" sz="1100" dirty="0">
                <a:solidFill>
                  <a:srgbClr val="000000"/>
                </a:solidFill>
              </a:rPr>
              <a:t>, черная.</a:t>
            </a:r>
          </a:p>
        </p:txBody>
      </p:sp>
      <p:sp>
        <p:nvSpPr>
          <p:cNvPr id="17" name="TextBox 16"/>
          <p:cNvSpPr txBox="1"/>
          <p:nvPr/>
        </p:nvSpPr>
        <p:spPr>
          <a:xfrm>
            <a:off x="2771800" y="5373216"/>
            <a:ext cx="1440160" cy="261610"/>
          </a:xfrm>
          <a:prstGeom prst="rect">
            <a:avLst/>
          </a:prstGeom>
          <a:noFill/>
        </p:spPr>
        <p:txBody>
          <a:bodyPr wrap="square" rtlCol="0">
            <a:spAutoFit/>
          </a:bodyPr>
          <a:lstStyle/>
          <a:p>
            <a:r>
              <a:rPr lang="ru-RU" sz="1100" b="1" dirty="0">
                <a:solidFill>
                  <a:srgbClr val="000000"/>
                </a:solidFill>
              </a:rPr>
              <a:t>Лейка-гейзер</a:t>
            </a:r>
          </a:p>
        </p:txBody>
      </p:sp>
      <p:sp>
        <p:nvSpPr>
          <p:cNvPr id="18" name="TextBox 17"/>
          <p:cNvSpPr txBox="1"/>
          <p:nvPr/>
        </p:nvSpPr>
        <p:spPr>
          <a:xfrm>
            <a:off x="467544" y="5661248"/>
            <a:ext cx="1944216" cy="261610"/>
          </a:xfrm>
          <a:prstGeom prst="rect">
            <a:avLst/>
          </a:prstGeom>
          <a:noFill/>
        </p:spPr>
        <p:txBody>
          <a:bodyPr wrap="square" rtlCol="0">
            <a:spAutoFit/>
          </a:bodyPr>
          <a:lstStyle/>
          <a:p>
            <a:r>
              <a:rPr lang="ru-RU" sz="1100" b="1" dirty="0">
                <a:solidFill>
                  <a:srgbClr val="000000"/>
                </a:solidFill>
              </a:rPr>
              <a:t>Ложка для мороженого</a:t>
            </a:r>
          </a:p>
        </p:txBody>
      </p:sp>
      <p:pic>
        <p:nvPicPr>
          <p:cNvPr id="20" name="Рисунок 19" descr="00000142950_1.jpg"/>
          <p:cNvPicPr>
            <a:picLocks noChangeAspect="1"/>
          </p:cNvPicPr>
          <p:nvPr/>
        </p:nvPicPr>
        <p:blipFill>
          <a:blip r:embed="rId6" cstate="print">
            <a:clrChange>
              <a:clrFrom>
                <a:srgbClr val="FFFFFF"/>
              </a:clrFrom>
              <a:clrTo>
                <a:srgbClr val="FFFFFF">
                  <a:alpha val="0"/>
                </a:srgbClr>
              </a:clrTo>
            </a:clrChange>
          </a:blip>
          <a:srcRect l="23540" t="15980" r="29840" b="17241"/>
          <a:stretch>
            <a:fillRect/>
          </a:stretch>
        </p:blipFill>
        <p:spPr>
          <a:xfrm>
            <a:off x="2483768" y="764704"/>
            <a:ext cx="703776" cy="1008112"/>
          </a:xfrm>
          <a:prstGeom prst="rect">
            <a:avLst/>
          </a:prstGeom>
        </p:spPr>
      </p:pic>
      <p:pic>
        <p:nvPicPr>
          <p:cNvPr id="24" name="Рисунок 23" descr="00000143432.jpg"/>
          <p:cNvPicPr>
            <a:picLocks noChangeAspect="1"/>
          </p:cNvPicPr>
          <p:nvPr/>
        </p:nvPicPr>
        <p:blipFill>
          <a:blip r:embed="rId7" cstate="print">
            <a:clrChange>
              <a:clrFrom>
                <a:srgbClr val="FFFFFF"/>
              </a:clrFrom>
              <a:clrTo>
                <a:srgbClr val="FFFFFF">
                  <a:alpha val="0"/>
                </a:srgbClr>
              </a:clrTo>
            </a:clrChange>
          </a:blip>
          <a:srcRect l="19092" t="23489" r="21059" b="24012"/>
          <a:stretch>
            <a:fillRect/>
          </a:stretch>
        </p:blipFill>
        <p:spPr>
          <a:xfrm>
            <a:off x="7668344" y="3284984"/>
            <a:ext cx="1136794" cy="747891"/>
          </a:xfrm>
          <a:prstGeom prst="rect">
            <a:avLst/>
          </a:prstGeom>
        </p:spPr>
      </p:pic>
      <p:pic>
        <p:nvPicPr>
          <p:cNvPr id="27" name="Рисунок 26" descr="00000143451.jpg"/>
          <p:cNvPicPr>
            <a:picLocks noChangeAspect="1"/>
          </p:cNvPicPr>
          <p:nvPr/>
        </p:nvPicPr>
        <p:blipFill>
          <a:blip r:embed="rId8" cstate="print">
            <a:clrChange>
              <a:clrFrom>
                <a:srgbClr val="FFFFFF"/>
              </a:clrFrom>
              <a:clrTo>
                <a:srgbClr val="FFFFFF">
                  <a:alpha val="0"/>
                </a:srgbClr>
              </a:clrTo>
            </a:clrChange>
          </a:blip>
          <a:srcRect l="28980" t="10080" r="31961" b="10541"/>
          <a:stretch>
            <a:fillRect/>
          </a:stretch>
        </p:blipFill>
        <p:spPr>
          <a:xfrm>
            <a:off x="6732240" y="332656"/>
            <a:ext cx="971536" cy="1974413"/>
          </a:xfrm>
          <a:prstGeom prst="rect">
            <a:avLst/>
          </a:prstGeom>
        </p:spPr>
      </p:pic>
      <p:pic>
        <p:nvPicPr>
          <p:cNvPr id="28" name="Рисунок 27" descr="00000143455.jpg"/>
          <p:cNvPicPr>
            <a:picLocks noChangeAspect="1"/>
          </p:cNvPicPr>
          <p:nvPr/>
        </p:nvPicPr>
        <p:blipFill>
          <a:blip r:embed="rId9" cstate="print">
            <a:clrChange>
              <a:clrFrom>
                <a:srgbClr val="FFFFFF"/>
              </a:clrFrom>
              <a:clrTo>
                <a:srgbClr val="FFFFFF">
                  <a:alpha val="0"/>
                </a:srgbClr>
              </a:clrTo>
            </a:clrChange>
          </a:blip>
          <a:srcRect l="34147" t="19027" r="34353" b="17973"/>
          <a:stretch>
            <a:fillRect/>
          </a:stretch>
        </p:blipFill>
        <p:spPr>
          <a:xfrm rot="7092912">
            <a:off x="6387885" y="4960473"/>
            <a:ext cx="608393" cy="1216786"/>
          </a:xfrm>
          <a:prstGeom prst="rect">
            <a:avLst/>
          </a:prstGeom>
        </p:spPr>
      </p:pic>
      <p:pic>
        <p:nvPicPr>
          <p:cNvPr id="29" name="Рисунок 28" descr="00000177557.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383310" y="2564904"/>
            <a:ext cx="2028450" cy="1550000"/>
          </a:xfrm>
          <a:prstGeom prst="rect">
            <a:avLst/>
          </a:prstGeom>
        </p:spPr>
      </p:pic>
      <p:pic>
        <p:nvPicPr>
          <p:cNvPr id="30" name="Рисунок 29" descr="00000220943.jpg"/>
          <p:cNvPicPr>
            <a:picLocks noChangeAspect="1"/>
          </p:cNvPicPr>
          <p:nvPr/>
        </p:nvPicPr>
        <p:blipFill>
          <a:blip r:embed="rId11" cstate="print">
            <a:clrChange>
              <a:clrFrom>
                <a:srgbClr val="FFFFFF"/>
              </a:clrFrom>
              <a:clrTo>
                <a:srgbClr val="FFFFFF">
                  <a:alpha val="0"/>
                </a:srgbClr>
              </a:clrTo>
            </a:clrChange>
          </a:blip>
          <a:srcRect l="26378" t="3698" r="34563" b="3063"/>
          <a:stretch>
            <a:fillRect/>
          </a:stretch>
        </p:blipFill>
        <p:spPr>
          <a:xfrm rot="7285749">
            <a:off x="4266049" y="4936353"/>
            <a:ext cx="531508" cy="1268760"/>
          </a:xfrm>
          <a:prstGeom prst="rect">
            <a:avLst/>
          </a:prstGeom>
        </p:spPr>
      </p:pic>
      <p:pic>
        <p:nvPicPr>
          <p:cNvPr id="33" name="Рисунок 32" descr="00000226226.jpg"/>
          <p:cNvPicPr>
            <a:picLocks noChangeAspect="1"/>
          </p:cNvPicPr>
          <p:nvPr/>
        </p:nvPicPr>
        <p:blipFill>
          <a:blip r:embed="rId12" cstate="print">
            <a:clrChange>
              <a:clrFrom>
                <a:srgbClr val="FFFFFF"/>
              </a:clrFrom>
              <a:clrTo>
                <a:srgbClr val="FFFFFF">
                  <a:alpha val="0"/>
                </a:srgbClr>
              </a:clrTo>
            </a:clrChange>
          </a:blip>
          <a:stretch>
            <a:fillRect/>
          </a:stretch>
        </p:blipFill>
        <p:spPr>
          <a:xfrm rot="21301899">
            <a:off x="3382523" y="3194587"/>
            <a:ext cx="1345132" cy="1345132"/>
          </a:xfrm>
          <a:prstGeom prst="rect">
            <a:avLst/>
          </a:prstGeom>
        </p:spPr>
      </p:pic>
      <p:pic>
        <p:nvPicPr>
          <p:cNvPr id="35" name="Рисунок 34" descr="00000226037.jpg"/>
          <p:cNvPicPr>
            <a:picLocks noChangeAspect="1"/>
          </p:cNvPicPr>
          <p:nvPr/>
        </p:nvPicPr>
        <p:blipFill>
          <a:blip r:embed="rId13" cstate="print"/>
          <a:stretch>
            <a:fillRect/>
          </a:stretch>
        </p:blipFill>
        <p:spPr>
          <a:xfrm>
            <a:off x="4425984" y="620688"/>
            <a:ext cx="797462" cy="1723547"/>
          </a:xfrm>
          <a:prstGeom prst="rect">
            <a:avLst/>
          </a:prstGeom>
        </p:spPr>
      </p:pic>
      <p:pic>
        <p:nvPicPr>
          <p:cNvPr id="36" name="Рисунок 35" descr="00000226224.jpg"/>
          <p:cNvPicPr>
            <a:picLocks noChangeAspect="1"/>
          </p:cNvPicPr>
          <p:nvPr/>
        </p:nvPicPr>
        <p:blipFill>
          <a:blip r:embed="rId14" cstate="print"/>
          <a:srcRect t="4042"/>
          <a:stretch>
            <a:fillRect/>
          </a:stretch>
        </p:blipFill>
        <p:spPr>
          <a:xfrm>
            <a:off x="5290080" y="639204"/>
            <a:ext cx="866096" cy="1709676"/>
          </a:xfrm>
          <a:prstGeom prst="rect">
            <a:avLst/>
          </a:prstGeom>
        </p:spPr>
      </p:pic>
      <p:pic>
        <p:nvPicPr>
          <p:cNvPr id="45058" name="Picture 2" descr="R:\Departments\DPRO (ORPA)\Посуда фото\EKSI_инвентарь\BRS11S.jpg"/>
          <p:cNvPicPr>
            <a:picLocks noChangeAspect="1" noChangeArrowheads="1"/>
          </p:cNvPicPr>
          <p:nvPr/>
        </p:nvPicPr>
        <p:blipFill>
          <a:blip r:embed="rId15" cstate="print">
            <a:clrChange>
              <a:clrFrom>
                <a:srgbClr val="FFFFFF"/>
              </a:clrFrom>
              <a:clrTo>
                <a:srgbClr val="FFFFFF">
                  <a:alpha val="0"/>
                </a:srgbClr>
              </a:clrTo>
            </a:clrChange>
          </a:blip>
          <a:srcRect l="3381" t="13461" r="2121" b="3381"/>
          <a:stretch>
            <a:fillRect/>
          </a:stretch>
        </p:blipFill>
        <p:spPr bwMode="auto">
          <a:xfrm>
            <a:off x="2894754" y="3426898"/>
            <a:ext cx="1371425" cy="1206854"/>
          </a:xfrm>
          <a:prstGeom prst="rect">
            <a:avLst/>
          </a:prstGeom>
          <a:noFill/>
        </p:spPr>
      </p:pic>
      <p:pic>
        <p:nvPicPr>
          <p:cNvPr id="37" name="Рисунок 36" descr="00000143451.jpg"/>
          <p:cNvPicPr>
            <a:picLocks noChangeAspect="1"/>
          </p:cNvPicPr>
          <p:nvPr/>
        </p:nvPicPr>
        <p:blipFill>
          <a:blip r:embed="rId8" cstate="print">
            <a:clrChange>
              <a:clrFrom>
                <a:srgbClr val="FFFFFF"/>
              </a:clrFrom>
              <a:clrTo>
                <a:srgbClr val="FFFFFF">
                  <a:alpha val="0"/>
                </a:srgbClr>
              </a:clrTo>
            </a:clrChange>
          </a:blip>
          <a:srcRect l="28980" t="10080" r="31961" b="10541"/>
          <a:stretch>
            <a:fillRect/>
          </a:stretch>
        </p:blipFill>
        <p:spPr>
          <a:xfrm>
            <a:off x="7596336" y="548680"/>
            <a:ext cx="864096" cy="1756067"/>
          </a:xfrm>
          <a:prstGeom prst="rect">
            <a:avLst/>
          </a:prstGeom>
        </p:spPr>
      </p:pic>
      <p:sp>
        <p:nvSpPr>
          <p:cNvPr id="32" name="TextBox 31"/>
          <p:cNvSpPr txBox="1"/>
          <p:nvPr/>
        </p:nvSpPr>
        <p:spPr>
          <a:xfrm>
            <a:off x="323528" y="404664"/>
            <a:ext cx="3384376" cy="338554"/>
          </a:xfrm>
          <a:prstGeom prst="rect">
            <a:avLst/>
          </a:prstGeom>
          <a:noFill/>
        </p:spPr>
        <p:txBody>
          <a:bodyPr wrap="square" rtlCol="0">
            <a:spAutoFit/>
          </a:bodyPr>
          <a:lstStyle/>
          <a:p>
            <a:r>
              <a:rPr lang="ru-RU" sz="1600" b="1" dirty="0">
                <a:solidFill>
                  <a:srgbClr val="000000"/>
                </a:solidFill>
              </a:rPr>
              <a:t>БАРНЫЙ ИНВЕНТАРЬ</a:t>
            </a:r>
          </a:p>
        </p:txBody>
      </p:sp>
      <p:pic>
        <p:nvPicPr>
          <p:cNvPr id="38" name="Picture 2"/>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579103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548680"/>
            <a:ext cx="7806004" cy="352789"/>
          </a:xfrm>
          <a:prstGeom prst="rect">
            <a:avLst/>
          </a:prstGeom>
        </p:spPr>
        <p:txBody>
          <a:bodyPr wrap="square">
            <a:spAutoFit/>
          </a:bodyPr>
          <a:lstStyle/>
          <a:p>
            <a:pPr marR="1169035">
              <a:lnSpc>
                <a:spcPct val="115000"/>
              </a:lnSpc>
              <a:spcAft>
                <a:spcPts val="1200"/>
              </a:spcAft>
            </a:pPr>
            <a:r>
              <a:rPr lang="ru-RU" sz="1600" b="1" dirty="0">
                <a:solidFill>
                  <a:srgbClr val="000000"/>
                </a:solidFill>
                <a:latin typeface="Times New Roman" panose="02020603050405020304" pitchFamily="18" charset="0"/>
                <a:cs typeface="Times New Roman" panose="02020603050405020304" pitchFamily="18" charset="0"/>
              </a:rPr>
              <a:t>МЯСОРУБКИ</a:t>
            </a:r>
            <a:r>
              <a:rPr lang="ru-RU" sz="1600" b="1" dirty="0">
                <a:solidFill>
                  <a:srgbClr val="000000"/>
                </a:solidFill>
              </a:rPr>
              <a:t>	</a:t>
            </a:r>
            <a:endParaRPr lang="ru-RU" sz="1100" dirty="0">
              <a:solidFill>
                <a:srgbClr val="000000"/>
              </a:solidFill>
            </a:endParaRPr>
          </a:p>
        </p:txBody>
      </p:sp>
      <p:sp>
        <p:nvSpPr>
          <p:cNvPr id="5" name="Прямоугольник 4"/>
          <p:cNvSpPr/>
          <p:nvPr/>
        </p:nvSpPr>
        <p:spPr>
          <a:xfrm>
            <a:off x="683568" y="1118643"/>
            <a:ext cx="5616624" cy="3231654"/>
          </a:xfrm>
          <a:prstGeom prst="rect">
            <a:avLst/>
          </a:prstGeom>
        </p:spPr>
        <p:txBody>
          <a:bodyPr wrap="square">
            <a:spAutoFit/>
          </a:bodyPr>
          <a:lstStyle/>
          <a:p>
            <a:r>
              <a:rPr lang="ru-RU" sz="1200" dirty="0">
                <a:solidFill>
                  <a:srgbClr val="000000"/>
                </a:solidFill>
                <a:latin typeface="Times New Roman" panose="02020603050405020304" pitchFamily="18" charset="0"/>
                <a:cs typeface="Times New Roman" panose="02020603050405020304" pitchFamily="18" charset="0"/>
              </a:rPr>
              <a:t>Мясорубки предназначены для профессионального использования в ресторанах, гостиницах, столовых, школах, больницах и т.д. </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ММ220 – </a:t>
            </a:r>
            <a:r>
              <a:rPr lang="ru-RU" sz="1200" dirty="0" err="1">
                <a:solidFill>
                  <a:srgbClr val="000000"/>
                </a:solidFill>
                <a:latin typeface="Times New Roman" panose="02020603050405020304" pitchFamily="18" charset="0"/>
                <a:cs typeface="Times New Roman" panose="02020603050405020304" pitchFamily="18" charset="0"/>
              </a:rPr>
              <a:t>Enterprise</a:t>
            </a:r>
            <a:r>
              <a:rPr lang="ru-RU" sz="1200" dirty="0">
                <a:solidFill>
                  <a:srgbClr val="000000"/>
                </a:solidFill>
                <a:latin typeface="Times New Roman" panose="02020603050405020304" pitchFamily="18" charset="0"/>
                <a:cs typeface="Times New Roman" panose="02020603050405020304" pitchFamily="18" charset="0"/>
              </a:rPr>
              <a:t>: нож и подрезная решетка ø 5 мм;</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ММ220А − </a:t>
            </a:r>
            <a:r>
              <a:rPr lang="ru-RU" sz="1200" dirty="0" err="1">
                <a:solidFill>
                  <a:srgbClr val="000000"/>
                </a:solidFill>
                <a:latin typeface="Times New Roman" panose="02020603050405020304" pitchFamily="18" charset="0"/>
                <a:cs typeface="Times New Roman" panose="02020603050405020304" pitchFamily="18" charset="0"/>
              </a:rPr>
              <a:t>Total</a:t>
            </a:r>
            <a:r>
              <a:rPr lang="ru-RU" sz="1200" dirty="0">
                <a:solidFill>
                  <a:srgbClr val="000000"/>
                </a:solidFill>
                <a:latin typeface="Times New Roman" panose="02020603050405020304" pitchFamily="18" charset="0"/>
                <a:cs typeface="Times New Roman" panose="02020603050405020304" pitchFamily="18" charset="0"/>
              </a:rPr>
              <a:t> </a:t>
            </a:r>
            <a:r>
              <a:rPr lang="ru-RU" sz="1200" dirty="0" err="1">
                <a:solidFill>
                  <a:srgbClr val="000000"/>
                </a:solidFill>
                <a:latin typeface="Times New Roman" panose="02020603050405020304" pitchFamily="18" charset="0"/>
                <a:cs typeface="Times New Roman" panose="02020603050405020304" pitchFamily="18" charset="0"/>
              </a:rPr>
              <a:t>Unger</a:t>
            </a:r>
            <a:r>
              <a:rPr lang="ru-RU" sz="1200" dirty="0">
                <a:solidFill>
                  <a:srgbClr val="000000"/>
                </a:solidFill>
                <a:latin typeface="Times New Roman" panose="02020603050405020304" pitchFamily="18" charset="0"/>
                <a:cs typeface="Times New Roman" panose="02020603050405020304" pitchFamily="18" charset="0"/>
              </a:rPr>
              <a:t>: нож, подрезная решетка ø 5 мм, 2 решетки с отверстиями 10 и 6 мм, 2 двусторонних ножа. </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	TJ12F - </a:t>
            </a:r>
            <a:r>
              <a:rPr lang="ru-RU" sz="1200" dirty="0" err="1">
                <a:solidFill>
                  <a:srgbClr val="000000"/>
                </a:solidFill>
                <a:latin typeface="Times New Roman" panose="02020603050405020304" pitchFamily="18" charset="0"/>
                <a:cs typeface="Times New Roman" panose="02020603050405020304" pitchFamily="18" charset="0"/>
              </a:rPr>
              <a:t>Enterprise</a:t>
            </a:r>
            <a:r>
              <a:rPr lang="ru-RU" sz="1200" dirty="0">
                <a:solidFill>
                  <a:srgbClr val="000000"/>
                </a:solidFill>
                <a:latin typeface="Times New Roman" panose="02020603050405020304" pitchFamily="18" charset="0"/>
                <a:cs typeface="Times New Roman" panose="02020603050405020304" pitchFamily="18" charset="0"/>
              </a:rPr>
              <a:t>: нож и подрезная решетка ø 6 мм + </a:t>
            </a:r>
            <a:r>
              <a:rPr lang="ru-RU" sz="1200" dirty="0" err="1">
                <a:solidFill>
                  <a:srgbClr val="000000"/>
                </a:solidFill>
                <a:latin typeface="Times New Roman" panose="02020603050405020304" pitchFamily="18" charset="0"/>
                <a:cs typeface="Times New Roman" panose="02020603050405020304" pitchFamily="18" charset="0"/>
              </a:rPr>
              <a:t>купатница</a:t>
            </a:r>
            <a:r>
              <a:rPr lang="ru-RU" sz="1200" dirty="0">
                <a:solidFill>
                  <a:srgbClr val="000000"/>
                </a:solidFill>
                <a:latin typeface="Times New Roman" panose="02020603050405020304" pitchFamily="18" charset="0"/>
                <a:cs typeface="Times New Roman" panose="02020603050405020304" pitchFamily="18" charset="0"/>
              </a:rPr>
              <a:t> (насадка для набивки колбас). </a:t>
            </a:r>
          </a:p>
          <a:p>
            <a:endParaRPr lang="ru-RU" sz="1200" dirty="0">
              <a:solidFill>
                <a:srgbClr val="000000"/>
              </a:solidFill>
              <a:latin typeface="Times New Roman" panose="02020603050405020304" pitchFamily="18" charset="0"/>
              <a:cs typeface="Times New Roman" panose="02020603050405020304" pitchFamily="18" charset="0"/>
            </a:endParaRPr>
          </a:p>
          <a:p>
            <a:r>
              <a:rPr lang="ru-RU" sz="1200" dirty="0">
                <a:solidFill>
                  <a:srgbClr val="000000"/>
                </a:solidFill>
                <a:latin typeface="Times New Roman" panose="02020603050405020304" pitchFamily="18" charset="0"/>
                <a:cs typeface="Times New Roman" panose="02020603050405020304" pitchFamily="18" charset="0"/>
              </a:rPr>
              <a:t>Функция реверса в моделях ММ220 и ММ220А позволяет предотвратить забивку шнека, путем его обратной прокрутки. </a:t>
            </a:r>
          </a:p>
          <a:p>
            <a:r>
              <a:rPr lang="ru-RU" sz="1200" dirty="0">
                <a:solidFill>
                  <a:srgbClr val="000000"/>
                </a:solidFill>
                <a:latin typeface="Times New Roman" panose="02020603050405020304" pitchFamily="18" charset="0"/>
                <a:cs typeface="Times New Roman" panose="02020603050405020304" pitchFamily="18" charset="0"/>
              </a:rPr>
              <a:t>Все элементы, контактирующие с продуктом: горловина, ножи, решетки и лоток для загрузки, выполнены из нержавеющей стали. </a:t>
            </a:r>
          </a:p>
          <a:p>
            <a:endParaRPr lang="ru-RU" sz="1200" dirty="0">
              <a:solidFill>
                <a:srgbClr val="000000"/>
              </a:solidFill>
              <a:latin typeface="Times New Roman" panose="02020603050405020304" pitchFamily="18" charset="0"/>
              <a:cs typeface="Times New Roman" panose="02020603050405020304" pitchFamily="18" charset="0"/>
            </a:endParaRPr>
          </a:p>
          <a:p>
            <a:pPr lvl="0"/>
            <a:endParaRPr lang="ru-RU" sz="1200" dirty="0">
              <a:solidFill>
                <a:srgbClr val="000000"/>
              </a:solidFill>
            </a:endParaRPr>
          </a:p>
        </p:txBody>
      </p:sp>
      <p:pic>
        <p:nvPicPr>
          <p:cNvPr id="15" name="Рисунок 14"/>
          <p:cNvPicPr/>
          <p:nvPr/>
        </p:nvPicPr>
        <p:blipFill>
          <a:blip r:embed="rId2" cstate="print">
            <a:extLst>
              <a:ext uri="{BEBA8EAE-BF5A-486C-A8C5-ECC9F3942E4B}">
                <a14:imgProps xmlns:a14="http://schemas.microsoft.com/office/drawing/2010/main">
                  <a14:imgLayer r:embed="rId3">
                    <a14:imgEffect>
                      <a14:backgroundRemoval t="2141" b="100000" l="0" r="100000"/>
                    </a14:imgEffect>
                  </a14:imgLayer>
                </a14:imgProps>
              </a:ext>
              <a:ext uri="{28A0092B-C50C-407E-A947-70E740481C1C}">
                <a14:useLocalDpi xmlns:a14="http://schemas.microsoft.com/office/drawing/2010/main" val="0"/>
              </a:ext>
            </a:extLst>
          </a:blip>
          <a:stretch>
            <a:fillRect/>
          </a:stretch>
        </p:blipFill>
        <p:spPr>
          <a:xfrm>
            <a:off x="6334897" y="1051139"/>
            <a:ext cx="2304256" cy="2233409"/>
          </a:xfrm>
          <a:prstGeom prst="rect">
            <a:avLst/>
          </a:prstGeom>
          <a:ln>
            <a:noFill/>
          </a:ln>
          <a:effectLst>
            <a:outerShdw blurRad="292100" dist="139700" dir="2700000" algn="tl" rotWithShape="0">
              <a:srgbClr val="333333">
                <a:alpha val="65000"/>
              </a:srgbClr>
            </a:outerShdw>
          </a:effectLst>
        </p:spPr>
      </p:pic>
      <p:graphicFrame>
        <p:nvGraphicFramePr>
          <p:cNvPr id="2" name="Таблица 1"/>
          <p:cNvGraphicFramePr>
            <a:graphicFrameLocks noGrp="1"/>
          </p:cNvGraphicFramePr>
          <p:nvPr>
            <p:extLst>
              <p:ext uri="{D42A27DB-BD31-4B8C-83A1-F6EECF244321}">
                <p14:modId xmlns:p14="http://schemas.microsoft.com/office/powerpoint/2010/main" val="164606617"/>
              </p:ext>
            </p:extLst>
          </p:nvPr>
        </p:nvGraphicFramePr>
        <p:xfrm>
          <a:off x="788193" y="4293096"/>
          <a:ext cx="5472682" cy="1228043"/>
        </p:xfrm>
        <a:graphic>
          <a:graphicData uri="http://schemas.openxmlformats.org/drawingml/2006/table">
            <a:tbl>
              <a:tblPr firstRow="1" firstCol="1" bandRow="1" bandCol="1">
                <a:tableStyleId>{3B4B98B0-60AC-42C2-AFA5-B58CD77FA1E5}</a:tableStyleId>
              </a:tblPr>
              <a:tblGrid>
                <a:gridCol w="2124281">
                  <a:extLst>
                    <a:ext uri="{9D8B030D-6E8A-4147-A177-3AD203B41FA5}">
                      <a16:colId xmlns:a16="http://schemas.microsoft.com/office/drawing/2014/main" val="20000"/>
                    </a:ext>
                  </a:extLst>
                </a:gridCol>
                <a:gridCol w="1195435">
                  <a:extLst>
                    <a:ext uri="{9D8B030D-6E8A-4147-A177-3AD203B41FA5}">
                      <a16:colId xmlns:a16="http://schemas.microsoft.com/office/drawing/2014/main" val="20001"/>
                    </a:ext>
                  </a:extLst>
                </a:gridCol>
                <a:gridCol w="1076483">
                  <a:extLst>
                    <a:ext uri="{9D8B030D-6E8A-4147-A177-3AD203B41FA5}">
                      <a16:colId xmlns:a16="http://schemas.microsoft.com/office/drawing/2014/main" val="20002"/>
                    </a:ext>
                  </a:extLst>
                </a:gridCol>
                <a:gridCol w="1076483">
                  <a:extLst>
                    <a:ext uri="{9D8B030D-6E8A-4147-A177-3AD203B41FA5}">
                      <a16:colId xmlns:a16="http://schemas.microsoft.com/office/drawing/2014/main" val="20003"/>
                    </a:ext>
                  </a:extLst>
                </a:gridCol>
              </a:tblGrid>
              <a:tr h="254577">
                <a:tc>
                  <a:txBody>
                    <a:bodyPr/>
                    <a:lstStyle/>
                    <a:p>
                      <a:pPr algn="l">
                        <a:lnSpc>
                          <a:spcPct val="115000"/>
                        </a:lnSpc>
                        <a:spcAft>
                          <a:spcPts val="1000"/>
                        </a:spcAft>
                      </a:pPr>
                      <a:r>
                        <a:rPr lang="ru-RU" sz="1000" dirty="0">
                          <a:effectLst/>
                        </a:rPr>
                        <a:t>Модель</a:t>
                      </a:r>
                      <a:endParaRPr lang="ru-RU" sz="10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1000" dirty="0">
                          <a:effectLst/>
                        </a:rPr>
                        <a:t>MM22</a:t>
                      </a:r>
                      <a:r>
                        <a:rPr lang="ru-RU" sz="1000" dirty="0">
                          <a:effectLst/>
                        </a:rPr>
                        <a:t>0</a:t>
                      </a:r>
                      <a:endParaRPr lang="ru-RU" sz="10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1000" dirty="0">
                          <a:effectLst/>
                        </a:rPr>
                        <a:t>MM22</a:t>
                      </a:r>
                      <a:r>
                        <a:rPr lang="ru-RU" sz="1000" dirty="0">
                          <a:effectLst/>
                        </a:rPr>
                        <a:t>0А</a:t>
                      </a:r>
                      <a:endParaRPr lang="ru-RU" sz="100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1000" dirty="0">
                          <a:effectLst/>
                        </a:rPr>
                        <a:t>TJ12F</a:t>
                      </a:r>
                      <a:endParaRPr lang="ru-RU" sz="10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54434">
                <a:tc>
                  <a:txBody>
                    <a:bodyPr/>
                    <a:lstStyle/>
                    <a:p>
                      <a:pPr>
                        <a:lnSpc>
                          <a:spcPct val="115000"/>
                        </a:lnSpc>
                        <a:spcAft>
                          <a:spcPts val="1000"/>
                        </a:spcAft>
                      </a:pPr>
                      <a:r>
                        <a:rPr lang="ru-RU" sz="1000" dirty="0">
                          <a:effectLst/>
                        </a:rPr>
                        <a:t>Производительность (кг/ч)</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220</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220</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ru-RU" sz="1000" dirty="0">
                          <a:effectLst/>
                        </a:rPr>
                        <a:t>120</a:t>
                      </a:r>
                      <a:endParaRPr lang="ru-RU" sz="1000" b="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1"/>
                  </a:ext>
                </a:extLst>
              </a:tr>
              <a:tr h="327093">
                <a:tc>
                  <a:txBody>
                    <a:bodyPr/>
                    <a:lstStyle/>
                    <a:p>
                      <a:pPr>
                        <a:lnSpc>
                          <a:spcPct val="115000"/>
                        </a:lnSpc>
                        <a:spcAft>
                          <a:spcPts val="1000"/>
                        </a:spcAft>
                      </a:pPr>
                      <a:r>
                        <a:rPr lang="ru-RU" sz="1000" dirty="0">
                          <a:effectLst/>
                        </a:rPr>
                        <a:t>Мощность (кВт)</a:t>
                      </a:r>
                      <a:endParaRPr lang="ru-RU" sz="1000" b="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n-US" sz="1000" dirty="0">
                          <a:effectLst/>
                        </a:rPr>
                        <a:t>1</a:t>
                      </a:r>
                      <a:r>
                        <a:rPr lang="ru-RU" sz="1000" dirty="0">
                          <a:effectLst/>
                        </a:rPr>
                        <a:t>,1</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1</a:t>
                      </a:r>
                      <a:r>
                        <a:rPr lang="ru-RU" sz="1000" dirty="0">
                          <a:effectLst/>
                        </a:rPr>
                        <a:t>,1</a:t>
                      </a:r>
                      <a:endParaRPr lang="ru-RU" sz="1000" b="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ru-RU" sz="1000" dirty="0">
                          <a:effectLst/>
                        </a:rPr>
                        <a:t>0,5</a:t>
                      </a:r>
                      <a:endParaRPr lang="ru-RU" sz="1000" b="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2"/>
                  </a:ext>
                </a:extLst>
              </a:tr>
              <a:tr h="291939">
                <a:tc>
                  <a:txBody>
                    <a:bodyPr/>
                    <a:lstStyle/>
                    <a:p>
                      <a:pPr>
                        <a:lnSpc>
                          <a:spcPct val="115000"/>
                        </a:lnSpc>
                        <a:spcAft>
                          <a:spcPts val="1000"/>
                        </a:spcAft>
                      </a:pPr>
                      <a:r>
                        <a:rPr lang="ru-RU" sz="1000" dirty="0">
                          <a:effectLst/>
                        </a:rPr>
                        <a:t>Габаритные размеры</a:t>
                      </a:r>
                      <a:r>
                        <a:rPr lang="en-US" sz="1000" dirty="0">
                          <a:effectLst/>
                        </a:rPr>
                        <a:t> (</a:t>
                      </a:r>
                      <a:r>
                        <a:rPr lang="ru-RU" sz="1000" dirty="0">
                          <a:effectLst/>
                        </a:rPr>
                        <a:t>мм</a:t>
                      </a:r>
                      <a:r>
                        <a:rPr lang="en-US" sz="1000" dirty="0">
                          <a:effectLst/>
                        </a:rPr>
                        <a:t>)</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602x454x262</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602x454x262</a:t>
                      </a:r>
                      <a:endParaRPr lang="ru-RU" sz="1000" b="0" dirty="0">
                        <a:effectLst/>
                        <a:latin typeface="Calibri"/>
                        <a:ea typeface="Calibri"/>
                        <a:cs typeface="Times New Roman"/>
                      </a:endParaRPr>
                    </a:p>
                  </a:txBody>
                  <a:tcPr marL="68580" marR="68580" marT="0" marB="0" anchor="ctr">
                    <a:noFill/>
                  </a:tcPr>
                </a:tc>
                <a:tc>
                  <a:txBody>
                    <a:bodyPr/>
                    <a:lstStyle/>
                    <a:p>
                      <a:pPr algn="ctr">
                        <a:lnSpc>
                          <a:spcPct val="115000"/>
                        </a:lnSpc>
                        <a:spcAft>
                          <a:spcPts val="1000"/>
                        </a:spcAft>
                      </a:pPr>
                      <a:r>
                        <a:rPr lang="en-US" sz="1000" dirty="0">
                          <a:effectLst/>
                        </a:rPr>
                        <a:t>4</a:t>
                      </a:r>
                      <a:r>
                        <a:rPr lang="ru-RU" sz="1000" dirty="0">
                          <a:effectLst/>
                        </a:rPr>
                        <a:t>0</a:t>
                      </a:r>
                      <a:r>
                        <a:rPr lang="en-US" sz="1000" dirty="0">
                          <a:effectLst/>
                        </a:rPr>
                        <a:t>0х</a:t>
                      </a:r>
                      <a:r>
                        <a:rPr lang="ru-RU" sz="1000" dirty="0">
                          <a:effectLst/>
                        </a:rPr>
                        <a:t>19</a:t>
                      </a:r>
                      <a:r>
                        <a:rPr lang="en-US" sz="1000" dirty="0">
                          <a:effectLst/>
                        </a:rPr>
                        <a:t>0х4</a:t>
                      </a:r>
                      <a:r>
                        <a:rPr lang="ru-RU" sz="1000" dirty="0">
                          <a:effectLst/>
                        </a:rPr>
                        <a:t>1</a:t>
                      </a:r>
                      <a:r>
                        <a:rPr lang="en-US" sz="1000" dirty="0">
                          <a:effectLst/>
                        </a:rPr>
                        <a:t>0</a:t>
                      </a:r>
                      <a:endParaRPr lang="ru-RU" sz="1000" b="0" dirty="0">
                        <a:effectLst/>
                        <a:latin typeface="Calibri"/>
                        <a:ea typeface="Calibri"/>
                        <a:cs typeface="Times New Roman"/>
                      </a:endParaRPr>
                    </a:p>
                  </a:txBody>
                  <a:tcPr marL="68580" marR="68580" marT="0" marB="0" anchor="ctr">
                    <a:noFill/>
                  </a:tcPr>
                </a:tc>
                <a:extLst>
                  <a:ext uri="{0D108BD9-81ED-4DB2-BD59-A6C34878D82A}">
                    <a16:rowId xmlns:a16="http://schemas.microsoft.com/office/drawing/2014/main" val="10003"/>
                  </a:ext>
                </a:extLst>
              </a:tr>
            </a:tbl>
          </a:graphicData>
        </a:graphic>
      </p:graphicFrame>
      <p:sp>
        <p:nvSpPr>
          <p:cNvPr id="1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1"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938628" y="3420420"/>
            <a:ext cx="1383712" cy="430887"/>
          </a:xfrm>
          <a:prstGeom prst="rect">
            <a:avLst/>
          </a:prstGeom>
          <a:noFill/>
        </p:spPr>
        <p:txBody>
          <a:bodyPr wrap="none" rtlCol="0">
            <a:spAutoFit/>
          </a:bodyPr>
          <a:lstStyle/>
          <a:p>
            <a:r>
              <a:rPr lang="ru-RU" sz="1100" b="1" dirty="0"/>
              <a:t>ММ 220, ММ 220А</a:t>
            </a:r>
            <a:endParaRPr lang="ru-RU" sz="1100" dirty="0"/>
          </a:p>
          <a:p>
            <a:endParaRPr lang="ru-RU" sz="1100" dirty="0">
              <a:solidFill>
                <a:srgbClr val="FF0000"/>
              </a:solidFill>
            </a:endParaRPr>
          </a:p>
        </p:txBody>
      </p:sp>
    </p:spTree>
    <p:extLst>
      <p:ext uri="{BB962C8B-B14F-4D97-AF65-F5344CB8AC3E}">
        <p14:creationId xmlns:p14="http://schemas.microsoft.com/office/powerpoint/2010/main" val="1377954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Departments\DPRO (ORPA)\Посуда фото\Шведский стол\1212_стол_007.JPG"/>
          <p:cNvPicPr>
            <a:picLocks noChangeAspect="1" noChangeArrowheads="1"/>
          </p:cNvPicPr>
          <p:nvPr/>
        </p:nvPicPr>
        <p:blipFill>
          <a:blip r:embed="rId3" cstate="print"/>
          <a:srcRect t="26466" b="25289"/>
          <a:stretch>
            <a:fillRect/>
          </a:stretch>
        </p:blipFill>
        <p:spPr bwMode="auto">
          <a:xfrm>
            <a:off x="827584" y="3068960"/>
            <a:ext cx="7704857" cy="2487671"/>
          </a:xfrm>
          <a:prstGeom prst="rect">
            <a:avLst/>
          </a:prstGeom>
          <a:noFill/>
        </p:spPr>
      </p:pic>
      <p:sp>
        <p:nvSpPr>
          <p:cNvPr id="8" name="TextBox 7"/>
          <p:cNvSpPr txBox="1"/>
          <p:nvPr/>
        </p:nvSpPr>
        <p:spPr>
          <a:xfrm>
            <a:off x="683568" y="5733256"/>
            <a:ext cx="3287695" cy="338554"/>
          </a:xfrm>
          <a:prstGeom prst="rect">
            <a:avLst/>
          </a:prstGeom>
          <a:noFill/>
        </p:spPr>
        <p:txBody>
          <a:bodyPr wrap="none" rtlCol="0">
            <a:spAutoFit/>
          </a:bodyPr>
          <a:lstStyle/>
          <a:p>
            <a:r>
              <a:rPr lang="ru-RU" sz="1600" b="1" dirty="0">
                <a:solidFill>
                  <a:srgbClr val="000000"/>
                </a:solidFill>
              </a:rPr>
              <a:t>Высококачественные материалы</a:t>
            </a:r>
          </a:p>
        </p:txBody>
      </p:sp>
      <p:sp>
        <p:nvSpPr>
          <p:cNvPr id="10" name="TextBox 9"/>
          <p:cNvSpPr txBox="1"/>
          <p:nvPr/>
        </p:nvSpPr>
        <p:spPr>
          <a:xfrm>
            <a:off x="5076056" y="5661248"/>
            <a:ext cx="2921313" cy="338554"/>
          </a:xfrm>
          <a:prstGeom prst="rect">
            <a:avLst/>
          </a:prstGeom>
          <a:noFill/>
        </p:spPr>
        <p:txBody>
          <a:bodyPr wrap="none" rtlCol="0">
            <a:spAutoFit/>
          </a:bodyPr>
          <a:lstStyle/>
          <a:p>
            <a:r>
              <a:rPr lang="ru-RU" sz="1600" b="1" dirty="0">
                <a:solidFill>
                  <a:srgbClr val="000000"/>
                </a:solidFill>
              </a:rPr>
              <a:t>Сертификация </a:t>
            </a:r>
            <a:r>
              <a:rPr lang="en-US" sz="1600" b="1" dirty="0">
                <a:solidFill>
                  <a:srgbClr val="000000"/>
                </a:solidFill>
              </a:rPr>
              <a:t>NSF, ISO 9001</a:t>
            </a:r>
            <a:endParaRPr lang="ru-RU" sz="1600" b="1" dirty="0"/>
          </a:p>
        </p:txBody>
      </p:sp>
      <p:graphicFrame>
        <p:nvGraphicFramePr>
          <p:cNvPr id="11" name="Схема 10"/>
          <p:cNvGraphicFramePr/>
          <p:nvPr>
            <p:extLst>
              <p:ext uri="{D42A27DB-BD31-4B8C-83A1-F6EECF244321}">
                <p14:modId xmlns:p14="http://schemas.microsoft.com/office/powerpoint/2010/main" val="4282363794"/>
              </p:ext>
            </p:extLst>
          </p:nvPr>
        </p:nvGraphicFramePr>
        <p:xfrm>
          <a:off x="4860032" y="548680"/>
          <a:ext cx="4104456" cy="2392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p:cNvSpPr txBox="1"/>
          <p:nvPr/>
        </p:nvSpPr>
        <p:spPr>
          <a:xfrm>
            <a:off x="683568" y="764704"/>
            <a:ext cx="2295821" cy="830997"/>
          </a:xfrm>
          <a:prstGeom prst="rect">
            <a:avLst/>
          </a:prstGeom>
          <a:noFill/>
        </p:spPr>
        <p:txBody>
          <a:bodyPr wrap="none" rtlCol="0">
            <a:spAutoFit/>
          </a:bodyPr>
          <a:lstStyle/>
          <a:p>
            <a:r>
              <a:rPr lang="ru-RU" sz="1600" b="1" dirty="0">
                <a:solidFill>
                  <a:srgbClr val="000000"/>
                </a:solidFill>
              </a:rPr>
              <a:t>ШВЕДСКИЙ СТОЛ</a:t>
            </a:r>
          </a:p>
          <a:p>
            <a:endParaRPr lang="ru-RU" sz="1600" b="1" dirty="0">
              <a:solidFill>
                <a:srgbClr val="000000"/>
              </a:solidFill>
            </a:endParaRPr>
          </a:p>
          <a:p>
            <a:r>
              <a:rPr lang="ru-RU" sz="1600" b="1" dirty="0">
                <a:solidFill>
                  <a:srgbClr val="000000"/>
                </a:solidFill>
              </a:rPr>
              <a:t>МАРМИТЫ (КИТАЙ)</a:t>
            </a:r>
          </a:p>
        </p:txBody>
      </p:sp>
      <p:sp>
        <p:nvSpPr>
          <p:cNvPr id="15"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1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278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R:\Departments\DPRO (ORPA)\Посуда фото\EKSI_мармиты\AT52293.jpg"/>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foregroundMark x1="82683" y1="41228" x2="77379" y2="49342"/>
                        <a14:foregroundMark x1="82683" y1="43860" x2="75819" y2="43860"/>
                        <a14:foregroundMark x1="85179" y1="43860" x2="74415" y2="41228"/>
                      </a14:backgroundRemoval>
                    </a14:imgEffect>
                  </a14:imgLayer>
                </a14:imgProps>
              </a:ext>
            </a:extLst>
          </a:blip>
          <a:srcRect/>
          <a:stretch>
            <a:fillRect/>
          </a:stretch>
        </p:blipFill>
        <p:spPr bwMode="auto">
          <a:xfrm>
            <a:off x="6300192" y="4077072"/>
            <a:ext cx="2304256" cy="1640403"/>
          </a:xfrm>
          <a:prstGeom prst="rect">
            <a:avLst/>
          </a:prstGeom>
          <a:noFill/>
        </p:spPr>
      </p:pic>
      <p:pic>
        <p:nvPicPr>
          <p:cNvPr id="1030" name="Picture 6" descr="R:\Departments\DPRO (ORPA)\Посуда фото\EKSI_мармиты\634233573521582500.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35896" y="4221088"/>
            <a:ext cx="2016224" cy="1371032"/>
          </a:xfrm>
          <a:prstGeom prst="rect">
            <a:avLst/>
          </a:prstGeom>
          <a:noFill/>
        </p:spPr>
      </p:pic>
      <p:pic>
        <p:nvPicPr>
          <p:cNvPr id="1029" name="Picture 5" descr="R:\Departments\DPRO (ORPA)\Посуда фото\EKSI_мармиты\AT62593.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1389" l="0" r="89892">
                        <a14:foregroundMark x1="38267" y1="58889" x2="12996" y2="46944"/>
                        <a14:foregroundMark x1="33032" y1="53889" x2="11372" y2="51667"/>
                        <a14:foregroundMark x1="33032" y1="51667" x2="27437" y2="54722"/>
                        <a14:foregroundMark x1="35560" y1="53889" x2="6859" y2="46944"/>
                        <a14:foregroundMark x1="15523" y1="53333" x2="36643" y2="50833"/>
                        <a14:foregroundMark x1="19134" y1="78611" x2="28881" y2="75556"/>
                        <a14:foregroundMark x1="29422" y1="65000" x2="15523" y2="58056"/>
                        <a14:foregroundMark x1="40253" y1="65000" x2="14982" y2="61944"/>
                        <a14:foregroundMark x1="38628" y1="58056" x2="19134" y2="48333"/>
                        <a14:foregroundMark x1="39711" y1="53333" x2="14079" y2="47778"/>
                        <a14:foregroundMark x1="13538" y1="50000" x2="14079" y2="53889"/>
                        <a14:foregroundMark x1="14440" y1="55556" x2="30505" y2="55556"/>
                        <a14:foregroundMark x1="33032" y1="56389" x2="38628" y2="53333"/>
                      </a14:backgroundRemoval>
                    </a14:imgEffect>
                  </a14:imgLayer>
                </a14:imgProps>
              </a:ext>
            </a:extLst>
          </a:blip>
          <a:srcRect/>
          <a:stretch>
            <a:fillRect/>
          </a:stretch>
        </p:blipFill>
        <p:spPr bwMode="auto">
          <a:xfrm>
            <a:off x="539552" y="4221088"/>
            <a:ext cx="2193264" cy="1422916"/>
          </a:xfrm>
          <a:prstGeom prst="rect">
            <a:avLst/>
          </a:prstGeom>
          <a:noFill/>
        </p:spPr>
      </p:pic>
      <p:pic>
        <p:nvPicPr>
          <p:cNvPr id="1028" name="Picture 4" descr="R:\Departments\DPRO (ORPA)\Посуда фото\EKSI_мармиты\AT771L63-1.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563888" y="2708920"/>
            <a:ext cx="2001046" cy="1218548"/>
          </a:xfrm>
          <a:prstGeom prst="rect">
            <a:avLst/>
          </a:prstGeom>
          <a:noFill/>
        </p:spPr>
      </p:pic>
      <p:pic>
        <p:nvPicPr>
          <p:cNvPr id="1027" name="Picture 3" descr="R:\Departments\DPRO (ORPA)\Посуда фото\EKSI_мармиты\634318026210285000.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275856" y="332656"/>
            <a:ext cx="2386955" cy="1589030"/>
          </a:xfrm>
          <a:prstGeom prst="rect">
            <a:avLst/>
          </a:prstGeom>
          <a:noFill/>
        </p:spPr>
      </p:pic>
      <p:sp>
        <p:nvSpPr>
          <p:cNvPr id="20" name="TextBox 19"/>
          <p:cNvSpPr txBox="1"/>
          <p:nvPr/>
        </p:nvSpPr>
        <p:spPr>
          <a:xfrm>
            <a:off x="395536" y="1844824"/>
            <a:ext cx="2179573" cy="646331"/>
          </a:xfrm>
          <a:prstGeom prst="rect">
            <a:avLst/>
          </a:prstGeom>
          <a:noFill/>
        </p:spPr>
        <p:txBody>
          <a:bodyPr wrap="square" rtlCol="0">
            <a:spAutoFit/>
          </a:bodyPr>
          <a:lstStyle/>
          <a:p>
            <a:r>
              <a:rPr lang="ru-RU" sz="1200" b="1" dirty="0">
                <a:solidFill>
                  <a:schemeClr val="tx2">
                    <a:lumMod val="75000"/>
                  </a:schemeClr>
                </a:solidFill>
              </a:rPr>
              <a:t>Мармит для первых блюд</a:t>
            </a:r>
          </a:p>
          <a:p>
            <a:r>
              <a:rPr lang="ru-RU" sz="1200" dirty="0">
                <a:solidFill>
                  <a:srgbClr val="000000"/>
                </a:solidFill>
              </a:rPr>
              <a:t>Мощность – 0,4кВт</a:t>
            </a:r>
          </a:p>
          <a:p>
            <a:r>
              <a:rPr lang="ru-RU" sz="1200" dirty="0">
                <a:solidFill>
                  <a:srgbClr val="000000"/>
                </a:solidFill>
              </a:rPr>
              <a:t>10 л  51588</a:t>
            </a:r>
          </a:p>
        </p:txBody>
      </p:sp>
      <p:sp>
        <p:nvSpPr>
          <p:cNvPr id="21" name="TextBox 20"/>
          <p:cNvSpPr txBox="1"/>
          <p:nvPr/>
        </p:nvSpPr>
        <p:spPr>
          <a:xfrm>
            <a:off x="6372200" y="1772816"/>
            <a:ext cx="2592288" cy="830997"/>
          </a:xfrm>
          <a:prstGeom prst="rect">
            <a:avLst/>
          </a:prstGeom>
          <a:noFill/>
        </p:spPr>
        <p:txBody>
          <a:bodyPr wrap="square" rtlCol="0">
            <a:spAutoFit/>
          </a:bodyPr>
          <a:lstStyle/>
          <a:p>
            <a:r>
              <a:rPr lang="ru-RU" sz="1200" b="1" dirty="0">
                <a:solidFill>
                  <a:schemeClr val="tx2">
                    <a:lumMod val="75000"/>
                  </a:schemeClr>
                </a:solidFill>
              </a:rPr>
              <a:t>Мармит прямоугольный с крышкой </a:t>
            </a:r>
            <a:r>
              <a:rPr lang="en-US" sz="1200" b="1" dirty="0">
                <a:solidFill>
                  <a:schemeClr val="tx2">
                    <a:lumMod val="75000"/>
                  </a:schemeClr>
                </a:solidFill>
              </a:rPr>
              <a:t>Roll Top</a:t>
            </a:r>
            <a:endParaRPr lang="ru-RU" sz="1200" b="1" dirty="0">
              <a:solidFill>
                <a:schemeClr val="tx2">
                  <a:lumMod val="75000"/>
                </a:schemeClr>
              </a:solidFill>
            </a:endParaRPr>
          </a:p>
          <a:p>
            <a:r>
              <a:rPr lang="ru-RU" sz="1200" dirty="0">
                <a:solidFill>
                  <a:srgbClr val="000000"/>
                </a:solidFill>
              </a:rPr>
              <a:t>60х34х37 см, 9 л</a:t>
            </a:r>
          </a:p>
          <a:p>
            <a:r>
              <a:rPr lang="ru-RU" sz="1200" dirty="0">
                <a:solidFill>
                  <a:srgbClr val="000000"/>
                </a:solidFill>
              </a:rPr>
              <a:t>7</a:t>
            </a:r>
            <a:r>
              <a:rPr lang="en-US" sz="1200" dirty="0">
                <a:solidFill>
                  <a:srgbClr val="000000"/>
                </a:solidFill>
              </a:rPr>
              <a:t>21R61-1</a:t>
            </a:r>
            <a:endParaRPr lang="ru-RU" sz="1200" dirty="0">
              <a:solidFill>
                <a:srgbClr val="000000"/>
              </a:solidFill>
            </a:endParaRPr>
          </a:p>
        </p:txBody>
      </p:sp>
      <p:sp>
        <p:nvSpPr>
          <p:cNvPr id="22" name="TextBox 21"/>
          <p:cNvSpPr txBox="1"/>
          <p:nvPr/>
        </p:nvSpPr>
        <p:spPr>
          <a:xfrm>
            <a:off x="323528" y="3933056"/>
            <a:ext cx="3059832" cy="646331"/>
          </a:xfrm>
          <a:prstGeom prst="rect">
            <a:avLst/>
          </a:prstGeom>
          <a:noFill/>
        </p:spPr>
        <p:txBody>
          <a:bodyPr wrap="square" rtlCol="0">
            <a:spAutoFit/>
          </a:bodyPr>
          <a:lstStyle/>
          <a:p>
            <a:r>
              <a:rPr lang="ru-RU" sz="1200" b="1" dirty="0">
                <a:solidFill>
                  <a:schemeClr val="tx2">
                    <a:lumMod val="75000"/>
                  </a:schemeClr>
                </a:solidFill>
              </a:rPr>
              <a:t>Мармит настольный</a:t>
            </a:r>
          </a:p>
          <a:p>
            <a:r>
              <a:rPr lang="ru-RU" sz="1200" b="1" dirty="0">
                <a:solidFill>
                  <a:schemeClr val="tx2">
                    <a:lumMod val="75000"/>
                  </a:schemeClr>
                </a:solidFill>
              </a:rPr>
              <a:t>Складное основание 1/1</a:t>
            </a:r>
          </a:p>
          <a:p>
            <a:r>
              <a:rPr lang="ru-RU" sz="1200" dirty="0">
                <a:solidFill>
                  <a:srgbClr val="000000"/>
                </a:solidFill>
              </a:rPr>
              <a:t>9 л </a:t>
            </a:r>
            <a:r>
              <a:rPr lang="en-US" sz="1200" dirty="0">
                <a:solidFill>
                  <a:srgbClr val="000000"/>
                </a:solidFill>
              </a:rPr>
              <a:t>751L63-1</a:t>
            </a:r>
            <a:endParaRPr lang="ru-RU" sz="1200" dirty="0">
              <a:solidFill>
                <a:srgbClr val="000000"/>
              </a:solidFill>
            </a:endParaRPr>
          </a:p>
        </p:txBody>
      </p:sp>
      <p:sp>
        <p:nvSpPr>
          <p:cNvPr id="23" name="TextBox 22"/>
          <p:cNvSpPr txBox="1"/>
          <p:nvPr/>
        </p:nvSpPr>
        <p:spPr>
          <a:xfrm>
            <a:off x="3347864" y="1916832"/>
            <a:ext cx="2376264" cy="830997"/>
          </a:xfrm>
          <a:prstGeom prst="rect">
            <a:avLst/>
          </a:prstGeom>
          <a:noFill/>
        </p:spPr>
        <p:txBody>
          <a:bodyPr wrap="square" rtlCol="0">
            <a:spAutoFit/>
          </a:bodyPr>
          <a:lstStyle/>
          <a:p>
            <a:r>
              <a:rPr lang="ru-RU" sz="1200" b="1" dirty="0">
                <a:solidFill>
                  <a:schemeClr val="tx2">
                    <a:lumMod val="75000"/>
                  </a:schemeClr>
                </a:solidFill>
              </a:rPr>
              <a:t>Мармит прямоугольный с двумя емкостями для супа</a:t>
            </a:r>
          </a:p>
          <a:p>
            <a:r>
              <a:rPr lang="ru-RU" sz="1200" dirty="0">
                <a:solidFill>
                  <a:srgbClr val="000000"/>
                </a:solidFill>
              </a:rPr>
              <a:t>2х4,5л</a:t>
            </a:r>
            <a:endParaRPr lang="en-US" sz="1200" dirty="0">
              <a:solidFill>
                <a:srgbClr val="000000"/>
              </a:solidFill>
            </a:endParaRPr>
          </a:p>
          <a:p>
            <a:r>
              <a:rPr lang="en-US" sz="1200" dirty="0">
                <a:solidFill>
                  <a:srgbClr val="000000"/>
                </a:solidFill>
              </a:rPr>
              <a:t>61383</a:t>
            </a:r>
            <a:endParaRPr lang="ru-RU" sz="1200" dirty="0">
              <a:solidFill>
                <a:srgbClr val="000000"/>
              </a:solidFill>
            </a:endParaRPr>
          </a:p>
        </p:txBody>
      </p:sp>
      <p:sp>
        <p:nvSpPr>
          <p:cNvPr id="24" name="TextBox 23"/>
          <p:cNvSpPr txBox="1"/>
          <p:nvPr/>
        </p:nvSpPr>
        <p:spPr>
          <a:xfrm>
            <a:off x="3399126" y="3934797"/>
            <a:ext cx="2252994" cy="646331"/>
          </a:xfrm>
          <a:prstGeom prst="rect">
            <a:avLst/>
          </a:prstGeom>
          <a:noFill/>
        </p:spPr>
        <p:txBody>
          <a:bodyPr wrap="square" rtlCol="0">
            <a:spAutoFit/>
          </a:bodyPr>
          <a:lstStyle/>
          <a:p>
            <a:r>
              <a:rPr lang="ru-RU" sz="1200" b="1" dirty="0">
                <a:solidFill>
                  <a:schemeClr val="tx2">
                    <a:lumMod val="75000"/>
                  </a:schemeClr>
                </a:solidFill>
              </a:rPr>
              <a:t>Мармит прямоугольный</a:t>
            </a:r>
          </a:p>
          <a:p>
            <a:r>
              <a:rPr lang="ru-RU" sz="1200" dirty="0">
                <a:solidFill>
                  <a:srgbClr val="000000"/>
                </a:solidFill>
              </a:rPr>
              <a:t>60х34х37 см</a:t>
            </a:r>
            <a:endParaRPr lang="en-US" sz="1200" dirty="0">
              <a:solidFill>
                <a:srgbClr val="000000"/>
              </a:solidFill>
            </a:endParaRPr>
          </a:p>
          <a:p>
            <a:r>
              <a:rPr lang="en-US" sz="1200" dirty="0">
                <a:solidFill>
                  <a:srgbClr val="000000"/>
                </a:solidFill>
              </a:rPr>
              <a:t>771L63-1</a:t>
            </a:r>
            <a:endParaRPr lang="ru-RU" sz="1200" dirty="0">
              <a:solidFill>
                <a:srgbClr val="000000"/>
              </a:solidFill>
            </a:endParaRPr>
          </a:p>
        </p:txBody>
      </p:sp>
      <p:sp>
        <p:nvSpPr>
          <p:cNvPr id="25" name="TextBox 24"/>
          <p:cNvSpPr txBox="1"/>
          <p:nvPr/>
        </p:nvSpPr>
        <p:spPr>
          <a:xfrm>
            <a:off x="323528" y="5517232"/>
            <a:ext cx="2736304" cy="646331"/>
          </a:xfrm>
          <a:prstGeom prst="rect">
            <a:avLst/>
          </a:prstGeom>
          <a:noFill/>
        </p:spPr>
        <p:txBody>
          <a:bodyPr wrap="square" rtlCol="0">
            <a:spAutoFit/>
          </a:bodyPr>
          <a:lstStyle/>
          <a:p>
            <a:r>
              <a:rPr lang="ru-RU" sz="1200" b="1" dirty="0">
                <a:solidFill>
                  <a:schemeClr val="tx2">
                    <a:lumMod val="75000"/>
                  </a:schemeClr>
                </a:solidFill>
              </a:rPr>
              <a:t>Мармит индукционный прямоугольный</a:t>
            </a:r>
            <a:r>
              <a:rPr lang="ru-RU" sz="1200" dirty="0">
                <a:solidFill>
                  <a:srgbClr val="000000"/>
                </a:solidFill>
              </a:rPr>
              <a:t> 1/1</a:t>
            </a:r>
          </a:p>
          <a:p>
            <a:r>
              <a:rPr lang="ru-RU" sz="1200" dirty="0">
                <a:solidFill>
                  <a:srgbClr val="000000"/>
                </a:solidFill>
              </a:rPr>
              <a:t>8,5 л </a:t>
            </a:r>
            <a:r>
              <a:rPr lang="en-US" sz="1200" dirty="0">
                <a:solidFill>
                  <a:srgbClr val="000000"/>
                </a:solidFill>
              </a:rPr>
              <a:t>62593</a:t>
            </a:r>
            <a:endParaRPr lang="ru-RU" sz="1200" dirty="0">
              <a:solidFill>
                <a:srgbClr val="000000"/>
              </a:solidFill>
            </a:endParaRPr>
          </a:p>
        </p:txBody>
      </p:sp>
      <p:sp>
        <p:nvSpPr>
          <p:cNvPr id="26" name="TextBox 25"/>
          <p:cNvSpPr txBox="1"/>
          <p:nvPr/>
        </p:nvSpPr>
        <p:spPr>
          <a:xfrm>
            <a:off x="3275856" y="5518973"/>
            <a:ext cx="2736304" cy="646331"/>
          </a:xfrm>
          <a:prstGeom prst="rect">
            <a:avLst/>
          </a:prstGeom>
          <a:noFill/>
        </p:spPr>
        <p:txBody>
          <a:bodyPr wrap="square" rtlCol="0">
            <a:spAutoFit/>
          </a:bodyPr>
          <a:lstStyle/>
          <a:p>
            <a:r>
              <a:rPr lang="ru-RU" sz="1200" b="1" dirty="0">
                <a:solidFill>
                  <a:schemeClr val="tx2">
                    <a:lumMod val="75000"/>
                  </a:schemeClr>
                </a:solidFill>
              </a:rPr>
              <a:t>Мармит индукционный</a:t>
            </a:r>
            <a:r>
              <a:rPr lang="ru-RU" sz="1200" dirty="0">
                <a:solidFill>
                  <a:srgbClr val="000000"/>
                </a:solidFill>
              </a:rPr>
              <a:t> </a:t>
            </a:r>
            <a:r>
              <a:rPr lang="ru-RU" sz="1200" b="1" dirty="0">
                <a:solidFill>
                  <a:schemeClr val="tx2">
                    <a:lumMod val="75000"/>
                  </a:schemeClr>
                </a:solidFill>
              </a:rPr>
              <a:t>квадратный</a:t>
            </a:r>
            <a:r>
              <a:rPr lang="ru-RU" sz="1200" dirty="0">
                <a:solidFill>
                  <a:srgbClr val="000000"/>
                </a:solidFill>
              </a:rPr>
              <a:t> размером 2/3</a:t>
            </a:r>
          </a:p>
          <a:p>
            <a:r>
              <a:rPr lang="en-US" sz="1200" dirty="0">
                <a:solidFill>
                  <a:srgbClr val="000000"/>
                </a:solidFill>
              </a:rPr>
              <a:t>4.8 </a:t>
            </a:r>
            <a:r>
              <a:rPr lang="ru-RU" sz="1200" dirty="0">
                <a:solidFill>
                  <a:srgbClr val="000000"/>
                </a:solidFill>
              </a:rPr>
              <a:t>л </a:t>
            </a:r>
            <a:r>
              <a:rPr lang="en-US" sz="1200" dirty="0">
                <a:solidFill>
                  <a:srgbClr val="000000"/>
                </a:solidFill>
              </a:rPr>
              <a:t>60293</a:t>
            </a:r>
            <a:endParaRPr lang="ru-RU" sz="1200" dirty="0">
              <a:solidFill>
                <a:srgbClr val="000000"/>
              </a:solidFill>
            </a:endParaRPr>
          </a:p>
        </p:txBody>
      </p:sp>
      <p:sp>
        <p:nvSpPr>
          <p:cNvPr id="27" name="TextBox 26"/>
          <p:cNvSpPr txBox="1"/>
          <p:nvPr/>
        </p:nvSpPr>
        <p:spPr>
          <a:xfrm>
            <a:off x="6228184" y="5517232"/>
            <a:ext cx="2304256" cy="646331"/>
          </a:xfrm>
          <a:prstGeom prst="rect">
            <a:avLst/>
          </a:prstGeom>
          <a:noFill/>
        </p:spPr>
        <p:txBody>
          <a:bodyPr wrap="square" rtlCol="0">
            <a:spAutoFit/>
          </a:bodyPr>
          <a:lstStyle/>
          <a:p>
            <a:r>
              <a:rPr lang="ru-RU" sz="1200" b="1" dirty="0">
                <a:solidFill>
                  <a:schemeClr val="tx2">
                    <a:lumMod val="75000"/>
                  </a:schemeClr>
                </a:solidFill>
              </a:rPr>
              <a:t>Мармит индукционный круглый </a:t>
            </a:r>
            <a:endParaRPr lang="en-US" sz="1200" b="1" dirty="0">
              <a:solidFill>
                <a:schemeClr val="tx2">
                  <a:lumMod val="75000"/>
                </a:schemeClr>
              </a:solidFill>
            </a:endParaRPr>
          </a:p>
          <a:p>
            <a:r>
              <a:rPr lang="en-US" sz="1200" dirty="0">
                <a:solidFill>
                  <a:srgbClr val="000000"/>
                </a:solidFill>
              </a:rPr>
              <a:t>5</a:t>
            </a:r>
            <a:r>
              <a:rPr lang="ru-RU" sz="1200" dirty="0">
                <a:solidFill>
                  <a:srgbClr val="000000"/>
                </a:solidFill>
              </a:rPr>
              <a:t> л 52293</a:t>
            </a:r>
          </a:p>
        </p:txBody>
      </p:sp>
      <p:sp>
        <p:nvSpPr>
          <p:cNvPr id="28" name="TextBox 27"/>
          <p:cNvSpPr txBox="1"/>
          <p:nvPr/>
        </p:nvSpPr>
        <p:spPr>
          <a:xfrm>
            <a:off x="6444208" y="3645024"/>
            <a:ext cx="2376264" cy="646331"/>
          </a:xfrm>
          <a:prstGeom prst="rect">
            <a:avLst/>
          </a:prstGeom>
          <a:noFill/>
        </p:spPr>
        <p:txBody>
          <a:bodyPr wrap="square" rtlCol="0">
            <a:spAutoFit/>
          </a:bodyPr>
          <a:lstStyle/>
          <a:p>
            <a:r>
              <a:rPr lang="ru-RU" sz="1200" b="1" dirty="0">
                <a:solidFill>
                  <a:schemeClr val="tx2">
                    <a:lumMod val="75000"/>
                  </a:schemeClr>
                </a:solidFill>
              </a:rPr>
              <a:t>Нагревательный элемент 305 для мармита </a:t>
            </a:r>
            <a:r>
              <a:rPr lang="ru-RU" sz="1200" dirty="0">
                <a:solidFill>
                  <a:srgbClr val="000000"/>
                </a:solidFill>
              </a:rPr>
              <a:t>7</a:t>
            </a:r>
            <a:r>
              <a:rPr lang="en-US" sz="1200" dirty="0">
                <a:solidFill>
                  <a:srgbClr val="000000"/>
                </a:solidFill>
              </a:rPr>
              <a:t>21R61-1</a:t>
            </a:r>
            <a:endParaRPr lang="ru-RU" sz="1200" dirty="0">
              <a:solidFill>
                <a:srgbClr val="000000"/>
              </a:solidFill>
            </a:endParaRPr>
          </a:p>
          <a:p>
            <a:r>
              <a:rPr lang="ru-RU" sz="1200" dirty="0">
                <a:solidFill>
                  <a:srgbClr val="000000"/>
                </a:solidFill>
              </a:rPr>
              <a:t>0,35 кВт, 220В</a:t>
            </a:r>
          </a:p>
        </p:txBody>
      </p:sp>
      <p:pic>
        <p:nvPicPr>
          <p:cNvPr id="9217" name="Picture 1" descr="R:\Departments\DPRO (ORPA)\Посуда фото\EKSI_мармиты\AT51588.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83568" y="404664"/>
            <a:ext cx="1368152" cy="1475184"/>
          </a:xfrm>
          <a:prstGeom prst="rect">
            <a:avLst/>
          </a:prstGeom>
          <a:noFill/>
        </p:spPr>
      </p:pic>
      <p:pic>
        <p:nvPicPr>
          <p:cNvPr id="9218" name="Picture 2" descr="R:\Departments\DPRO (ORPA)\Посуда фото\EKSI_мармиты\AT721R61-1.jpg"/>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a:off x="6516216" y="548680"/>
            <a:ext cx="1761418" cy="1164297"/>
          </a:xfrm>
          <a:prstGeom prst="rect">
            <a:avLst/>
          </a:prstGeom>
          <a:noFill/>
        </p:spPr>
      </p:pic>
      <p:pic>
        <p:nvPicPr>
          <p:cNvPr id="1026" name="Picture 2" descr="R:\Departments\DPRO (ORPA)\Посуда фото\EKSI_мармиты\751L63-1.jpg"/>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67544" y="2492896"/>
            <a:ext cx="1872208" cy="1382554"/>
          </a:xfrm>
          <a:prstGeom prst="rect">
            <a:avLst/>
          </a:prstGeom>
          <a:noFill/>
        </p:spPr>
      </p:pic>
      <p:pic>
        <p:nvPicPr>
          <p:cNvPr id="1032" name="Picture 8" descr="R:\Departments\DPRO (ORPA)\Посуда фото\EKSI_мармиты\DB305.jp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flipH="1">
            <a:off x="6588224" y="2492896"/>
            <a:ext cx="1872208" cy="1095119"/>
          </a:xfrm>
          <a:prstGeom prst="rect">
            <a:avLst/>
          </a:prstGeom>
          <a:noFill/>
        </p:spPr>
      </p:pic>
      <p:sp>
        <p:nvSpPr>
          <p:cNvPr id="30"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1"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948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inogradova.DA\Desktop\СТМ\каталог\Посуда\Новые мармиты и диспенсеры\90512-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786" b="100000" l="0" r="100000">
                        <a14:foregroundMark x1="32287" y1="16518" x2="50224" y2="16518"/>
                        <a14:foregroundMark x1="27803" y1="19196" x2="29596" y2="55357"/>
                        <a14:foregroundMark x1="41704" y1="24107" x2="44843" y2="50893"/>
                        <a14:foregroundMark x1="46188" y1="30804" x2="47085" y2="49554"/>
                        <a14:foregroundMark x1="62780" y1="21875" x2="79821" y2="53571"/>
                        <a14:foregroundMark x1="75336" y1="16964" x2="79372" y2="42857"/>
                        <a14:foregroundMark x1="62780" y1="34821" x2="61883" y2="52232"/>
                        <a14:foregroundMark x1="58744" y1="50893" x2="59641" y2="58929"/>
                        <a14:foregroundMark x1="25561" y1="37946" x2="25561" y2="59375"/>
                        <a14:backgroundMark x1="53812" y1="20982" x2="54260" y2="58482"/>
                      </a14:backgroundRemoval>
                    </a14:imgEffect>
                  </a14:imgLayer>
                </a14:imgProps>
              </a:ext>
              <a:ext uri="{28A0092B-C50C-407E-A947-70E740481C1C}">
                <a14:useLocalDpi xmlns:a14="http://schemas.microsoft.com/office/drawing/2010/main" val="0"/>
              </a:ext>
            </a:extLst>
          </a:blip>
          <a:srcRect/>
          <a:stretch>
            <a:fillRect/>
          </a:stretch>
        </p:blipFill>
        <p:spPr bwMode="auto">
          <a:xfrm>
            <a:off x="3584462" y="3293049"/>
            <a:ext cx="2314279" cy="232306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Vinogradova.DA\Desktop\СТМ\каталог\Посуда\Новые мармиты и диспенсеры\8031L.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5268" y="145379"/>
            <a:ext cx="2772308" cy="25428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Vinogradova.DA\Desktop\СТМ\каталог\Посуда\Новые мармиты и диспенсеры\9013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655" l="6433" r="89474">
                        <a14:foregroundMark x1="37427" y1="10345" x2="54386" y2="11638"/>
                        <a14:foregroundMark x1="42105" y1="16810" x2="41520" y2="46552"/>
                      </a14:backgroundRemoval>
                    </a14:imgEffect>
                  </a14:imgLayer>
                </a14:imgProps>
              </a:ext>
              <a:ext uri="{28A0092B-C50C-407E-A947-70E740481C1C}">
                <a14:useLocalDpi xmlns:a14="http://schemas.microsoft.com/office/drawing/2010/main" val="0"/>
              </a:ext>
            </a:extLst>
          </a:blip>
          <a:srcRect/>
          <a:stretch>
            <a:fillRect/>
          </a:stretch>
        </p:blipFill>
        <p:spPr bwMode="auto">
          <a:xfrm>
            <a:off x="891335" y="3106291"/>
            <a:ext cx="1844461" cy="2509826"/>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Vinogradova.DA\Desktop\СТМ\каталог\Посуда\Новые мармиты и диспенсеры\9051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7845" l="3268" r="93464">
                        <a14:foregroundMark x1="43791" y1="28879" x2="45098" y2="49138"/>
                        <a14:foregroundMark x1="62745" y1="24569" x2="67974" y2="46121"/>
                        <a14:foregroundMark x1="41176" y1="48707" x2="35948" y2="56466"/>
                        <a14:foregroundMark x1="35294" y1="56034" x2="35294" y2="56034"/>
                        <a14:foregroundMark x1="35294" y1="37500" x2="33987" y2="57328"/>
                      </a14:backgroundRemoval>
                    </a14:imgEffect>
                  </a14:imgLayer>
                </a14:imgProps>
              </a:ext>
              <a:ext uri="{28A0092B-C50C-407E-A947-70E740481C1C}">
                <a14:useLocalDpi xmlns:a14="http://schemas.microsoft.com/office/drawing/2010/main" val="0"/>
              </a:ext>
            </a:extLst>
          </a:blip>
          <a:srcRect/>
          <a:stretch>
            <a:fillRect/>
          </a:stretch>
        </p:blipFill>
        <p:spPr bwMode="auto">
          <a:xfrm>
            <a:off x="6804248" y="3155873"/>
            <a:ext cx="1499280" cy="2280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Vinogradova.DA\Desktop\СТМ\каталог\Посуда\Новые мармиты и диспенсеры\51588S.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8874" y1="27116" x2="29863" y2="15430"/>
                        <a14:foregroundMark x1="37253" y1="15430" x2="58956" y2="16602"/>
                        <a14:foregroundMark x1="30357" y1="18359" x2="38736" y2="15430"/>
                      </a14:backgroundRemoval>
                    </a14:imgEffect>
                  </a14:imgLayer>
                </a14:imgProps>
              </a:ext>
              <a:ext uri="{28A0092B-C50C-407E-A947-70E740481C1C}">
                <a14:useLocalDpi xmlns:a14="http://schemas.microsoft.com/office/drawing/2010/main" val="0"/>
              </a:ext>
            </a:extLst>
          </a:blip>
          <a:srcRect/>
          <a:stretch>
            <a:fillRect/>
          </a:stretch>
        </p:blipFill>
        <p:spPr bwMode="auto">
          <a:xfrm>
            <a:off x="3596288" y="329899"/>
            <a:ext cx="2929256" cy="247250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08234" y="2557258"/>
            <a:ext cx="4572000" cy="646331"/>
          </a:xfrm>
          <a:prstGeom prst="rect">
            <a:avLst/>
          </a:prstGeom>
        </p:spPr>
        <p:txBody>
          <a:bodyPr>
            <a:spAutoFit/>
          </a:bodyPr>
          <a:lstStyle/>
          <a:p>
            <a:r>
              <a:rPr lang="ru-RU" sz="1200" dirty="0"/>
              <a:t>Мармит круглый с горелкой, </a:t>
            </a:r>
          </a:p>
          <a:p>
            <a:r>
              <a:rPr lang="ru-RU" sz="1200" dirty="0"/>
              <a:t>42X34X30 см, 5л</a:t>
            </a:r>
          </a:p>
          <a:p>
            <a:r>
              <a:rPr lang="ru-RU" sz="1200" dirty="0"/>
              <a:t>8031L</a:t>
            </a:r>
          </a:p>
        </p:txBody>
      </p:sp>
      <p:sp>
        <p:nvSpPr>
          <p:cNvPr id="3" name="Прямоугольник 2"/>
          <p:cNvSpPr/>
          <p:nvPr/>
        </p:nvSpPr>
        <p:spPr>
          <a:xfrm>
            <a:off x="4222980" y="2508658"/>
            <a:ext cx="2217723" cy="461665"/>
          </a:xfrm>
          <a:prstGeom prst="rect">
            <a:avLst/>
          </a:prstGeom>
        </p:spPr>
        <p:txBody>
          <a:bodyPr wrap="none">
            <a:spAutoFit/>
          </a:bodyPr>
          <a:lstStyle/>
          <a:p>
            <a:r>
              <a:rPr lang="ru-RU" sz="1200" dirty="0"/>
              <a:t>Мармит для первых блюд, 10 л</a:t>
            </a:r>
          </a:p>
          <a:p>
            <a:r>
              <a:rPr lang="ru-RU" sz="1200" dirty="0"/>
              <a:t>51588S</a:t>
            </a:r>
          </a:p>
        </p:txBody>
      </p:sp>
      <p:sp>
        <p:nvSpPr>
          <p:cNvPr id="4" name="Прямоугольник 3"/>
          <p:cNvSpPr/>
          <p:nvPr/>
        </p:nvSpPr>
        <p:spPr>
          <a:xfrm>
            <a:off x="995502" y="5520193"/>
            <a:ext cx="1709379" cy="646331"/>
          </a:xfrm>
          <a:prstGeom prst="rect">
            <a:avLst/>
          </a:prstGeom>
        </p:spPr>
        <p:txBody>
          <a:bodyPr wrap="none">
            <a:spAutoFit/>
          </a:bodyPr>
          <a:lstStyle/>
          <a:p>
            <a:r>
              <a:rPr lang="ru-RU" sz="1200" dirty="0"/>
              <a:t>Диспенсер для мюсли, </a:t>
            </a:r>
          </a:p>
          <a:p>
            <a:r>
              <a:rPr lang="ru-RU" sz="1200" dirty="0"/>
              <a:t>36×23×63 см, 7,5л</a:t>
            </a:r>
          </a:p>
          <a:p>
            <a:r>
              <a:rPr lang="ru-RU" sz="1200" dirty="0"/>
              <a:t>90133</a:t>
            </a:r>
          </a:p>
        </p:txBody>
      </p:sp>
      <p:sp>
        <p:nvSpPr>
          <p:cNvPr id="5" name="Прямоугольник 4"/>
          <p:cNvSpPr/>
          <p:nvPr/>
        </p:nvSpPr>
        <p:spPr>
          <a:xfrm>
            <a:off x="3794234" y="5527016"/>
            <a:ext cx="1582484" cy="923330"/>
          </a:xfrm>
          <a:prstGeom prst="rect">
            <a:avLst/>
          </a:prstGeom>
        </p:spPr>
        <p:txBody>
          <a:bodyPr wrap="none">
            <a:spAutoFit/>
          </a:bodyPr>
          <a:lstStyle/>
          <a:p>
            <a:r>
              <a:rPr lang="ru-RU" sz="1200" dirty="0"/>
              <a:t>Диспенсер для сока, </a:t>
            </a:r>
          </a:p>
          <a:p>
            <a:r>
              <a:rPr lang="ru-RU" sz="1200" dirty="0"/>
              <a:t>2х35*54*58 см,2х 8 л</a:t>
            </a:r>
          </a:p>
          <a:p>
            <a:r>
              <a:rPr lang="ru-RU" sz="1200" dirty="0"/>
              <a:t>90512-2</a:t>
            </a:r>
          </a:p>
          <a:p>
            <a:endParaRPr lang="ru-RU" dirty="0"/>
          </a:p>
        </p:txBody>
      </p:sp>
      <p:sp>
        <p:nvSpPr>
          <p:cNvPr id="6" name="Прямоугольник 5"/>
          <p:cNvSpPr/>
          <p:nvPr/>
        </p:nvSpPr>
        <p:spPr>
          <a:xfrm>
            <a:off x="6588224" y="5521477"/>
            <a:ext cx="2070310" cy="646331"/>
          </a:xfrm>
          <a:prstGeom prst="rect">
            <a:avLst/>
          </a:prstGeom>
        </p:spPr>
        <p:txBody>
          <a:bodyPr wrap="none">
            <a:spAutoFit/>
          </a:bodyPr>
          <a:lstStyle/>
          <a:p>
            <a:r>
              <a:rPr lang="ru-RU" sz="1200" dirty="0"/>
              <a:t>Диспенсер для сока, объём , </a:t>
            </a:r>
          </a:p>
          <a:p>
            <a:r>
              <a:rPr lang="ru-RU" sz="1200" dirty="0"/>
              <a:t>35*26*58 см, 8л</a:t>
            </a:r>
          </a:p>
          <a:p>
            <a:r>
              <a:rPr lang="ru-RU" sz="1200" dirty="0"/>
              <a:t>90512</a:t>
            </a:r>
          </a:p>
        </p:txBody>
      </p:sp>
      <p:sp>
        <p:nvSpPr>
          <p:cNvPr id="13"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spTree>
    <p:extLst>
      <p:ext uri="{BB962C8B-B14F-4D97-AF65-F5344CB8AC3E}">
        <p14:creationId xmlns:p14="http://schemas.microsoft.com/office/powerpoint/2010/main" val="3083503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R:\Departments\DPRO (ORPA)\Посуда фото\EKSI_инвентарь\SKST10.jpg"/>
          <p:cNvPicPr>
            <a:picLocks noChangeAspect="1" noChangeArrowheads="1"/>
          </p:cNvPicPr>
          <p:nvPr/>
        </p:nvPicPr>
        <p:blipFill rotWithShape="1">
          <a:blip r:embed="rId2" cstate="print">
            <a:clrChange>
              <a:clrFrom>
                <a:srgbClr val="FFFFFF"/>
              </a:clrFrom>
              <a:clrTo>
                <a:srgbClr val="FFFFFF">
                  <a:alpha val="0"/>
                </a:srgbClr>
              </a:clrTo>
            </a:clrChange>
          </a:blip>
          <a:srcRect l="12845" r="11033"/>
          <a:stretch/>
        </p:blipFill>
        <p:spPr bwMode="auto">
          <a:xfrm>
            <a:off x="6948264" y="4365104"/>
            <a:ext cx="1260000" cy="1655260"/>
          </a:xfrm>
          <a:prstGeom prst="rect">
            <a:avLst/>
          </a:prstGeom>
          <a:noFill/>
        </p:spPr>
      </p:pic>
      <p:sp>
        <p:nvSpPr>
          <p:cNvPr id="6" name="TextBox 5"/>
          <p:cNvSpPr txBox="1"/>
          <p:nvPr/>
        </p:nvSpPr>
        <p:spPr>
          <a:xfrm>
            <a:off x="685800" y="557304"/>
            <a:ext cx="4320480" cy="584775"/>
          </a:xfrm>
          <a:prstGeom prst="rect">
            <a:avLst/>
          </a:prstGeom>
          <a:noFill/>
        </p:spPr>
        <p:txBody>
          <a:bodyPr wrap="square" rtlCol="0">
            <a:spAutoFit/>
          </a:bodyPr>
          <a:lstStyle/>
          <a:p>
            <a:r>
              <a:rPr lang="ru-RU" sz="1600" b="1" dirty="0"/>
              <a:t>АССОРТИМЕНТ ДЛЯ </a:t>
            </a:r>
          </a:p>
          <a:p>
            <a:r>
              <a:rPr lang="ru-RU" sz="1600" b="1" dirty="0"/>
              <a:t>ШВЕДСКОГО СТОЛА</a:t>
            </a:r>
          </a:p>
        </p:txBody>
      </p:sp>
      <p:sp>
        <p:nvSpPr>
          <p:cNvPr id="9" name="TextBox 8"/>
          <p:cNvSpPr txBox="1"/>
          <p:nvPr/>
        </p:nvSpPr>
        <p:spPr>
          <a:xfrm>
            <a:off x="6228184" y="4221088"/>
            <a:ext cx="2088232" cy="261610"/>
          </a:xfrm>
          <a:prstGeom prst="rect">
            <a:avLst/>
          </a:prstGeom>
          <a:noFill/>
        </p:spPr>
        <p:txBody>
          <a:bodyPr wrap="square" rtlCol="0">
            <a:spAutoFit/>
          </a:bodyPr>
          <a:lstStyle/>
          <a:p>
            <a:r>
              <a:rPr lang="en-US" sz="1100" dirty="0">
                <a:solidFill>
                  <a:srgbClr val="000000"/>
                </a:solidFill>
              </a:rPr>
              <a:t>REH678</a:t>
            </a:r>
            <a:endParaRPr lang="ru-RU" sz="1100" dirty="0">
              <a:solidFill>
                <a:srgbClr val="000000"/>
              </a:solidFill>
            </a:endParaRPr>
          </a:p>
        </p:txBody>
      </p:sp>
      <p:sp>
        <p:nvSpPr>
          <p:cNvPr id="10" name="TextBox 9"/>
          <p:cNvSpPr txBox="1"/>
          <p:nvPr/>
        </p:nvSpPr>
        <p:spPr>
          <a:xfrm>
            <a:off x="467544" y="3527430"/>
            <a:ext cx="2016224" cy="261610"/>
          </a:xfrm>
          <a:prstGeom prst="rect">
            <a:avLst/>
          </a:prstGeom>
          <a:noFill/>
        </p:spPr>
        <p:txBody>
          <a:bodyPr wrap="square" rtlCol="0">
            <a:spAutoFit/>
          </a:bodyPr>
          <a:lstStyle/>
          <a:p>
            <a:r>
              <a:rPr lang="en-US" sz="1100" dirty="0">
                <a:solidFill>
                  <a:srgbClr val="000000"/>
                </a:solidFill>
              </a:rPr>
              <a:t>RSR 1313</a:t>
            </a:r>
            <a:endParaRPr lang="ru-RU" sz="1100" dirty="0">
              <a:solidFill>
                <a:srgbClr val="000000"/>
              </a:solidFill>
            </a:endParaRPr>
          </a:p>
        </p:txBody>
      </p:sp>
      <p:sp>
        <p:nvSpPr>
          <p:cNvPr id="12" name="TextBox 11"/>
          <p:cNvSpPr txBox="1"/>
          <p:nvPr/>
        </p:nvSpPr>
        <p:spPr>
          <a:xfrm>
            <a:off x="6300192" y="620688"/>
            <a:ext cx="2088232" cy="261610"/>
          </a:xfrm>
          <a:prstGeom prst="rect">
            <a:avLst/>
          </a:prstGeom>
          <a:noFill/>
        </p:spPr>
        <p:txBody>
          <a:bodyPr wrap="square" rtlCol="0">
            <a:spAutoFit/>
          </a:bodyPr>
          <a:lstStyle/>
          <a:p>
            <a:r>
              <a:rPr lang="ru-RU" sz="1100" dirty="0">
                <a:solidFill>
                  <a:srgbClr val="000000"/>
                </a:solidFill>
              </a:rPr>
              <a:t>Диспенсер для сока, 7 л</a:t>
            </a:r>
          </a:p>
        </p:txBody>
      </p:sp>
      <p:sp>
        <p:nvSpPr>
          <p:cNvPr id="13" name="TextBox 12"/>
          <p:cNvSpPr txBox="1"/>
          <p:nvPr/>
        </p:nvSpPr>
        <p:spPr>
          <a:xfrm>
            <a:off x="3707904" y="2348880"/>
            <a:ext cx="2088232" cy="261610"/>
          </a:xfrm>
          <a:prstGeom prst="rect">
            <a:avLst/>
          </a:prstGeom>
          <a:noFill/>
        </p:spPr>
        <p:txBody>
          <a:bodyPr wrap="square" rtlCol="0">
            <a:spAutoFit/>
          </a:bodyPr>
          <a:lstStyle/>
          <a:p>
            <a:r>
              <a:rPr lang="ru-RU" sz="1100" dirty="0">
                <a:solidFill>
                  <a:srgbClr val="000000"/>
                </a:solidFill>
              </a:rPr>
              <a:t>Диспенсер для мюсли, 7 л</a:t>
            </a:r>
          </a:p>
        </p:txBody>
      </p:sp>
      <p:sp>
        <p:nvSpPr>
          <p:cNvPr id="15" name="TextBox 14"/>
          <p:cNvSpPr txBox="1"/>
          <p:nvPr/>
        </p:nvSpPr>
        <p:spPr>
          <a:xfrm>
            <a:off x="685800" y="1591282"/>
            <a:ext cx="2448272" cy="338554"/>
          </a:xfrm>
          <a:prstGeom prst="rect">
            <a:avLst/>
          </a:prstGeom>
          <a:noFill/>
        </p:spPr>
        <p:txBody>
          <a:bodyPr wrap="square" rtlCol="0">
            <a:spAutoFit/>
          </a:bodyPr>
          <a:lstStyle/>
          <a:p>
            <a:r>
              <a:rPr lang="ru-RU" sz="1600" b="1" dirty="0">
                <a:solidFill>
                  <a:schemeClr val="tx2">
                    <a:lumMod val="75000"/>
                  </a:schemeClr>
                </a:solidFill>
              </a:rPr>
              <a:t>ПОДСТАВКИ</a:t>
            </a:r>
          </a:p>
        </p:txBody>
      </p:sp>
      <p:sp>
        <p:nvSpPr>
          <p:cNvPr id="16" name="TextBox 15"/>
          <p:cNvSpPr txBox="1"/>
          <p:nvPr/>
        </p:nvSpPr>
        <p:spPr>
          <a:xfrm>
            <a:off x="3635896" y="4103494"/>
            <a:ext cx="2016224" cy="261610"/>
          </a:xfrm>
          <a:prstGeom prst="rect">
            <a:avLst/>
          </a:prstGeom>
          <a:noFill/>
        </p:spPr>
        <p:txBody>
          <a:bodyPr wrap="square" rtlCol="0">
            <a:spAutoFit/>
          </a:bodyPr>
          <a:lstStyle/>
          <a:p>
            <a:r>
              <a:rPr lang="en-US" sz="1100" dirty="0">
                <a:solidFill>
                  <a:srgbClr val="000000"/>
                </a:solidFill>
              </a:rPr>
              <a:t>SB 152025</a:t>
            </a:r>
            <a:endParaRPr lang="ru-RU" sz="1100" dirty="0">
              <a:solidFill>
                <a:srgbClr val="000000"/>
              </a:solidFill>
            </a:endParaRPr>
          </a:p>
        </p:txBody>
      </p:sp>
      <p:sp>
        <p:nvSpPr>
          <p:cNvPr id="17" name="TextBox 16"/>
          <p:cNvSpPr txBox="1"/>
          <p:nvPr/>
        </p:nvSpPr>
        <p:spPr>
          <a:xfrm>
            <a:off x="6876256" y="2420888"/>
            <a:ext cx="2088232" cy="261610"/>
          </a:xfrm>
          <a:prstGeom prst="rect">
            <a:avLst/>
          </a:prstGeom>
          <a:noFill/>
        </p:spPr>
        <p:txBody>
          <a:bodyPr wrap="square" rtlCol="0">
            <a:spAutoFit/>
          </a:bodyPr>
          <a:lstStyle/>
          <a:p>
            <a:r>
              <a:rPr lang="ru-RU" sz="1100" dirty="0">
                <a:solidFill>
                  <a:srgbClr val="000000"/>
                </a:solidFill>
              </a:rPr>
              <a:t>Диспенсер для кофе, 11 л</a:t>
            </a:r>
          </a:p>
        </p:txBody>
      </p:sp>
      <p:pic>
        <p:nvPicPr>
          <p:cNvPr id="27" name="Рисунок 26" descr="00000226023_2.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959491" y="3068960"/>
            <a:ext cx="2932989" cy="1152128"/>
          </a:xfrm>
          <a:prstGeom prst="rect">
            <a:avLst/>
          </a:prstGeom>
        </p:spPr>
      </p:pic>
      <p:pic>
        <p:nvPicPr>
          <p:cNvPr id="29" name="Рисунок 28" descr="00000226025_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79513" y="2132856"/>
            <a:ext cx="2808312" cy="1236364"/>
          </a:xfrm>
          <a:prstGeom prst="rect">
            <a:avLst/>
          </a:prstGeom>
        </p:spPr>
      </p:pic>
      <p:pic>
        <p:nvPicPr>
          <p:cNvPr id="34" name="Рисунок 33" descr="00000229305.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036338" y="2780928"/>
            <a:ext cx="2759798" cy="1296144"/>
          </a:xfrm>
          <a:prstGeom prst="rect">
            <a:avLst/>
          </a:prstGeom>
        </p:spPr>
      </p:pic>
      <p:pic>
        <p:nvPicPr>
          <p:cNvPr id="1033"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812360" y="764704"/>
            <a:ext cx="864096" cy="1653156"/>
          </a:xfrm>
          <a:prstGeom prst="rect">
            <a:avLst/>
          </a:prstGeom>
          <a:noFill/>
          <a:ln w="9525">
            <a:noFill/>
            <a:miter lim="800000"/>
            <a:headEnd/>
            <a:tailEnd/>
          </a:ln>
        </p:spPr>
      </p:pic>
      <p:pic>
        <p:nvPicPr>
          <p:cNvPr id="1034" name="Picture 1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211960" y="548680"/>
            <a:ext cx="962324" cy="1728192"/>
          </a:xfrm>
          <a:prstGeom prst="rect">
            <a:avLst/>
          </a:prstGeom>
          <a:noFill/>
          <a:ln w="9525">
            <a:noFill/>
            <a:miter lim="800000"/>
            <a:headEnd/>
            <a:tailEnd/>
          </a:ln>
        </p:spPr>
      </p:pic>
      <p:pic>
        <p:nvPicPr>
          <p:cNvPr id="1035" name="Picture 11"/>
          <p:cNvPicPr>
            <a:picLocks noChangeAspect="1" noChangeArrowheads="1"/>
          </p:cNvPicPr>
          <p:nvPr/>
        </p:nvPicPr>
        <p:blipFill>
          <a:blip r:embed="rId8" cstate="print">
            <a:clrChange>
              <a:clrFrom>
                <a:srgbClr val="FDFDFD"/>
              </a:clrFrom>
              <a:clrTo>
                <a:srgbClr val="FDFDFD">
                  <a:alpha val="0"/>
                </a:srgbClr>
              </a:clrTo>
            </a:clrChange>
          </a:blip>
          <a:srcRect/>
          <a:stretch>
            <a:fillRect/>
          </a:stretch>
        </p:blipFill>
        <p:spPr bwMode="auto">
          <a:xfrm>
            <a:off x="5148063" y="548680"/>
            <a:ext cx="1085605" cy="1728192"/>
          </a:xfrm>
          <a:prstGeom prst="rect">
            <a:avLst/>
          </a:prstGeom>
          <a:noFill/>
          <a:ln w="9525">
            <a:noFill/>
            <a:miter lim="800000"/>
            <a:headEnd/>
            <a:tailEnd/>
          </a:ln>
        </p:spPr>
      </p:pic>
      <p:sp>
        <p:nvSpPr>
          <p:cNvPr id="45" name="TextBox 44"/>
          <p:cNvSpPr txBox="1"/>
          <p:nvPr/>
        </p:nvSpPr>
        <p:spPr>
          <a:xfrm>
            <a:off x="5724128" y="5301208"/>
            <a:ext cx="2160240" cy="261610"/>
          </a:xfrm>
          <a:prstGeom prst="rect">
            <a:avLst/>
          </a:prstGeom>
          <a:noFill/>
        </p:spPr>
        <p:txBody>
          <a:bodyPr wrap="square" rtlCol="0">
            <a:spAutoFit/>
          </a:bodyPr>
          <a:lstStyle/>
          <a:p>
            <a:r>
              <a:rPr lang="ru-RU" sz="1100" dirty="0">
                <a:solidFill>
                  <a:srgbClr val="000000"/>
                </a:solidFill>
              </a:rPr>
              <a:t>Этажерка 3 уровня</a:t>
            </a:r>
          </a:p>
        </p:txBody>
      </p:sp>
      <p:sp>
        <p:nvSpPr>
          <p:cNvPr id="47" name="TextBox 46"/>
          <p:cNvSpPr txBox="1"/>
          <p:nvPr/>
        </p:nvSpPr>
        <p:spPr>
          <a:xfrm>
            <a:off x="323528" y="5301208"/>
            <a:ext cx="2088232" cy="430887"/>
          </a:xfrm>
          <a:prstGeom prst="rect">
            <a:avLst/>
          </a:prstGeom>
          <a:noFill/>
        </p:spPr>
        <p:txBody>
          <a:bodyPr wrap="square" rtlCol="0">
            <a:spAutoFit/>
          </a:bodyPr>
          <a:lstStyle/>
          <a:p>
            <a:r>
              <a:rPr lang="ru-RU" sz="1100" dirty="0">
                <a:solidFill>
                  <a:srgbClr val="000000"/>
                </a:solidFill>
              </a:rPr>
              <a:t>Подставка для торта без борта </a:t>
            </a:r>
            <a:r>
              <a:rPr lang="en-US" sz="1100" dirty="0">
                <a:solidFill>
                  <a:srgbClr val="000000"/>
                </a:solidFill>
              </a:rPr>
              <a:t>CKS</a:t>
            </a:r>
            <a:r>
              <a:rPr lang="ru-RU" sz="1100" dirty="0">
                <a:solidFill>
                  <a:srgbClr val="000000"/>
                </a:solidFill>
              </a:rPr>
              <a:t>10</a:t>
            </a:r>
            <a:r>
              <a:rPr lang="en-US" sz="1100" dirty="0">
                <a:solidFill>
                  <a:srgbClr val="000000"/>
                </a:solidFill>
              </a:rPr>
              <a:t> d31</a:t>
            </a:r>
            <a:r>
              <a:rPr lang="ru-RU" sz="1100" dirty="0">
                <a:solidFill>
                  <a:srgbClr val="000000"/>
                </a:solidFill>
              </a:rPr>
              <a:t>см</a:t>
            </a:r>
          </a:p>
        </p:txBody>
      </p:sp>
      <p:sp>
        <p:nvSpPr>
          <p:cNvPr id="48" name="TextBox 47"/>
          <p:cNvSpPr txBox="1"/>
          <p:nvPr/>
        </p:nvSpPr>
        <p:spPr>
          <a:xfrm>
            <a:off x="2771800" y="5373216"/>
            <a:ext cx="2088232" cy="430887"/>
          </a:xfrm>
          <a:prstGeom prst="rect">
            <a:avLst/>
          </a:prstGeom>
          <a:noFill/>
        </p:spPr>
        <p:txBody>
          <a:bodyPr wrap="square" rtlCol="0">
            <a:spAutoFit/>
          </a:bodyPr>
          <a:lstStyle/>
          <a:p>
            <a:r>
              <a:rPr lang="ru-RU" sz="1100" dirty="0">
                <a:solidFill>
                  <a:srgbClr val="000000"/>
                </a:solidFill>
              </a:rPr>
              <a:t>Подставка для торта с бортиком </a:t>
            </a:r>
            <a:r>
              <a:rPr lang="en-US" sz="1100" dirty="0">
                <a:solidFill>
                  <a:srgbClr val="000000"/>
                </a:solidFill>
              </a:rPr>
              <a:t>CKS3 d3</a:t>
            </a:r>
            <a:r>
              <a:rPr lang="ru-RU" sz="1100" dirty="0">
                <a:solidFill>
                  <a:srgbClr val="000000"/>
                </a:solidFill>
              </a:rPr>
              <a:t>2,5 см</a:t>
            </a:r>
          </a:p>
        </p:txBody>
      </p:sp>
      <p:pic>
        <p:nvPicPr>
          <p:cNvPr id="49" name="Рисунок 48" descr="00000177552.jpg"/>
          <p:cNvPicPr>
            <a:picLocks noChangeAspect="1"/>
          </p:cNvPicPr>
          <p:nvPr/>
        </p:nvPicPr>
        <p:blipFill>
          <a:blip r:embed="rId9" cstate="print">
            <a:clrChange>
              <a:clrFrom>
                <a:srgbClr val="FFFFFF"/>
              </a:clrFrom>
              <a:clrTo>
                <a:srgbClr val="FFFFFF">
                  <a:alpha val="0"/>
                </a:srgbClr>
              </a:clrTo>
            </a:clrChange>
          </a:blip>
          <a:stretch>
            <a:fillRect/>
          </a:stretch>
        </p:blipFill>
        <p:spPr>
          <a:xfrm>
            <a:off x="323528" y="3933056"/>
            <a:ext cx="2232248" cy="1173525"/>
          </a:xfrm>
          <a:prstGeom prst="rect">
            <a:avLst/>
          </a:prstGeom>
        </p:spPr>
      </p:pic>
      <p:pic>
        <p:nvPicPr>
          <p:cNvPr id="50" name="Рисунок 49" descr="00000177551.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2771800" y="4509120"/>
            <a:ext cx="2016224" cy="749297"/>
          </a:xfrm>
          <a:prstGeom prst="rect">
            <a:avLst/>
          </a:prstGeom>
        </p:spPr>
      </p:pic>
      <p:sp>
        <p:nvSpPr>
          <p:cNvPr id="26"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28"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150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Рисунок 46" descr="00000217365.jpg"/>
          <p:cNvPicPr>
            <a:picLocks noChangeAspect="1"/>
          </p:cNvPicPr>
          <p:nvPr/>
        </p:nvPicPr>
        <p:blipFill rotWithShape="1">
          <a:blip r:embed="rId2" cstate="print">
            <a:clrChange>
              <a:clrFrom>
                <a:srgbClr val="FFFFFF"/>
              </a:clrFrom>
              <a:clrTo>
                <a:srgbClr val="FFFFFF">
                  <a:alpha val="0"/>
                </a:srgbClr>
              </a:clrTo>
            </a:clrChange>
          </a:blip>
          <a:srcRect t="18693" b="14241"/>
          <a:stretch/>
        </p:blipFill>
        <p:spPr>
          <a:xfrm>
            <a:off x="4572000" y="5229200"/>
            <a:ext cx="970473" cy="812176"/>
          </a:xfrm>
          <a:prstGeom prst="rect">
            <a:avLst/>
          </a:prstGeom>
        </p:spPr>
      </p:pic>
      <p:pic>
        <p:nvPicPr>
          <p:cNvPr id="48" name="Рисунок 47" descr="00000217366.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563888" y="5157192"/>
            <a:ext cx="943550" cy="867167"/>
          </a:xfrm>
          <a:prstGeom prst="rect">
            <a:avLst/>
          </a:prstGeom>
        </p:spPr>
      </p:pic>
      <p:pic>
        <p:nvPicPr>
          <p:cNvPr id="44" name="Picture 5" descr="R:\Departments\DPRO (ORPA)\Посуда фото\EKSI_инвентарь\BSK104.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27161" y="3044603"/>
            <a:ext cx="1205080" cy="1205080"/>
          </a:xfrm>
          <a:prstGeom prst="rect">
            <a:avLst/>
          </a:prstGeom>
          <a:noFill/>
        </p:spPr>
      </p:pic>
      <p:pic>
        <p:nvPicPr>
          <p:cNvPr id="43" name="Picture 4" descr="R:\Departments\DPRO (ORPA)\Посуда фото\EKSI_инвентарь\BSK10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211960" y="3068960"/>
            <a:ext cx="1201183" cy="1201183"/>
          </a:xfrm>
          <a:prstGeom prst="rect">
            <a:avLst/>
          </a:prstGeom>
          <a:noFill/>
        </p:spPr>
      </p:pic>
      <p:pic>
        <p:nvPicPr>
          <p:cNvPr id="35" name="Рисунок 34" descr="00000226234.jpg"/>
          <p:cNvPicPr>
            <a:picLocks noChangeAspect="1"/>
          </p:cNvPicPr>
          <p:nvPr/>
        </p:nvPicPr>
        <p:blipFill rotWithShape="1">
          <a:blip r:embed="rId6" cstate="print">
            <a:clrChange>
              <a:clrFrom>
                <a:srgbClr val="FFFFFF"/>
              </a:clrFrom>
              <a:clrTo>
                <a:srgbClr val="FFFFFF">
                  <a:alpha val="0"/>
                </a:srgbClr>
              </a:clrTo>
            </a:clrChange>
          </a:blip>
          <a:srcRect l="27184" t="30425" r="33887" b="38845"/>
          <a:stretch/>
        </p:blipFill>
        <p:spPr>
          <a:xfrm>
            <a:off x="2267744" y="3212976"/>
            <a:ext cx="1177791" cy="743302"/>
          </a:xfrm>
          <a:prstGeom prst="rect">
            <a:avLst/>
          </a:prstGeom>
        </p:spPr>
      </p:pic>
      <p:pic>
        <p:nvPicPr>
          <p:cNvPr id="1032" name="Picture 8" descr="R:\Departments\DPRO (ORPA)\Посуда фото\EKSI_инвентарь\OP25.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77850" y="683509"/>
            <a:ext cx="1485852" cy="1485852"/>
          </a:xfrm>
          <a:prstGeom prst="rect">
            <a:avLst/>
          </a:prstGeom>
          <a:noFill/>
        </p:spPr>
      </p:pic>
      <p:sp>
        <p:nvSpPr>
          <p:cNvPr id="3" name="TextBox 2"/>
          <p:cNvSpPr txBox="1"/>
          <p:nvPr/>
        </p:nvSpPr>
        <p:spPr>
          <a:xfrm>
            <a:off x="5591081" y="2008345"/>
            <a:ext cx="1717224" cy="938719"/>
          </a:xfrm>
          <a:prstGeom prst="rect">
            <a:avLst/>
          </a:prstGeom>
          <a:noFill/>
        </p:spPr>
        <p:txBody>
          <a:bodyPr wrap="square" rtlCol="0">
            <a:spAutoFit/>
          </a:bodyPr>
          <a:lstStyle/>
          <a:p>
            <a:r>
              <a:rPr lang="ru-RU" sz="1100" dirty="0">
                <a:solidFill>
                  <a:srgbClr val="000000"/>
                </a:solidFill>
              </a:rPr>
              <a:t>Блюдо овальное</a:t>
            </a:r>
          </a:p>
          <a:p>
            <a:r>
              <a:rPr lang="en-US" sz="1100" dirty="0">
                <a:solidFill>
                  <a:srgbClr val="000000"/>
                </a:solidFill>
              </a:rPr>
              <a:t>D=25</a:t>
            </a:r>
            <a:r>
              <a:rPr lang="ru-RU" sz="1100" dirty="0">
                <a:solidFill>
                  <a:srgbClr val="000000"/>
                </a:solidFill>
              </a:rPr>
              <a:t>см, 30 см, 35 см, 40 см, 45</a:t>
            </a:r>
            <a:r>
              <a:rPr lang="en-US" sz="1100" dirty="0">
                <a:solidFill>
                  <a:srgbClr val="000000"/>
                </a:solidFill>
              </a:rPr>
              <a:t> </a:t>
            </a:r>
            <a:r>
              <a:rPr lang="ru-RU" sz="1100" dirty="0">
                <a:solidFill>
                  <a:srgbClr val="000000"/>
                </a:solidFill>
              </a:rPr>
              <a:t>см, 50 см, 55 см, 60 см </a:t>
            </a:r>
          </a:p>
          <a:p>
            <a:endParaRPr lang="ru-RU" sz="1100" dirty="0">
              <a:solidFill>
                <a:srgbClr val="000000"/>
              </a:solidFill>
            </a:endParaRPr>
          </a:p>
        </p:txBody>
      </p:sp>
      <p:sp>
        <p:nvSpPr>
          <p:cNvPr id="4" name="TextBox 3"/>
          <p:cNvSpPr txBox="1"/>
          <p:nvPr/>
        </p:nvSpPr>
        <p:spPr>
          <a:xfrm>
            <a:off x="3928855" y="2034532"/>
            <a:ext cx="1938854" cy="769441"/>
          </a:xfrm>
          <a:prstGeom prst="rect">
            <a:avLst/>
          </a:prstGeom>
          <a:noFill/>
        </p:spPr>
        <p:txBody>
          <a:bodyPr wrap="square" rtlCol="0">
            <a:spAutoFit/>
          </a:bodyPr>
          <a:lstStyle/>
          <a:p>
            <a:r>
              <a:rPr lang="ru-RU" sz="1100" dirty="0">
                <a:solidFill>
                  <a:srgbClr val="000000"/>
                </a:solidFill>
              </a:rPr>
              <a:t>Поднос прямоугольный</a:t>
            </a:r>
            <a:r>
              <a:rPr lang="en-US" sz="1100" dirty="0">
                <a:solidFill>
                  <a:srgbClr val="000000"/>
                </a:solidFill>
              </a:rPr>
              <a:t> </a:t>
            </a:r>
            <a:r>
              <a:rPr lang="ru-RU" sz="1100" dirty="0">
                <a:solidFill>
                  <a:srgbClr val="000000"/>
                </a:solidFill>
              </a:rPr>
              <a:t>(нерж.)</a:t>
            </a:r>
          </a:p>
          <a:p>
            <a:r>
              <a:rPr lang="ru-RU" sz="1100" dirty="0">
                <a:solidFill>
                  <a:srgbClr val="000000"/>
                </a:solidFill>
              </a:rPr>
              <a:t>39х26 см,</a:t>
            </a:r>
          </a:p>
          <a:p>
            <a:r>
              <a:rPr lang="ru-RU" sz="1100" dirty="0">
                <a:solidFill>
                  <a:srgbClr val="000000"/>
                </a:solidFill>
              </a:rPr>
              <a:t>45х32 см</a:t>
            </a:r>
          </a:p>
        </p:txBody>
      </p:sp>
      <p:sp>
        <p:nvSpPr>
          <p:cNvPr id="12" name="TextBox 11"/>
          <p:cNvSpPr txBox="1"/>
          <p:nvPr/>
        </p:nvSpPr>
        <p:spPr>
          <a:xfrm>
            <a:off x="323528" y="5589240"/>
            <a:ext cx="1714400" cy="600164"/>
          </a:xfrm>
          <a:prstGeom prst="rect">
            <a:avLst/>
          </a:prstGeom>
          <a:noFill/>
        </p:spPr>
        <p:txBody>
          <a:bodyPr wrap="square" rtlCol="0">
            <a:spAutoFit/>
          </a:bodyPr>
          <a:lstStyle/>
          <a:p>
            <a:r>
              <a:rPr lang="ru-RU" sz="1100" dirty="0">
                <a:solidFill>
                  <a:srgbClr val="000000"/>
                </a:solidFill>
              </a:rPr>
              <a:t>Ваза для фруктов на ножке, нерж. сталь 19,5 см</a:t>
            </a:r>
          </a:p>
        </p:txBody>
      </p:sp>
      <p:sp>
        <p:nvSpPr>
          <p:cNvPr id="13" name="TextBox 12"/>
          <p:cNvSpPr txBox="1"/>
          <p:nvPr/>
        </p:nvSpPr>
        <p:spPr>
          <a:xfrm>
            <a:off x="2195736" y="5661248"/>
            <a:ext cx="1516116" cy="430887"/>
          </a:xfrm>
          <a:prstGeom prst="rect">
            <a:avLst/>
          </a:prstGeom>
          <a:noFill/>
        </p:spPr>
        <p:txBody>
          <a:bodyPr wrap="square" rtlCol="0">
            <a:spAutoFit/>
          </a:bodyPr>
          <a:lstStyle/>
          <a:p>
            <a:r>
              <a:rPr lang="ru-RU" sz="1100" dirty="0">
                <a:solidFill>
                  <a:srgbClr val="000000"/>
                </a:solidFill>
              </a:rPr>
              <a:t>Салфетница </a:t>
            </a:r>
            <a:r>
              <a:rPr lang="en-US" sz="1100" dirty="0">
                <a:solidFill>
                  <a:srgbClr val="000000"/>
                </a:solidFill>
              </a:rPr>
              <a:t>ND</a:t>
            </a:r>
            <a:r>
              <a:rPr lang="ru-RU" sz="1100" dirty="0">
                <a:solidFill>
                  <a:srgbClr val="000000"/>
                </a:solidFill>
              </a:rPr>
              <a:t>1</a:t>
            </a:r>
            <a:r>
              <a:rPr lang="en-US" sz="1100" dirty="0">
                <a:solidFill>
                  <a:srgbClr val="000000"/>
                </a:solidFill>
              </a:rPr>
              <a:t>3</a:t>
            </a:r>
            <a:r>
              <a:rPr lang="ru-RU" sz="1100" dirty="0">
                <a:solidFill>
                  <a:srgbClr val="000000"/>
                </a:solidFill>
              </a:rPr>
              <a:t>, 13х6,5х2,5 см</a:t>
            </a:r>
          </a:p>
        </p:txBody>
      </p:sp>
      <p:sp>
        <p:nvSpPr>
          <p:cNvPr id="15" name="TextBox 14"/>
          <p:cNvSpPr txBox="1"/>
          <p:nvPr/>
        </p:nvSpPr>
        <p:spPr>
          <a:xfrm>
            <a:off x="705860" y="426150"/>
            <a:ext cx="3794132" cy="338554"/>
          </a:xfrm>
          <a:prstGeom prst="rect">
            <a:avLst/>
          </a:prstGeom>
          <a:noFill/>
        </p:spPr>
        <p:txBody>
          <a:bodyPr wrap="square" rtlCol="0">
            <a:spAutoFit/>
          </a:bodyPr>
          <a:lstStyle/>
          <a:p>
            <a:r>
              <a:rPr lang="ru-RU" sz="1600" b="1" dirty="0">
                <a:solidFill>
                  <a:schemeClr val="tx2">
                    <a:lumMod val="75000"/>
                  </a:schemeClr>
                </a:solidFill>
              </a:rPr>
              <a:t>ПОДНОСЫ СЕРВИРОВОЧНЫЕ</a:t>
            </a:r>
          </a:p>
        </p:txBody>
      </p:sp>
      <p:sp>
        <p:nvSpPr>
          <p:cNvPr id="17" name="TextBox 16"/>
          <p:cNvSpPr txBox="1"/>
          <p:nvPr/>
        </p:nvSpPr>
        <p:spPr>
          <a:xfrm>
            <a:off x="5796136" y="5517232"/>
            <a:ext cx="1199718" cy="430887"/>
          </a:xfrm>
          <a:prstGeom prst="rect">
            <a:avLst/>
          </a:prstGeom>
          <a:noFill/>
        </p:spPr>
        <p:txBody>
          <a:bodyPr wrap="square" rtlCol="0">
            <a:spAutoFit/>
          </a:bodyPr>
          <a:lstStyle/>
          <a:p>
            <a:r>
              <a:rPr lang="ru-RU" sz="1100" dirty="0">
                <a:solidFill>
                  <a:srgbClr val="000000"/>
                </a:solidFill>
              </a:rPr>
              <a:t>Сахарница </a:t>
            </a:r>
            <a:r>
              <a:rPr lang="en-US" sz="1100" dirty="0">
                <a:solidFill>
                  <a:srgbClr val="000000"/>
                </a:solidFill>
              </a:rPr>
              <a:t>d=13 </a:t>
            </a:r>
            <a:r>
              <a:rPr lang="ru-RU" sz="1100" dirty="0">
                <a:solidFill>
                  <a:srgbClr val="000000"/>
                </a:solidFill>
              </a:rPr>
              <a:t>см</a:t>
            </a:r>
          </a:p>
        </p:txBody>
      </p:sp>
      <p:sp>
        <p:nvSpPr>
          <p:cNvPr id="18" name="TextBox 17"/>
          <p:cNvSpPr txBox="1"/>
          <p:nvPr/>
        </p:nvSpPr>
        <p:spPr>
          <a:xfrm>
            <a:off x="273772" y="2812866"/>
            <a:ext cx="2858068" cy="338554"/>
          </a:xfrm>
          <a:prstGeom prst="rect">
            <a:avLst/>
          </a:prstGeom>
          <a:noFill/>
        </p:spPr>
        <p:txBody>
          <a:bodyPr wrap="square" rtlCol="0">
            <a:spAutoFit/>
          </a:bodyPr>
          <a:lstStyle/>
          <a:p>
            <a:r>
              <a:rPr lang="ru-RU" sz="1600" b="1" dirty="0">
                <a:solidFill>
                  <a:schemeClr val="tx2">
                    <a:lumMod val="75000"/>
                  </a:schemeClr>
                </a:solidFill>
              </a:rPr>
              <a:t>ВАЗЫ ДЛЯ ФРУКТОВ</a:t>
            </a:r>
          </a:p>
        </p:txBody>
      </p:sp>
      <p:pic>
        <p:nvPicPr>
          <p:cNvPr id="41" name="Рисунок 40" descr="00000177553.jpg"/>
          <p:cNvPicPr>
            <a:picLocks noChangeAspect="1"/>
          </p:cNvPicPr>
          <p:nvPr/>
        </p:nvPicPr>
        <p:blipFill>
          <a:blip r:embed="rId8" cstate="print">
            <a:clrChange>
              <a:clrFrom>
                <a:srgbClr val="FFFFFF"/>
              </a:clrFrom>
              <a:clrTo>
                <a:srgbClr val="FFFFFF">
                  <a:alpha val="0"/>
                </a:srgbClr>
              </a:clrTo>
            </a:clrChange>
          </a:blip>
          <a:stretch>
            <a:fillRect/>
          </a:stretch>
        </p:blipFill>
        <p:spPr>
          <a:xfrm>
            <a:off x="3503006" y="1014844"/>
            <a:ext cx="2205503" cy="828638"/>
          </a:xfrm>
          <a:prstGeom prst="rect">
            <a:avLst/>
          </a:prstGeom>
        </p:spPr>
      </p:pic>
      <p:sp>
        <p:nvSpPr>
          <p:cNvPr id="25" name="TextBox 24"/>
          <p:cNvSpPr txBox="1"/>
          <p:nvPr/>
        </p:nvSpPr>
        <p:spPr>
          <a:xfrm>
            <a:off x="323528" y="2060848"/>
            <a:ext cx="1800200" cy="769441"/>
          </a:xfrm>
          <a:prstGeom prst="rect">
            <a:avLst/>
          </a:prstGeom>
          <a:noFill/>
        </p:spPr>
        <p:txBody>
          <a:bodyPr wrap="square" rtlCol="0">
            <a:spAutoFit/>
          </a:bodyPr>
          <a:lstStyle/>
          <a:p>
            <a:r>
              <a:rPr lang="ru-RU" sz="1100" dirty="0">
                <a:solidFill>
                  <a:srgbClr val="000000"/>
                </a:solidFill>
              </a:rPr>
              <a:t>Поднос сервировочный круглый, нерж. сталь </a:t>
            </a:r>
            <a:r>
              <a:rPr lang="en-US" sz="1100" dirty="0">
                <a:solidFill>
                  <a:srgbClr val="000000"/>
                </a:solidFill>
              </a:rPr>
              <a:t>d 25-50 </a:t>
            </a:r>
            <a:r>
              <a:rPr lang="ru-RU" sz="1100" dirty="0">
                <a:solidFill>
                  <a:srgbClr val="000000"/>
                </a:solidFill>
              </a:rPr>
              <a:t>см (</a:t>
            </a:r>
            <a:r>
              <a:rPr lang="en-US" sz="1100" dirty="0">
                <a:solidFill>
                  <a:srgbClr val="000000"/>
                </a:solidFill>
              </a:rPr>
              <a:t>d25/30/35/40/45/50</a:t>
            </a:r>
            <a:r>
              <a:rPr lang="ru-RU" sz="1100" dirty="0">
                <a:solidFill>
                  <a:srgbClr val="000000"/>
                </a:solidFill>
              </a:rPr>
              <a:t>)</a:t>
            </a:r>
          </a:p>
        </p:txBody>
      </p:sp>
      <p:sp>
        <p:nvSpPr>
          <p:cNvPr id="26" name="TextBox 25"/>
          <p:cNvSpPr txBox="1"/>
          <p:nvPr/>
        </p:nvSpPr>
        <p:spPr>
          <a:xfrm>
            <a:off x="2148586" y="1988840"/>
            <a:ext cx="1800200" cy="769441"/>
          </a:xfrm>
          <a:prstGeom prst="rect">
            <a:avLst/>
          </a:prstGeom>
          <a:noFill/>
        </p:spPr>
        <p:txBody>
          <a:bodyPr wrap="square" rtlCol="0">
            <a:spAutoFit/>
          </a:bodyPr>
          <a:lstStyle/>
          <a:p>
            <a:r>
              <a:rPr lang="ru-RU" sz="1100" dirty="0">
                <a:solidFill>
                  <a:srgbClr val="000000"/>
                </a:solidFill>
              </a:rPr>
              <a:t>Поднос сервировочный круглый</a:t>
            </a:r>
            <a:r>
              <a:rPr lang="en-US" sz="1100" dirty="0">
                <a:solidFill>
                  <a:srgbClr val="000000"/>
                </a:solidFill>
              </a:rPr>
              <a:t> </a:t>
            </a:r>
            <a:r>
              <a:rPr lang="ru-RU" sz="1100" dirty="0">
                <a:solidFill>
                  <a:srgbClr val="000000"/>
                </a:solidFill>
              </a:rPr>
              <a:t>с узором, нерж. сталь </a:t>
            </a:r>
            <a:r>
              <a:rPr lang="en-US" sz="1100" dirty="0">
                <a:solidFill>
                  <a:srgbClr val="000000"/>
                </a:solidFill>
              </a:rPr>
              <a:t>d 25-</a:t>
            </a:r>
            <a:r>
              <a:rPr lang="ru-RU" sz="1100" dirty="0">
                <a:solidFill>
                  <a:srgbClr val="000000"/>
                </a:solidFill>
              </a:rPr>
              <a:t>4</a:t>
            </a:r>
            <a:r>
              <a:rPr lang="en-US" sz="1100" dirty="0">
                <a:solidFill>
                  <a:srgbClr val="000000"/>
                </a:solidFill>
              </a:rPr>
              <a:t>5 </a:t>
            </a:r>
            <a:r>
              <a:rPr lang="ru-RU" sz="1100" dirty="0">
                <a:solidFill>
                  <a:srgbClr val="000000"/>
                </a:solidFill>
              </a:rPr>
              <a:t>см (</a:t>
            </a:r>
            <a:r>
              <a:rPr lang="en-US" sz="1100" dirty="0">
                <a:solidFill>
                  <a:srgbClr val="000000"/>
                </a:solidFill>
              </a:rPr>
              <a:t>d25/30/35/40/45</a:t>
            </a:r>
            <a:r>
              <a:rPr lang="ru-RU" sz="1100" dirty="0">
                <a:solidFill>
                  <a:srgbClr val="000000"/>
                </a:solidFill>
              </a:rPr>
              <a:t>)</a:t>
            </a:r>
          </a:p>
        </p:txBody>
      </p:sp>
      <p:pic>
        <p:nvPicPr>
          <p:cNvPr id="28" name="Рисунок 27" descr="00000226236.jpg"/>
          <p:cNvPicPr>
            <a:picLocks noChangeAspect="1"/>
          </p:cNvPicPr>
          <p:nvPr/>
        </p:nvPicPr>
        <p:blipFill>
          <a:blip r:embed="rId9" cstate="print">
            <a:clrChange>
              <a:clrFrom>
                <a:srgbClr val="FFFFFF"/>
              </a:clrFrom>
              <a:clrTo>
                <a:srgbClr val="FFFFFF">
                  <a:alpha val="0"/>
                </a:srgbClr>
              </a:clrTo>
            </a:clrChange>
          </a:blip>
          <a:stretch>
            <a:fillRect/>
          </a:stretch>
        </p:blipFill>
        <p:spPr>
          <a:xfrm>
            <a:off x="58212" y="798043"/>
            <a:ext cx="1726258" cy="1262241"/>
          </a:xfrm>
          <a:prstGeom prst="rect">
            <a:avLst/>
          </a:prstGeom>
        </p:spPr>
      </p:pic>
      <p:pic>
        <p:nvPicPr>
          <p:cNvPr id="30" name="Рисунок 29" descr="00000226245.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1702806" y="782228"/>
            <a:ext cx="1800200" cy="1144412"/>
          </a:xfrm>
          <a:prstGeom prst="rect">
            <a:avLst/>
          </a:prstGeom>
        </p:spPr>
      </p:pic>
      <p:sp>
        <p:nvSpPr>
          <p:cNvPr id="31" name="TextBox 30"/>
          <p:cNvSpPr txBox="1"/>
          <p:nvPr/>
        </p:nvSpPr>
        <p:spPr>
          <a:xfrm>
            <a:off x="467544" y="4077072"/>
            <a:ext cx="1573050" cy="430887"/>
          </a:xfrm>
          <a:prstGeom prst="rect">
            <a:avLst/>
          </a:prstGeom>
          <a:noFill/>
        </p:spPr>
        <p:txBody>
          <a:bodyPr wrap="square" rtlCol="0">
            <a:spAutoFit/>
          </a:bodyPr>
          <a:lstStyle/>
          <a:p>
            <a:r>
              <a:rPr lang="ru-RU" sz="1100" dirty="0">
                <a:solidFill>
                  <a:srgbClr val="000000"/>
                </a:solidFill>
              </a:rPr>
              <a:t>Ваза для фруктов нерж. сталь 24 см</a:t>
            </a:r>
          </a:p>
        </p:txBody>
      </p:sp>
      <p:sp>
        <p:nvSpPr>
          <p:cNvPr id="32" name="TextBox 31"/>
          <p:cNvSpPr txBox="1"/>
          <p:nvPr/>
        </p:nvSpPr>
        <p:spPr>
          <a:xfrm>
            <a:off x="2051720" y="4077072"/>
            <a:ext cx="1688767" cy="430887"/>
          </a:xfrm>
          <a:prstGeom prst="rect">
            <a:avLst/>
          </a:prstGeom>
          <a:noFill/>
        </p:spPr>
        <p:txBody>
          <a:bodyPr wrap="square" rtlCol="0">
            <a:spAutoFit/>
          </a:bodyPr>
          <a:lstStyle/>
          <a:p>
            <a:r>
              <a:rPr lang="ru-RU" sz="1100" dirty="0">
                <a:solidFill>
                  <a:srgbClr val="000000"/>
                </a:solidFill>
              </a:rPr>
              <a:t>Ваза для фруктов нерж. сталь 23 см</a:t>
            </a:r>
          </a:p>
        </p:txBody>
      </p:sp>
      <p:pic>
        <p:nvPicPr>
          <p:cNvPr id="33" name="Рисунок 32" descr="00000226022.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467544" y="4653136"/>
            <a:ext cx="1316926" cy="878578"/>
          </a:xfrm>
          <a:prstGeom prst="rect">
            <a:avLst/>
          </a:prstGeom>
        </p:spPr>
      </p:pic>
      <p:pic>
        <p:nvPicPr>
          <p:cNvPr id="36" name="Рисунок 35" descr="00000226235.jpg"/>
          <p:cNvPicPr>
            <a:picLocks noChangeAspect="1"/>
          </p:cNvPicPr>
          <p:nvPr/>
        </p:nvPicPr>
        <p:blipFill rotWithShape="1">
          <a:blip r:embed="rId12" cstate="print">
            <a:clrChange>
              <a:clrFrom>
                <a:srgbClr val="FFFFFF"/>
              </a:clrFrom>
              <a:clrTo>
                <a:srgbClr val="FFFFFF">
                  <a:alpha val="0"/>
                </a:srgbClr>
              </a:clrTo>
            </a:clrChange>
          </a:blip>
          <a:srcRect l="27321" t="30806" r="29998" b="38157"/>
          <a:stretch/>
        </p:blipFill>
        <p:spPr>
          <a:xfrm>
            <a:off x="467544" y="3212976"/>
            <a:ext cx="1426538" cy="829380"/>
          </a:xfrm>
          <a:prstGeom prst="rect">
            <a:avLst/>
          </a:prstGeom>
        </p:spPr>
      </p:pic>
      <p:sp>
        <p:nvSpPr>
          <p:cNvPr id="37" name="TextBox 36"/>
          <p:cNvSpPr txBox="1"/>
          <p:nvPr/>
        </p:nvSpPr>
        <p:spPr>
          <a:xfrm>
            <a:off x="4572000" y="2740858"/>
            <a:ext cx="2858068" cy="338554"/>
          </a:xfrm>
          <a:prstGeom prst="rect">
            <a:avLst/>
          </a:prstGeom>
          <a:noFill/>
        </p:spPr>
        <p:txBody>
          <a:bodyPr wrap="square" rtlCol="0">
            <a:spAutoFit/>
          </a:bodyPr>
          <a:lstStyle/>
          <a:p>
            <a:r>
              <a:rPr lang="ru-RU" sz="1600" b="1" dirty="0">
                <a:solidFill>
                  <a:schemeClr val="tx2">
                    <a:lumMod val="75000"/>
                  </a:schemeClr>
                </a:solidFill>
              </a:rPr>
              <a:t>КОРЗИНКИ</a:t>
            </a:r>
          </a:p>
        </p:txBody>
      </p:sp>
      <p:sp>
        <p:nvSpPr>
          <p:cNvPr id="39" name="TextBox 38"/>
          <p:cNvSpPr txBox="1"/>
          <p:nvPr/>
        </p:nvSpPr>
        <p:spPr>
          <a:xfrm>
            <a:off x="3995936" y="4221088"/>
            <a:ext cx="1688767" cy="600164"/>
          </a:xfrm>
          <a:prstGeom prst="rect">
            <a:avLst/>
          </a:prstGeom>
          <a:noFill/>
        </p:spPr>
        <p:txBody>
          <a:bodyPr wrap="square" rtlCol="0">
            <a:spAutoFit/>
          </a:bodyPr>
          <a:lstStyle/>
          <a:p>
            <a:r>
              <a:rPr lang="ru-RU" sz="1100" dirty="0">
                <a:solidFill>
                  <a:srgbClr val="000000"/>
                </a:solidFill>
              </a:rPr>
              <a:t>Корзинка </a:t>
            </a:r>
            <a:r>
              <a:rPr lang="en-US" sz="1100" dirty="0">
                <a:solidFill>
                  <a:srgbClr val="000000"/>
                </a:solidFill>
              </a:rPr>
              <a:t>BSK101</a:t>
            </a:r>
            <a:r>
              <a:rPr lang="ru-RU" sz="1100" dirty="0">
                <a:solidFill>
                  <a:srgbClr val="000000"/>
                </a:solidFill>
              </a:rPr>
              <a:t>круглая</a:t>
            </a:r>
            <a:r>
              <a:rPr lang="en-US" sz="1100" dirty="0">
                <a:solidFill>
                  <a:srgbClr val="000000"/>
                </a:solidFill>
              </a:rPr>
              <a:t> d=20</a:t>
            </a:r>
            <a:r>
              <a:rPr lang="ru-RU" sz="1100" dirty="0">
                <a:solidFill>
                  <a:srgbClr val="000000"/>
                </a:solidFill>
              </a:rPr>
              <a:t>,3 см, черная</a:t>
            </a:r>
            <a:r>
              <a:rPr lang="en-US" sz="1100" dirty="0">
                <a:solidFill>
                  <a:srgbClr val="000000"/>
                </a:solidFill>
              </a:rPr>
              <a:t> </a:t>
            </a:r>
            <a:endParaRPr lang="ru-RU" sz="1100" dirty="0">
              <a:solidFill>
                <a:srgbClr val="000000"/>
              </a:solidFill>
            </a:endParaRPr>
          </a:p>
        </p:txBody>
      </p:sp>
      <p:sp>
        <p:nvSpPr>
          <p:cNvPr id="40" name="TextBox 39"/>
          <p:cNvSpPr txBox="1"/>
          <p:nvPr/>
        </p:nvSpPr>
        <p:spPr>
          <a:xfrm>
            <a:off x="5508104" y="4171727"/>
            <a:ext cx="1688767" cy="769441"/>
          </a:xfrm>
          <a:prstGeom prst="rect">
            <a:avLst/>
          </a:prstGeom>
          <a:noFill/>
        </p:spPr>
        <p:txBody>
          <a:bodyPr wrap="square" rtlCol="0">
            <a:spAutoFit/>
          </a:bodyPr>
          <a:lstStyle/>
          <a:p>
            <a:r>
              <a:rPr lang="ru-RU" sz="1100" dirty="0">
                <a:solidFill>
                  <a:srgbClr val="000000"/>
                </a:solidFill>
              </a:rPr>
              <a:t>Корзинка </a:t>
            </a:r>
            <a:r>
              <a:rPr lang="en-US" sz="1100" dirty="0">
                <a:solidFill>
                  <a:srgbClr val="000000"/>
                </a:solidFill>
              </a:rPr>
              <a:t>BSK10</a:t>
            </a:r>
            <a:r>
              <a:rPr lang="ru-RU" sz="1100" dirty="0">
                <a:solidFill>
                  <a:srgbClr val="000000"/>
                </a:solidFill>
              </a:rPr>
              <a:t>4 овальная</a:t>
            </a:r>
            <a:r>
              <a:rPr lang="en-US" sz="1100" dirty="0">
                <a:solidFill>
                  <a:srgbClr val="000000"/>
                </a:solidFill>
              </a:rPr>
              <a:t> </a:t>
            </a:r>
            <a:r>
              <a:rPr lang="ru-RU" sz="1100" dirty="0">
                <a:solidFill>
                  <a:srgbClr val="000000"/>
                </a:solidFill>
              </a:rPr>
              <a:t>22.8х16,4х5,7 см</a:t>
            </a:r>
          </a:p>
          <a:p>
            <a:r>
              <a:rPr lang="ru-RU" sz="1100" dirty="0">
                <a:solidFill>
                  <a:srgbClr val="000000"/>
                </a:solidFill>
              </a:rPr>
              <a:t>24х15,2х7 см, черная</a:t>
            </a:r>
            <a:r>
              <a:rPr lang="en-US" sz="1100" dirty="0">
                <a:solidFill>
                  <a:srgbClr val="000000"/>
                </a:solidFill>
              </a:rPr>
              <a:t> </a:t>
            </a:r>
            <a:endParaRPr lang="ru-RU" sz="1100" dirty="0">
              <a:solidFill>
                <a:srgbClr val="000000"/>
              </a:solidFill>
            </a:endParaRPr>
          </a:p>
        </p:txBody>
      </p:sp>
      <p:sp>
        <p:nvSpPr>
          <p:cNvPr id="42" name="TextBox 41"/>
          <p:cNvSpPr txBox="1"/>
          <p:nvPr/>
        </p:nvSpPr>
        <p:spPr>
          <a:xfrm>
            <a:off x="7339591" y="4305726"/>
            <a:ext cx="1448089" cy="430887"/>
          </a:xfrm>
          <a:prstGeom prst="rect">
            <a:avLst/>
          </a:prstGeom>
          <a:noFill/>
        </p:spPr>
        <p:txBody>
          <a:bodyPr wrap="square" rtlCol="0">
            <a:spAutoFit/>
          </a:bodyPr>
          <a:lstStyle/>
          <a:p>
            <a:r>
              <a:rPr lang="ru-RU" sz="1100" dirty="0">
                <a:solidFill>
                  <a:srgbClr val="000000"/>
                </a:solidFill>
              </a:rPr>
              <a:t>Корзинка </a:t>
            </a:r>
            <a:r>
              <a:rPr lang="en-US" sz="1100" dirty="0">
                <a:solidFill>
                  <a:srgbClr val="000000"/>
                </a:solidFill>
              </a:rPr>
              <a:t>BSK10</a:t>
            </a:r>
            <a:r>
              <a:rPr lang="ru-RU" sz="1100" dirty="0">
                <a:solidFill>
                  <a:srgbClr val="000000"/>
                </a:solidFill>
              </a:rPr>
              <a:t>6 круглая</a:t>
            </a:r>
            <a:r>
              <a:rPr lang="en-US" sz="1100" dirty="0">
                <a:solidFill>
                  <a:srgbClr val="000000"/>
                </a:solidFill>
              </a:rPr>
              <a:t> d=20</a:t>
            </a:r>
            <a:r>
              <a:rPr lang="ru-RU" sz="1100" dirty="0">
                <a:solidFill>
                  <a:srgbClr val="000000"/>
                </a:solidFill>
              </a:rPr>
              <a:t> см,</a:t>
            </a:r>
          </a:p>
        </p:txBody>
      </p:sp>
      <p:sp>
        <p:nvSpPr>
          <p:cNvPr id="46" name="TextBox 45"/>
          <p:cNvSpPr txBox="1"/>
          <p:nvPr/>
        </p:nvSpPr>
        <p:spPr>
          <a:xfrm>
            <a:off x="2123728" y="5157192"/>
            <a:ext cx="1528892" cy="430887"/>
          </a:xfrm>
          <a:prstGeom prst="rect">
            <a:avLst/>
          </a:prstGeom>
          <a:noFill/>
        </p:spPr>
        <p:txBody>
          <a:bodyPr wrap="square" rtlCol="0">
            <a:spAutoFit/>
          </a:bodyPr>
          <a:lstStyle/>
          <a:p>
            <a:r>
              <a:rPr lang="ru-RU" sz="1100" dirty="0">
                <a:solidFill>
                  <a:srgbClr val="000000"/>
                </a:solidFill>
              </a:rPr>
              <a:t>Салфетница </a:t>
            </a:r>
            <a:r>
              <a:rPr lang="en-US" sz="1100" dirty="0">
                <a:solidFill>
                  <a:srgbClr val="000000"/>
                </a:solidFill>
              </a:rPr>
              <a:t>ND3</a:t>
            </a:r>
            <a:r>
              <a:rPr lang="ru-RU" sz="1100" dirty="0">
                <a:solidFill>
                  <a:srgbClr val="000000"/>
                </a:solidFill>
              </a:rPr>
              <a:t>, 12х7х2 см</a:t>
            </a:r>
          </a:p>
        </p:txBody>
      </p:sp>
      <p:sp>
        <p:nvSpPr>
          <p:cNvPr id="49" name="TextBox 48"/>
          <p:cNvSpPr txBox="1"/>
          <p:nvPr/>
        </p:nvSpPr>
        <p:spPr>
          <a:xfrm>
            <a:off x="2195736" y="4725144"/>
            <a:ext cx="2858068" cy="338554"/>
          </a:xfrm>
          <a:prstGeom prst="rect">
            <a:avLst/>
          </a:prstGeom>
          <a:noFill/>
        </p:spPr>
        <p:txBody>
          <a:bodyPr wrap="square" rtlCol="0">
            <a:spAutoFit/>
          </a:bodyPr>
          <a:lstStyle/>
          <a:p>
            <a:r>
              <a:rPr lang="ru-RU" sz="1600" b="1" dirty="0">
                <a:solidFill>
                  <a:schemeClr val="tx2">
                    <a:lumMod val="75000"/>
                  </a:schemeClr>
                </a:solidFill>
              </a:rPr>
              <a:t>САЛФЕТНИЦЫ</a:t>
            </a:r>
          </a:p>
        </p:txBody>
      </p:sp>
      <p:sp>
        <p:nvSpPr>
          <p:cNvPr id="50" name="TextBox 49"/>
          <p:cNvSpPr txBox="1"/>
          <p:nvPr/>
        </p:nvSpPr>
        <p:spPr>
          <a:xfrm>
            <a:off x="5724128" y="5085184"/>
            <a:ext cx="2858068" cy="338554"/>
          </a:xfrm>
          <a:prstGeom prst="rect">
            <a:avLst/>
          </a:prstGeom>
          <a:noFill/>
        </p:spPr>
        <p:txBody>
          <a:bodyPr wrap="square" rtlCol="0">
            <a:spAutoFit/>
          </a:bodyPr>
          <a:lstStyle/>
          <a:p>
            <a:r>
              <a:rPr lang="ru-RU" sz="1600" b="1" dirty="0">
                <a:solidFill>
                  <a:schemeClr val="tx2">
                    <a:lumMod val="75000"/>
                  </a:schemeClr>
                </a:solidFill>
              </a:rPr>
              <a:t>САХАРНИЦА</a:t>
            </a:r>
          </a:p>
        </p:txBody>
      </p:sp>
      <p:pic>
        <p:nvPicPr>
          <p:cNvPr id="51" name="Picture 3" descr="R:\Departments\DPRO (ORPA)\Посуда фото\EKSI_инвентарь\Сахарница_SBD13.jp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7164288" y="5013176"/>
            <a:ext cx="907910" cy="1140078"/>
          </a:xfrm>
          <a:prstGeom prst="rect">
            <a:avLst/>
          </a:prstGeom>
          <a:noFill/>
        </p:spPr>
      </p:pic>
      <p:sp>
        <p:nvSpPr>
          <p:cNvPr id="38"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52"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7176026" y="2022039"/>
            <a:ext cx="2082469" cy="938719"/>
          </a:xfrm>
          <a:prstGeom prst="rect">
            <a:avLst/>
          </a:prstGeom>
          <a:noFill/>
        </p:spPr>
        <p:txBody>
          <a:bodyPr wrap="square" rtlCol="0">
            <a:spAutoFit/>
          </a:bodyPr>
          <a:lstStyle/>
          <a:p>
            <a:r>
              <a:rPr lang="ru-RU" sz="1100" dirty="0">
                <a:solidFill>
                  <a:srgbClr val="000000"/>
                </a:solidFill>
              </a:rPr>
              <a:t>Салатник с волнистым краем	</a:t>
            </a:r>
          </a:p>
          <a:p>
            <a:r>
              <a:rPr lang="ru-RU" sz="1100" dirty="0">
                <a:solidFill>
                  <a:srgbClr val="000000"/>
                </a:solidFill>
              </a:rPr>
              <a:t>EK-042 </a:t>
            </a:r>
            <a:r>
              <a:rPr lang="ru-RU" sz="1100" dirty="0" err="1">
                <a:solidFill>
                  <a:srgbClr val="000000"/>
                </a:solidFill>
              </a:rPr>
              <a:t>black</a:t>
            </a:r>
            <a:r>
              <a:rPr lang="ru-RU" sz="1100" dirty="0">
                <a:solidFill>
                  <a:srgbClr val="000000"/>
                </a:solidFill>
              </a:rPr>
              <a:t> - черный, 2л	</a:t>
            </a:r>
          </a:p>
          <a:p>
            <a:r>
              <a:rPr lang="ru-RU" sz="1100" dirty="0">
                <a:solidFill>
                  <a:srgbClr val="000000"/>
                </a:solidFill>
              </a:rPr>
              <a:t>EK-043 </a:t>
            </a:r>
            <a:r>
              <a:rPr lang="ru-RU" sz="1100" dirty="0" err="1">
                <a:solidFill>
                  <a:srgbClr val="000000"/>
                </a:solidFill>
              </a:rPr>
              <a:t>black</a:t>
            </a:r>
            <a:r>
              <a:rPr lang="ru-RU" sz="1100" dirty="0">
                <a:solidFill>
                  <a:srgbClr val="000000"/>
                </a:solidFill>
              </a:rPr>
              <a:t> - черный, 4.6л		</a:t>
            </a:r>
          </a:p>
          <a:p>
            <a:endParaRPr lang="ru-RU" sz="1100" dirty="0">
              <a:solidFill>
                <a:srgbClr val="000000"/>
              </a:solidFill>
            </a:endParaRPr>
          </a:p>
        </p:txBody>
      </p:sp>
      <p:pic>
        <p:nvPicPr>
          <p:cNvPr id="3074" name="Picture 2" descr="C:\Users\Vinogradova.DA\Desktop\СТМ\каталог\ПРАВКИ\ПОСУДА\Термоконтейнеры, салатники, соусники\EKSI\Фото салатники\DSC04412.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80992" y="454889"/>
            <a:ext cx="2624928" cy="174738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Vinogradova.DA\Desktop\СТМ\каталог\ПРАВКИ\ПОСУДА\Корзинка BSK106\DSC04425.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6296096" y="2327944"/>
            <a:ext cx="3274825" cy="218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222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685800" y="-115396"/>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solidFill>
                  <a:schemeClr val="accent2">
                    <a:lumMod val="40000"/>
                    <a:lumOff val="60000"/>
                  </a:schemeClr>
                </a:solidFill>
                <a:latin typeface="+mn-lt"/>
              </a:rPr>
              <a:t>EKSI</a:t>
            </a:r>
            <a:endParaRPr lang="ru-RU" sz="3200" dirty="0">
              <a:solidFill>
                <a:schemeClr val="accent2">
                  <a:lumMod val="40000"/>
                  <a:lumOff val="60000"/>
                </a:schemeClr>
              </a:solidFill>
              <a:latin typeface="+mn-lt"/>
            </a:endParaRPr>
          </a:p>
        </p:txBody>
      </p:sp>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5783448"/>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454600"/>
            <a:ext cx="8352928" cy="3093154"/>
          </a:xfrm>
          <a:prstGeom prst="rect">
            <a:avLst/>
          </a:prstGeom>
        </p:spPr>
        <p:txBody>
          <a:bodyPr wrap="square">
            <a:spAutoFit/>
          </a:bodyPr>
          <a:lstStyle/>
          <a:p>
            <a:endParaRPr lang="ru-RU" sz="1100" b="1" i="1" dirty="0">
              <a:solidFill>
                <a:srgbClr val="FF0000"/>
              </a:solidFill>
              <a:latin typeface="Times New Roman" panose="02020603050405020304" pitchFamily="18" charset="0"/>
              <a:cs typeface="Times New Roman" panose="02020603050405020304" pitchFamily="18" charset="0"/>
            </a:endParaRPr>
          </a:p>
          <a:p>
            <a:r>
              <a:rPr lang="ru-RU" sz="1600" b="1" dirty="0">
                <a:solidFill>
                  <a:srgbClr val="000000"/>
                </a:solidFill>
                <a:latin typeface="Times New Roman" panose="02020603050405020304" pitchFamily="18" charset="0"/>
                <a:cs typeface="Times New Roman" panose="02020603050405020304" pitchFamily="18" charset="0"/>
              </a:rPr>
              <a:t>КОРЗИНЫ</a:t>
            </a:r>
          </a:p>
          <a:p>
            <a:endParaRPr lang="ru-RU" sz="1400" dirty="0">
              <a:solidFill>
                <a:srgbClr val="000000"/>
              </a:solidFill>
              <a:latin typeface="Times New Roman" panose="02020603050405020304" pitchFamily="18" charset="0"/>
              <a:cs typeface="Times New Roman" panose="02020603050405020304" pitchFamily="18" charset="0"/>
            </a:endParaRPr>
          </a:p>
          <a:p>
            <a:r>
              <a:rPr lang="ru-RU" sz="1400" dirty="0">
                <a:solidFill>
                  <a:srgbClr val="000000"/>
                </a:solidFill>
                <a:latin typeface="Times New Roman" panose="02020603050405020304" pitchFamily="18" charset="0"/>
                <a:cs typeface="Times New Roman" panose="02020603050405020304" pitchFamily="18" charset="0"/>
              </a:rPr>
              <a:t>Ассортимент </a:t>
            </a:r>
            <a:r>
              <a:rPr lang="ru-RU" sz="1400" dirty="0" err="1">
                <a:solidFill>
                  <a:srgbClr val="000000"/>
                </a:solidFill>
                <a:latin typeface="Times New Roman" panose="02020603050405020304" pitchFamily="18" charset="0"/>
                <a:cs typeface="Times New Roman" panose="02020603050405020304" pitchFamily="18" charset="0"/>
              </a:rPr>
              <a:t>Eksi</a:t>
            </a:r>
            <a:r>
              <a:rPr lang="ru-RU" sz="1400" dirty="0">
                <a:solidFill>
                  <a:srgbClr val="000000"/>
                </a:solidFill>
                <a:latin typeface="Times New Roman" panose="02020603050405020304" pitchFamily="18" charset="0"/>
                <a:cs typeface="Times New Roman" panose="02020603050405020304" pitchFamily="18" charset="0"/>
              </a:rPr>
              <a:t> пополнили корзины, сплетенные из искусственной лозы - полых и цельных полипропиленовых прутьев.</a:t>
            </a:r>
          </a:p>
          <a:p>
            <a:r>
              <a:rPr lang="ru-RU" sz="1400" dirty="0">
                <a:solidFill>
                  <a:srgbClr val="000000"/>
                </a:solidFill>
                <a:latin typeface="Times New Roman" panose="02020603050405020304" pitchFamily="18" charset="0"/>
                <a:cs typeface="Times New Roman" panose="02020603050405020304" pitchFamily="18" charset="0"/>
              </a:rPr>
              <a:t>•Корзины </a:t>
            </a:r>
            <a:r>
              <a:rPr lang="ru-RU" sz="1400" dirty="0" err="1">
                <a:solidFill>
                  <a:srgbClr val="000000"/>
                </a:solidFill>
                <a:latin typeface="Times New Roman" panose="02020603050405020304" pitchFamily="18" charset="0"/>
                <a:cs typeface="Times New Roman" panose="02020603050405020304" pitchFamily="18" charset="0"/>
              </a:rPr>
              <a:t>Eksi</a:t>
            </a:r>
            <a:r>
              <a:rPr lang="ru-RU" sz="1400" dirty="0">
                <a:solidFill>
                  <a:srgbClr val="000000"/>
                </a:solidFill>
                <a:latin typeface="Times New Roman" panose="02020603050405020304" pitchFamily="18" charset="0"/>
                <a:cs typeface="Times New Roman" panose="02020603050405020304" pitchFamily="18" charset="0"/>
              </a:rPr>
              <a:t> отличаются повышенной прочностью и гигиеничностью: модели из цельных прутьев JQ-2054A и JQ-1001D можно мыть в посудомоечной машине (бережный режим). Не для использования в СВЧ!</a:t>
            </a:r>
          </a:p>
          <a:p>
            <a:r>
              <a:rPr lang="ru-RU" sz="1400" dirty="0">
                <a:solidFill>
                  <a:srgbClr val="000000"/>
                </a:solidFill>
                <a:latin typeface="Times New Roman" panose="02020603050405020304" pitchFamily="18" charset="0"/>
                <a:cs typeface="Times New Roman" panose="02020603050405020304" pitchFamily="18" charset="0"/>
              </a:rPr>
              <a:t>•Небольшие корзины идеально подходят для подачи хлеба, выпечки, фруктов и столовых приборов на шведских столах, а также для выкладки мелкоштучных хлебобулочных изделий и молочных продуктов в супермаркетах и кафе. Большие прямоугольные (GN 1/1) и овальные корзины широко используются в магазинах для выкладки овощей, фруктов, хлеба на специализированных стеллажах.</a:t>
            </a:r>
            <a:endParaRPr lang="ru-RU" sz="1400" dirty="0"/>
          </a:p>
          <a:p>
            <a:endParaRPr lang="ru-RU" sz="1400" dirty="0"/>
          </a:p>
          <a:p>
            <a:endParaRPr lang="ru-RU" sz="1400" dirty="0">
              <a:solidFill>
                <a:srgbClr val="000000"/>
              </a:solidFill>
              <a:latin typeface="Times New Roman" panose="02020603050405020304" pitchFamily="18" charset="0"/>
              <a:cs typeface="Times New Roman" panose="02020603050405020304" pitchFamily="18" charset="0"/>
            </a:endParaRPr>
          </a:p>
        </p:txBody>
      </p:sp>
      <p:pic>
        <p:nvPicPr>
          <p:cNvPr id="5" name="Имя " descr="Descr "/>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Lst>
          </a:blip>
          <a:srcRect l="13966" r="16860" b="19629"/>
          <a:stretch/>
        </p:blipFill>
        <p:spPr>
          <a:xfrm>
            <a:off x="5364088" y="4509120"/>
            <a:ext cx="1872208" cy="1547124"/>
          </a:xfrm>
          <a:prstGeom prst="rect">
            <a:avLst/>
          </a:prstGeom>
        </p:spPr>
      </p:pic>
      <p:pic>
        <p:nvPicPr>
          <p:cNvPr id="6" name="Имя " descr="Descr "/>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Lst>
          </a:blip>
          <a:srcRect l="18018" t="26993" r="17925" b="29317"/>
          <a:stretch/>
        </p:blipFill>
        <p:spPr>
          <a:xfrm>
            <a:off x="2980910" y="4941168"/>
            <a:ext cx="2383178" cy="1156027"/>
          </a:xfrm>
          <a:prstGeom prst="rect">
            <a:avLst/>
          </a:prstGeom>
        </p:spPr>
      </p:pic>
      <p:pic>
        <p:nvPicPr>
          <p:cNvPr id="7" name="Имя " descr="Descr "/>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09" b="100000" l="0" r="100000"/>
                    </a14:imgEffect>
                  </a14:imgLayer>
                </a14:imgProps>
              </a:ext>
            </a:extLst>
          </a:blip>
          <a:srcRect t="30277"/>
          <a:stretch/>
        </p:blipFill>
        <p:spPr>
          <a:xfrm>
            <a:off x="6228184" y="3717032"/>
            <a:ext cx="1576403" cy="797153"/>
          </a:xfrm>
          <a:prstGeom prst="rect">
            <a:avLst/>
          </a:prstGeom>
        </p:spPr>
      </p:pic>
      <p:pic>
        <p:nvPicPr>
          <p:cNvPr id="8" name="Имя " descr="Descr "/>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Lst>
          </a:blip>
          <a:srcRect l="11547" t="15347" r="11345" b="19462"/>
          <a:stretch/>
        </p:blipFill>
        <p:spPr>
          <a:xfrm>
            <a:off x="4572000" y="3645024"/>
            <a:ext cx="1584176" cy="952577"/>
          </a:xfrm>
          <a:prstGeom prst="rect">
            <a:avLst/>
          </a:prstGeom>
        </p:spPr>
      </p:pic>
      <p:graphicFrame>
        <p:nvGraphicFramePr>
          <p:cNvPr id="10" name="Таблица 9"/>
          <p:cNvGraphicFramePr>
            <a:graphicFrameLocks noGrp="1"/>
          </p:cNvGraphicFramePr>
          <p:nvPr>
            <p:extLst>
              <p:ext uri="{D42A27DB-BD31-4B8C-83A1-F6EECF244321}">
                <p14:modId xmlns:p14="http://schemas.microsoft.com/office/powerpoint/2010/main" val="3276034091"/>
              </p:ext>
            </p:extLst>
          </p:nvPr>
        </p:nvGraphicFramePr>
        <p:xfrm>
          <a:off x="755576" y="3573016"/>
          <a:ext cx="2952328" cy="1028831"/>
        </p:xfrm>
        <a:graphic>
          <a:graphicData uri="http://schemas.openxmlformats.org/drawingml/2006/table">
            <a:tbl>
              <a:tblPr>
                <a:tableStyleId>{3B4B98B0-60AC-42C2-AFA5-B58CD77FA1E5}</a:tableStyleId>
              </a:tblPr>
              <a:tblGrid>
                <a:gridCol w="987687">
                  <a:extLst>
                    <a:ext uri="{9D8B030D-6E8A-4147-A177-3AD203B41FA5}">
                      <a16:colId xmlns:a16="http://schemas.microsoft.com/office/drawing/2014/main" val="20000"/>
                    </a:ext>
                  </a:extLst>
                </a:gridCol>
                <a:gridCol w="1964641">
                  <a:extLst>
                    <a:ext uri="{9D8B030D-6E8A-4147-A177-3AD203B41FA5}">
                      <a16:colId xmlns:a16="http://schemas.microsoft.com/office/drawing/2014/main" val="20001"/>
                    </a:ext>
                  </a:extLst>
                </a:gridCol>
              </a:tblGrid>
              <a:tr h="252195">
                <a:tc>
                  <a:txBody>
                    <a:bodyPr/>
                    <a:lstStyle/>
                    <a:p>
                      <a:pPr algn="ctr" fontAlgn="b"/>
                      <a:r>
                        <a:rPr lang="ru-RU" sz="1000" b="1" u="none" strike="noStrike" dirty="0">
                          <a:effectLst/>
                        </a:rPr>
                        <a:t>Модель</a:t>
                      </a:r>
                      <a:endParaRPr lang="ru-RU" sz="1000" b="1" i="0" u="none" strike="noStrike" dirty="0">
                        <a:effectLst/>
                        <a:latin typeface="Arial"/>
                      </a:endParaRPr>
                    </a:p>
                  </a:txBody>
                  <a:tcPr marL="6689" marR="6689" marT="6689" marB="0" anchor="ctr"/>
                </a:tc>
                <a:tc>
                  <a:txBody>
                    <a:bodyPr/>
                    <a:lstStyle/>
                    <a:p>
                      <a:pPr algn="ctr" fontAlgn="b"/>
                      <a:r>
                        <a:rPr lang="ru-RU" sz="1000" b="1" u="none" strike="noStrike" dirty="0">
                          <a:effectLst/>
                        </a:rPr>
                        <a:t>Размер</a:t>
                      </a:r>
                      <a:endParaRPr lang="ru-RU" sz="1000" b="1" i="0" u="none" strike="noStrike" dirty="0">
                        <a:effectLst/>
                        <a:latin typeface="Arial"/>
                      </a:endParaRPr>
                    </a:p>
                  </a:txBody>
                  <a:tcPr marL="6689" marR="6689" marT="6689" marB="0" anchor="ctr"/>
                </a:tc>
                <a:extLst>
                  <a:ext uri="{0D108BD9-81ED-4DB2-BD59-A6C34878D82A}">
                    <a16:rowId xmlns:a16="http://schemas.microsoft.com/office/drawing/2014/main" val="10000"/>
                  </a:ext>
                </a:extLst>
              </a:tr>
              <a:tr h="197939">
                <a:tc>
                  <a:txBody>
                    <a:bodyPr/>
                    <a:lstStyle/>
                    <a:p>
                      <a:pPr algn="ctr" fontAlgn="b"/>
                      <a:r>
                        <a:rPr lang="en-US" sz="1000" u="none" strike="noStrike" dirty="0">
                          <a:effectLst/>
                        </a:rPr>
                        <a:t>JQ-1001D</a:t>
                      </a:r>
                      <a:endParaRPr lang="en-US" sz="1000" b="0" i="0" u="none" strike="noStrike" dirty="0">
                        <a:effectLst/>
                        <a:latin typeface="Arial"/>
                      </a:endParaRPr>
                    </a:p>
                  </a:txBody>
                  <a:tcPr marL="6689" marR="6689" marT="6689" marB="0" anchor="ctr"/>
                </a:tc>
                <a:tc>
                  <a:txBody>
                    <a:bodyPr/>
                    <a:lstStyle/>
                    <a:p>
                      <a:pPr algn="ctr" fontAlgn="t"/>
                      <a:r>
                        <a:rPr lang="en-US" sz="1000" u="none" strike="noStrike" dirty="0">
                          <a:effectLst/>
                        </a:rPr>
                        <a:t>26x20,5x8,5. </a:t>
                      </a:r>
                      <a:endParaRPr lang="en-US" sz="1000" b="0" i="0" u="none" strike="noStrike" dirty="0">
                        <a:effectLst/>
                        <a:latin typeface="Arial"/>
                      </a:endParaRPr>
                    </a:p>
                  </a:txBody>
                  <a:tcPr marL="6689" marR="6689" marT="6689" marB="0" anchor="ctr"/>
                </a:tc>
                <a:extLst>
                  <a:ext uri="{0D108BD9-81ED-4DB2-BD59-A6C34878D82A}">
                    <a16:rowId xmlns:a16="http://schemas.microsoft.com/office/drawing/2014/main" val="10001"/>
                  </a:ext>
                </a:extLst>
              </a:tr>
              <a:tr h="197939">
                <a:tc>
                  <a:txBody>
                    <a:bodyPr/>
                    <a:lstStyle/>
                    <a:p>
                      <a:pPr algn="ctr" fontAlgn="b"/>
                      <a:r>
                        <a:rPr lang="en-US" sz="1000" u="none" strike="noStrike" dirty="0">
                          <a:effectLst/>
                        </a:rPr>
                        <a:t>JQ-2054A</a:t>
                      </a:r>
                      <a:endParaRPr lang="en-US" sz="1000" b="0" i="0" u="none" strike="noStrike" dirty="0">
                        <a:effectLst/>
                        <a:latin typeface="Arial"/>
                      </a:endParaRPr>
                    </a:p>
                  </a:txBody>
                  <a:tcPr marL="6689" marR="6689" marT="6689" marB="0" anchor="ctr"/>
                </a:tc>
                <a:tc>
                  <a:txBody>
                    <a:bodyPr/>
                    <a:lstStyle/>
                    <a:p>
                      <a:pPr algn="ctr" fontAlgn="t"/>
                      <a:r>
                        <a:rPr lang="ru-RU" sz="1000" u="none" strike="noStrike" dirty="0">
                          <a:effectLst/>
                        </a:rPr>
                        <a:t>  53х32х9. </a:t>
                      </a:r>
                      <a:endParaRPr lang="ru-RU" sz="1000" b="0" i="0" u="none" strike="noStrike" dirty="0">
                        <a:effectLst/>
                        <a:latin typeface="Arial"/>
                      </a:endParaRPr>
                    </a:p>
                  </a:txBody>
                  <a:tcPr marL="6689" marR="6689" marT="6689" marB="0" anchor="ctr"/>
                </a:tc>
                <a:extLst>
                  <a:ext uri="{0D108BD9-81ED-4DB2-BD59-A6C34878D82A}">
                    <a16:rowId xmlns:a16="http://schemas.microsoft.com/office/drawing/2014/main" val="10002"/>
                  </a:ext>
                </a:extLst>
              </a:tr>
              <a:tr h="197939">
                <a:tc>
                  <a:txBody>
                    <a:bodyPr/>
                    <a:lstStyle/>
                    <a:p>
                      <a:pPr algn="ctr" fontAlgn="b"/>
                      <a:r>
                        <a:rPr lang="en-US" sz="1000" u="none" strike="noStrike" dirty="0">
                          <a:effectLst/>
                        </a:rPr>
                        <a:t>JQ-6001B</a:t>
                      </a:r>
                      <a:endParaRPr lang="en-US" sz="1000" b="0" i="0" u="none" strike="noStrike" dirty="0">
                        <a:effectLst/>
                        <a:latin typeface="Arial"/>
                      </a:endParaRPr>
                    </a:p>
                  </a:txBody>
                  <a:tcPr marL="6689" marR="6689" marT="6689" marB="0" anchor="ctr"/>
                </a:tc>
                <a:tc>
                  <a:txBody>
                    <a:bodyPr/>
                    <a:lstStyle/>
                    <a:p>
                      <a:pPr algn="ctr" fontAlgn="t"/>
                      <a:r>
                        <a:rPr lang="ru-RU" sz="1000" u="none" strike="noStrike" dirty="0">
                          <a:effectLst/>
                        </a:rPr>
                        <a:t>25х16х6,5. </a:t>
                      </a:r>
                      <a:endParaRPr lang="ru-RU" sz="1000" b="0" i="0" u="none" strike="noStrike" dirty="0">
                        <a:effectLst/>
                        <a:latin typeface="Arial"/>
                      </a:endParaRPr>
                    </a:p>
                  </a:txBody>
                  <a:tcPr marL="6689" marR="6689" marT="6689" marB="0" anchor="ctr"/>
                </a:tc>
                <a:extLst>
                  <a:ext uri="{0D108BD9-81ED-4DB2-BD59-A6C34878D82A}">
                    <a16:rowId xmlns:a16="http://schemas.microsoft.com/office/drawing/2014/main" val="10003"/>
                  </a:ext>
                </a:extLst>
              </a:tr>
              <a:tr h="182819">
                <a:tc>
                  <a:txBody>
                    <a:bodyPr/>
                    <a:lstStyle/>
                    <a:p>
                      <a:pPr algn="ctr" fontAlgn="b"/>
                      <a:r>
                        <a:rPr lang="en-US" sz="1000" u="none" strike="noStrike" dirty="0">
                          <a:effectLst/>
                        </a:rPr>
                        <a:t>JQ-6002</a:t>
                      </a:r>
                      <a:endParaRPr lang="en-US" sz="1000" b="0" i="0" u="none" strike="noStrike" dirty="0">
                        <a:effectLst/>
                        <a:latin typeface="Arial"/>
                      </a:endParaRPr>
                    </a:p>
                  </a:txBody>
                  <a:tcPr marL="6689" marR="6689" marT="6689" marB="0" anchor="ctr"/>
                </a:tc>
                <a:tc>
                  <a:txBody>
                    <a:bodyPr/>
                    <a:lstStyle/>
                    <a:p>
                      <a:pPr algn="ctr" fontAlgn="t"/>
                      <a:r>
                        <a:rPr lang="en-US" sz="1000" u="none" strike="noStrike" dirty="0">
                          <a:effectLst/>
                        </a:rPr>
                        <a:t> d=20 cm, h=6,5 cm. </a:t>
                      </a:r>
                      <a:endParaRPr lang="en-US" sz="1000" b="0" i="0" u="none" strike="noStrike" dirty="0">
                        <a:effectLst/>
                        <a:latin typeface="Arial"/>
                      </a:endParaRPr>
                    </a:p>
                  </a:txBody>
                  <a:tcPr marL="6689" marR="6689" marT="6689" marB="0" anchor="ctr"/>
                </a:tc>
                <a:extLst>
                  <a:ext uri="{0D108BD9-81ED-4DB2-BD59-A6C34878D82A}">
                    <a16:rowId xmlns:a16="http://schemas.microsoft.com/office/drawing/2014/main" val="10004"/>
                  </a:ext>
                </a:extLst>
              </a:tr>
            </a:tbl>
          </a:graphicData>
        </a:graphic>
      </p:graphicFrame>
      <p:sp>
        <p:nvSpPr>
          <p:cNvPr id="11" name="Text Box 7"/>
          <p:cNvSpPr txBox="1">
            <a:spLocks noChangeArrowheads="1"/>
          </p:cNvSpPr>
          <p:nvPr/>
        </p:nvSpPr>
        <p:spPr bwMode="auto">
          <a:xfrm>
            <a:off x="7266756" y="5445224"/>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
            <a:r>
              <a:rPr lang="en-US" sz="1100" b="1" dirty="0"/>
              <a:t>JQ-1001D</a:t>
            </a:r>
            <a:endParaRPr lang="en-US" sz="1100" b="1" dirty="0">
              <a:latin typeface="Arial"/>
            </a:endParaRPr>
          </a:p>
        </p:txBody>
      </p:sp>
      <p:sp>
        <p:nvSpPr>
          <p:cNvPr id="12" name="Text Box 7"/>
          <p:cNvSpPr txBox="1">
            <a:spLocks noChangeArrowheads="1"/>
          </p:cNvSpPr>
          <p:nvPr/>
        </p:nvSpPr>
        <p:spPr bwMode="auto">
          <a:xfrm>
            <a:off x="2082180" y="5661248"/>
            <a:ext cx="1409700" cy="3672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
            <a:r>
              <a:rPr lang="en-US" sz="1100" b="1" dirty="0"/>
              <a:t>JQ-2054A</a:t>
            </a:r>
            <a:endParaRPr lang="en-US" sz="1100" b="1" dirty="0">
              <a:latin typeface="Arial"/>
            </a:endParaRPr>
          </a:p>
          <a:p>
            <a:pPr fontAlgn="b"/>
            <a:endParaRPr lang="en-US" sz="1100" dirty="0">
              <a:latin typeface="Arial"/>
            </a:endParaRPr>
          </a:p>
        </p:txBody>
      </p:sp>
      <p:sp>
        <p:nvSpPr>
          <p:cNvPr id="13" name="Text Box 7"/>
          <p:cNvSpPr txBox="1">
            <a:spLocks noChangeArrowheads="1"/>
          </p:cNvSpPr>
          <p:nvPr/>
        </p:nvSpPr>
        <p:spPr bwMode="auto">
          <a:xfrm>
            <a:off x="4644008" y="4653136"/>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
            <a:r>
              <a:rPr lang="en-US" sz="1100" b="1" dirty="0"/>
              <a:t>JQ-6001B</a:t>
            </a:r>
            <a:endParaRPr lang="en-US" sz="1100" b="1" dirty="0">
              <a:latin typeface="Arial"/>
            </a:endParaRPr>
          </a:p>
          <a:p>
            <a:pPr fontAlgn="b"/>
            <a:endParaRPr lang="en-US" sz="1100" dirty="0">
              <a:latin typeface="Arial"/>
            </a:endParaRPr>
          </a:p>
        </p:txBody>
      </p:sp>
      <p:sp>
        <p:nvSpPr>
          <p:cNvPr id="14" name="Text Box 7"/>
          <p:cNvSpPr txBox="1">
            <a:spLocks noChangeArrowheads="1"/>
          </p:cNvSpPr>
          <p:nvPr/>
        </p:nvSpPr>
        <p:spPr bwMode="auto">
          <a:xfrm>
            <a:off x="6959559" y="4424381"/>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
            <a:endParaRPr lang="en-US" sz="1100" dirty="0">
              <a:latin typeface="Arial"/>
            </a:endParaRPr>
          </a:p>
          <a:p>
            <a:pPr fontAlgn="b"/>
            <a:endParaRPr lang="en-US" sz="1100" dirty="0">
              <a:latin typeface="Arial"/>
            </a:endParaRPr>
          </a:p>
        </p:txBody>
      </p:sp>
      <p:sp>
        <p:nvSpPr>
          <p:cNvPr id="15" name="Text Box 7"/>
          <p:cNvSpPr txBox="1">
            <a:spLocks noChangeArrowheads="1"/>
          </p:cNvSpPr>
          <p:nvPr/>
        </p:nvSpPr>
        <p:spPr bwMode="auto">
          <a:xfrm>
            <a:off x="6959559" y="4581128"/>
            <a:ext cx="1409700" cy="2952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
            <a:r>
              <a:rPr lang="en-US" sz="1100" b="1" dirty="0"/>
              <a:t>JQ-6002</a:t>
            </a:r>
            <a:endParaRPr lang="en-US" sz="1100" b="1" dirty="0">
              <a:latin typeface="Arial"/>
            </a:endParaRPr>
          </a:p>
          <a:p>
            <a:pPr fontAlgn="b"/>
            <a:endParaRPr lang="en-US" sz="1100" dirty="0">
              <a:latin typeface="Arial"/>
            </a:endParaRPr>
          </a:p>
          <a:p>
            <a:pPr fontAlgn="b"/>
            <a:endParaRPr lang="en-US" sz="1100" dirty="0">
              <a:latin typeface="Arial"/>
            </a:endParaRPr>
          </a:p>
        </p:txBody>
      </p:sp>
    </p:spTree>
    <p:extLst>
      <p:ext uri="{BB962C8B-B14F-4D97-AF65-F5344CB8AC3E}">
        <p14:creationId xmlns:p14="http://schemas.microsoft.com/office/powerpoint/2010/main" val="2298639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31352" y="2707898"/>
            <a:ext cx="1463470" cy="938719"/>
          </a:xfrm>
          <a:prstGeom prst="rect">
            <a:avLst/>
          </a:prstGeom>
          <a:noFill/>
        </p:spPr>
        <p:txBody>
          <a:bodyPr wrap="square" rtlCol="0">
            <a:spAutoFit/>
          </a:bodyPr>
          <a:lstStyle/>
          <a:p>
            <a:r>
              <a:rPr lang="ru-RU" sz="1100" b="1" dirty="0" err="1">
                <a:solidFill>
                  <a:schemeClr val="tx2">
                    <a:lumMod val="75000"/>
                  </a:schemeClr>
                </a:solidFill>
              </a:rPr>
              <a:t>Термоконтейнер</a:t>
            </a:r>
            <a:r>
              <a:rPr lang="ru-RU" sz="1100" b="1" dirty="0">
                <a:solidFill>
                  <a:schemeClr val="tx2">
                    <a:lumMod val="75000"/>
                  </a:schemeClr>
                </a:solidFill>
              </a:rPr>
              <a:t> </a:t>
            </a:r>
          </a:p>
          <a:p>
            <a:r>
              <a:rPr lang="ru-RU" sz="1100" b="1" dirty="0">
                <a:solidFill>
                  <a:schemeClr val="tx2">
                    <a:lumMod val="75000"/>
                  </a:schemeClr>
                </a:solidFill>
              </a:rPr>
              <a:t>с горизонтальной загрузкой</a:t>
            </a:r>
          </a:p>
          <a:p>
            <a:r>
              <a:rPr lang="en-US" sz="1100" dirty="0">
                <a:solidFill>
                  <a:srgbClr val="000000"/>
                </a:solidFill>
              </a:rPr>
              <a:t>GN 1/1</a:t>
            </a:r>
            <a:r>
              <a:rPr lang="ru-RU" sz="1100" dirty="0">
                <a:solidFill>
                  <a:srgbClr val="000000"/>
                </a:solidFill>
              </a:rPr>
              <a:t>, 1/2, 1/3</a:t>
            </a:r>
          </a:p>
          <a:p>
            <a:r>
              <a:rPr lang="ru-RU" sz="1100" dirty="0">
                <a:solidFill>
                  <a:srgbClr val="000000"/>
                </a:solidFill>
              </a:rPr>
              <a:t>Серый, 87 л </a:t>
            </a:r>
            <a:r>
              <a:rPr lang="en-US" sz="1100" dirty="0">
                <a:solidFill>
                  <a:srgbClr val="000000"/>
                </a:solidFill>
              </a:rPr>
              <a:t>G03</a:t>
            </a:r>
          </a:p>
        </p:txBody>
      </p:sp>
      <p:sp>
        <p:nvSpPr>
          <p:cNvPr id="21" name="TextBox 20"/>
          <p:cNvSpPr txBox="1"/>
          <p:nvPr/>
        </p:nvSpPr>
        <p:spPr>
          <a:xfrm>
            <a:off x="4465343" y="2426910"/>
            <a:ext cx="1528289" cy="600164"/>
          </a:xfrm>
          <a:prstGeom prst="rect">
            <a:avLst/>
          </a:prstGeom>
          <a:noFill/>
        </p:spPr>
        <p:txBody>
          <a:bodyPr wrap="square" rtlCol="0">
            <a:spAutoFit/>
          </a:bodyPr>
          <a:lstStyle/>
          <a:p>
            <a:r>
              <a:rPr lang="ru-RU" sz="1100" b="1" dirty="0">
                <a:solidFill>
                  <a:schemeClr val="tx2">
                    <a:lumMod val="75000"/>
                  </a:schemeClr>
                </a:solidFill>
              </a:rPr>
              <a:t>Тележка для</a:t>
            </a:r>
          </a:p>
          <a:p>
            <a:r>
              <a:rPr lang="ru-RU" sz="1100" b="1" dirty="0" err="1">
                <a:solidFill>
                  <a:schemeClr val="tx2">
                    <a:lumMod val="75000"/>
                  </a:schemeClr>
                </a:solidFill>
              </a:rPr>
              <a:t>термоконтейнера</a:t>
            </a:r>
            <a:endParaRPr lang="ru-RU" sz="1100" b="1" dirty="0">
              <a:solidFill>
                <a:schemeClr val="tx2">
                  <a:lumMod val="75000"/>
                </a:schemeClr>
              </a:solidFill>
            </a:endParaRPr>
          </a:p>
          <a:p>
            <a:r>
              <a:rPr lang="en-US" sz="1100" dirty="0">
                <a:solidFill>
                  <a:srgbClr val="000000"/>
                </a:solidFill>
              </a:rPr>
              <a:t>GC </a:t>
            </a:r>
            <a:r>
              <a:rPr lang="ru-RU" sz="1100" dirty="0">
                <a:solidFill>
                  <a:srgbClr val="000000"/>
                </a:solidFill>
              </a:rPr>
              <a:t>03 черная</a:t>
            </a:r>
          </a:p>
        </p:txBody>
      </p:sp>
      <p:pic>
        <p:nvPicPr>
          <p:cNvPr id="2051" name="Picture 3" descr="R:\Departments\DPRO (ORPA)\Посуда фото\Winart\GC03,3.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3765" b="72470" l="6222" r="90440">
                        <a14:foregroundMark x1="33991" y1="67814" x2="32473" y2="72874"/>
                        <a14:foregroundMark x1="30653" y1="70648" x2="29287" y2="68219"/>
                        <a14:foregroundMark x1="10470" y1="45142" x2="6525" y2="31984"/>
                        <a14:foregroundMark x1="13809" y1="28745" x2="51897" y2="16194"/>
                        <a14:foregroundMark x1="55994" y1="13765" x2="90440" y2="28340"/>
                        <a14:backgroundMark x1="23520" y1="23887" x2="11836" y2="26721"/>
                        <a14:backgroundMark x1="25645" y1="24494" x2="14871" y2="27328"/>
                      </a14:backgroundRemoval>
                    </a14:imgEffect>
                  </a14:imgLayer>
                </a14:imgProps>
              </a:ext>
            </a:extLst>
          </a:blip>
          <a:srcRect l="4000" t="10668" r="3989" b="22658"/>
          <a:stretch>
            <a:fillRect/>
          </a:stretch>
        </p:blipFill>
        <p:spPr bwMode="auto">
          <a:xfrm rot="455802">
            <a:off x="4568191" y="3030369"/>
            <a:ext cx="1389896" cy="755378"/>
          </a:xfrm>
          <a:prstGeom prst="rect">
            <a:avLst/>
          </a:prstGeom>
          <a:noFill/>
        </p:spPr>
      </p:pic>
      <p:sp>
        <p:nvSpPr>
          <p:cNvPr id="15" name="TextBox 14"/>
          <p:cNvSpPr txBox="1"/>
          <p:nvPr/>
        </p:nvSpPr>
        <p:spPr>
          <a:xfrm>
            <a:off x="2400822" y="3966155"/>
            <a:ext cx="1584176" cy="1200329"/>
          </a:xfrm>
          <a:prstGeom prst="rect">
            <a:avLst/>
          </a:prstGeom>
          <a:noFill/>
        </p:spPr>
        <p:txBody>
          <a:bodyPr wrap="square" rtlCol="0">
            <a:spAutoFit/>
          </a:bodyPr>
          <a:lstStyle/>
          <a:p>
            <a:r>
              <a:rPr lang="ru-RU" sz="1200" b="1" dirty="0">
                <a:solidFill>
                  <a:schemeClr val="tx2">
                    <a:lumMod val="75000"/>
                  </a:schemeClr>
                </a:solidFill>
              </a:rPr>
              <a:t>Термоконтейнер для напитков</a:t>
            </a:r>
          </a:p>
          <a:p>
            <a:r>
              <a:rPr lang="ru-RU" sz="1200" dirty="0">
                <a:solidFill>
                  <a:srgbClr val="000000"/>
                </a:solidFill>
              </a:rPr>
              <a:t>Полипропилен, серый</a:t>
            </a:r>
          </a:p>
          <a:p>
            <a:r>
              <a:rPr lang="ru-RU" sz="1200" dirty="0">
                <a:solidFill>
                  <a:srgbClr val="000000"/>
                </a:solidFill>
              </a:rPr>
              <a:t>20 л Т07</a:t>
            </a:r>
          </a:p>
          <a:p>
            <a:r>
              <a:rPr lang="ru-RU" sz="1200" dirty="0">
                <a:solidFill>
                  <a:srgbClr val="000000"/>
                </a:solidFill>
              </a:rPr>
              <a:t>35 л Т09</a:t>
            </a:r>
          </a:p>
        </p:txBody>
      </p:sp>
      <p:sp>
        <p:nvSpPr>
          <p:cNvPr id="16" name="TextBox 15"/>
          <p:cNvSpPr txBox="1"/>
          <p:nvPr/>
        </p:nvSpPr>
        <p:spPr>
          <a:xfrm>
            <a:off x="4561061" y="3989238"/>
            <a:ext cx="3787859" cy="784830"/>
          </a:xfrm>
          <a:prstGeom prst="rect">
            <a:avLst/>
          </a:prstGeom>
          <a:noFill/>
        </p:spPr>
        <p:txBody>
          <a:bodyPr wrap="square" rtlCol="0">
            <a:spAutoFit/>
          </a:bodyPr>
          <a:lstStyle/>
          <a:p>
            <a:r>
              <a:rPr lang="ru-RU" sz="1200" b="1" dirty="0">
                <a:solidFill>
                  <a:schemeClr val="tx2">
                    <a:lumMod val="75000"/>
                  </a:schemeClr>
                </a:solidFill>
              </a:rPr>
              <a:t>Термоконтейнер для супа</a:t>
            </a:r>
          </a:p>
          <a:p>
            <a:r>
              <a:rPr lang="ru-RU" sz="1100" dirty="0">
                <a:solidFill>
                  <a:srgbClr val="000000"/>
                </a:solidFill>
              </a:rPr>
              <a:t>Полипропилен, серый 20 л Т1</a:t>
            </a:r>
            <a:r>
              <a:rPr lang="en-US" sz="1100" dirty="0">
                <a:solidFill>
                  <a:srgbClr val="000000"/>
                </a:solidFill>
              </a:rPr>
              <a:t>5</a:t>
            </a:r>
            <a:endParaRPr lang="ru-RU" sz="1100" dirty="0">
              <a:solidFill>
                <a:srgbClr val="000000"/>
              </a:solidFill>
            </a:endParaRPr>
          </a:p>
          <a:p>
            <a:r>
              <a:rPr lang="ru-RU" sz="1100" dirty="0">
                <a:solidFill>
                  <a:srgbClr val="000000"/>
                </a:solidFill>
              </a:rPr>
              <a:t>35 л Т19S, 45 л Т20S-</a:t>
            </a:r>
            <a:r>
              <a:rPr lang="ru-RU" sz="1100" i="1" dirty="0">
                <a:solidFill>
                  <a:srgbClr val="000000"/>
                </a:solidFill>
              </a:rPr>
              <a:t>вставка из нержавеющей стали, модели на колесах.</a:t>
            </a:r>
          </a:p>
        </p:txBody>
      </p:sp>
      <p:sp>
        <p:nvSpPr>
          <p:cNvPr id="17" name="TextBox 16"/>
          <p:cNvSpPr txBox="1"/>
          <p:nvPr/>
        </p:nvSpPr>
        <p:spPr>
          <a:xfrm>
            <a:off x="719628" y="3966155"/>
            <a:ext cx="1609542" cy="830997"/>
          </a:xfrm>
          <a:prstGeom prst="rect">
            <a:avLst/>
          </a:prstGeom>
          <a:noFill/>
        </p:spPr>
        <p:txBody>
          <a:bodyPr wrap="square" rtlCol="0">
            <a:spAutoFit/>
          </a:bodyPr>
          <a:lstStyle/>
          <a:p>
            <a:r>
              <a:rPr lang="ru-RU" sz="1200" b="1" dirty="0">
                <a:solidFill>
                  <a:schemeClr val="tx2">
                    <a:lumMod val="75000"/>
                  </a:schemeClr>
                </a:solidFill>
              </a:rPr>
              <a:t>Тележка для льда</a:t>
            </a:r>
          </a:p>
          <a:p>
            <a:r>
              <a:rPr lang="ru-RU" sz="1200" dirty="0">
                <a:solidFill>
                  <a:srgbClr val="000000"/>
                </a:solidFill>
              </a:rPr>
              <a:t>Полипропилен, серый</a:t>
            </a:r>
          </a:p>
          <a:p>
            <a:r>
              <a:rPr lang="ru-RU" sz="1200" dirty="0">
                <a:solidFill>
                  <a:srgbClr val="000000"/>
                </a:solidFill>
              </a:rPr>
              <a:t>12</a:t>
            </a:r>
            <a:r>
              <a:rPr lang="en-US" sz="1200" dirty="0">
                <a:solidFill>
                  <a:srgbClr val="000000"/>
                </a:solidFill>
              </a:rPr>
              <a:t>0</a:t>
            </a:r>
            <a:r>
              <a:rPr lang="ru-RU" sz="1200" dirty="0">
                <a:solidFill>
                  <a:srgbClr val="000000"/>
                </a:solidFill>
              </a:rPr>
              <a:t> л </a:t>
            </a:r>
            <a:r>
              <a:rPr lang="en-US" sz="1200" dirty="0">
                <a:solidFill>
                  <a:srgbClr val="000000"/>
                </a:solidFill>
              </a:rPr>
              <a:t>C09</a:t>
            </a:r>
            <a:endParaRPr lang="ru-RU" sz="1200" dirty="0">
              <a:solidFill>
                <a:srgbClr val="000000"/>
              </a:solidFill>
            </a:endParaRPr>
          </a:p>
        </p:txBody>
      </p:sp>
      <p:pic>
        <p:nvPicPr>
          <p:cNvPr id="23" name="Рисунок 22" descr="T09,3.jpg"/>
          <p:cNvPicPr>
            <a:picLocks noChangeAspect="1"/>
          </p:cNvPicPr>
          <p:nvPr/>
        </p:nvPicPr>
        <p:blipFill>
          <a:blip r:embed="rId4" cstate="print">
            <a:extLst>
              <a:ext uri="{BEBA8EAE-BF5A-486C-A8C5-ECC9F3942E4B}">
                <a14:imgProps xmlns:a14="http://schemas.microsoft.com/office/drawing/2010/main">
                  <a14:imgLayer r:embed="rId5">
                    <a14:imgEffect>
                      <a14:backgroundRemoval t="2638" b="91607" l="3268" r="90850">
                        <a14:foregroundMark x1="6209" y1="41727" x2="6209" y2="41727"/>
                        <a14:foregroundMark x1="15033" y1="7434" x2="45752" y2="7914"/>
                        <a14:foregroundMark x1="59150" y1="2638" x2="76797" y2="3837"/>
                        <a14:foregroundMark x1="3268" y1="14149" x2="6863" y2="17986"/>
                        <a14:foregroundMark x1="53922" y1="91367" x2="58824" y2="91607"/>
                        <a14:foregroundMark x1="90850" y1="13429" x2="89869" y2="26379"/>
                        <a14:backgroundMark x1="39542" y1="3837" x2="31373" y2="4317"/>
                        <a14:backgroundMark x1="8824" y1="57554" x2="11438" y2="65468"/>
                        <a14:backgroundMark x1="6863" y1="60671" x2="9150" y2="58513"/>
                      </a14:backgroundRemoval>
                    </a14:imgEffect>
                  </a14:imgLayer>
                </a14:imgProps>
              </a:ext>
            </a:extLst>
          </a:blip>
          <a:srcRect b="2158"/>
          <a:stretch>
            <a:fillRect/>
          </a:stretch>
        </p:blipFill>
        <p:spPr>
          <a:xfrm>
            <a:off x="2755524" y="4755556"/>
            <a:ext cx="1301481" cy="1735308"/>
          </a:xfrm>
          <a:prstGeom prst="rect">
            <a:avLst/>
          </a:prstGeom>
        </p:spPr>
      </p:pic>
      <p:sp>
        <p:nvSpPr>
          <p:cNvPr id="24" name="Заголовок 1"/>
          <p:cNvSpPr txBox="1">
            <a:spLocks/>
          </p:cNvSpPr>
          <p:nvPr/>
        </p:nvSpPr>
        <p:spPr>
          <a:xfrm>
            <a:off x="685800" y="-171400"/>
            <a:ext cx="7772400" cy="57596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000" dirty="0">
                <a:solidFill>
                  <a:schemeClr val="accent2">
                    <a:lumMod val="40000"/>
                    <a:lumOff val="60000"/>
                  </a:schemeClr>
                </a:solidFill>
                <a:latin typeface="+mn-lt"/>
              </a:rPr>
              <a:t>EKSI</a:t>
            </a:r>
            <a:endParaRPr lang="ru-RU" sz="2000" dirty="0">
              <a:solidFill>
                <a:schemeClr val="accent2">
                  <a:lumMod val="40000"/>
                  <a:lumOff val="60000"/>
                </a:schemeClr>
              </a:solidFill>
              <a:latin typeface="+mn-lt"/>
            </a:endParaRPr>
          </a:p>
        </p:txBody>
      </p:sp>
      <p:pic>
        <p:nvPicPr>
          <p:cNvPr id="27"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097" y1="27692" x2="29126" y2="27692"/>
                        <a14:foregroundMark x1="71845" y1="73846" x2="71845" y2="73846"/>
                        <a14:foregroundMark x1="85761" y1="40513" x2="85761" y2="40513"/>
                        <a14:foregroundMark x1="79288" y1="50769" x2="79288" y2="50769"/>
                        <a14:foregroundMark x1="75081" y1="48205" x2="75081" y2="48205"/>
                        <a14:foregroundMark x1="75081" y1="43077" x2="75081" y2="43077"/>
                        <a14:foregroundMark x1="64725" y1="32821" x2="64725" y2="32821"/>
                        <a14:foregroundMark x1="61489" y1="32821" x2="61489" y2="32821"/>
                        <a14:foregroundMark x1="57605" y1="32821" x2="57605" y2="32821"/>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89028" y="6097396"/>
            <a:ext cx="1134340" cy="71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Vinogradova.DA\Desktop\СТМ\каталог\2016-06-28 - Eksi\Фото каталог\Посуда\Термоконтейнеры\G10\DSC04098.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279" b="91933" l="25257" r="74523"/>
                    </a14:imgEffect>
                  </a14:imgLayer>
                </a14:imgProps>
              </a:ext>
              <a:ext uri="{28A0092B-C50C-407E-A947-70E740481C1C}">
                <a14:useLocalDpi xmlns:a14="http://schemas.microsoft.com/office/drawing/2010/main" val="0"/>
              </a:ext>
            </a:extLst>
          </a:blip>
          <a:srcRect l="25062" t="9048" r="25432" b="8119"/>
          <a:stretch/>
        </p:blipFill>
        <p:spPr bwMode="auto">
          <a:xfrm>
            <a:off x="2368588" y="2370347"/>
            <a:ext cx="1179240" cy="13134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inogradova.DA\Desktop\СТМ\каталог\2016-06-28 - Eksi\Фото каталог\Посуда\Термоконтейнеры\X12 X11\DSC04073.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0127" b="79983" l="17009" r="83724"/>
                    </a14:imgEffect>
                  </a14:imgLayer>
                </a14:imgProps>
              </a:ext>
              <a:ext uri="{28A0092B-C50C-407E-A947-70E740481C1C}">
                <a14:useLocalDpi xmlns:a14="http://schemas.microsoft.com/office/drawing/2010/main" val="0"/>
              </a:ext>
            </a:extLst>
          </a:blip>
          <a:srcRect l="16070" t="19804" r="14323" b="19658"/>
          <a:stretch/>
        </p:blipFill>
        <p:spPr bwMode="auto">
          <a:xfrm>
            <a:off x="6631473" y="2807047"/>
            <a:ext cx="1746012" cy="890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inogradova.DA\Desktop\СТМ\каталог\2016-06-28 - Eksi\Фото каталог\Посуда\Термоконтейнеры\Т15\DSC04055.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5385" b="93126" l="21678" r="66013"/>
                    </a14:imgEffect>
                  </a14:imgLayer>
                </a14:imgProps>
              </a:ext>
              <a:ext uri="{28A0092B-C50C-407E-A947-70E740481C1C}">
                <a14:useLocalDpi xmlns:a14="http://schemas.microsoft.com/office/drawing/2010/main" val="0"/>
              </a:ext>
            </a:extLst>
          </a:blip>
          <a:srcRect l="21728" t="16558" r="32121" b="5833"/>
          <a:stretch/>
        </p:blipFill>
        <p:spPr bwMode="auto">
          <a:xfrm>
            <a:off x="4582521" y="4755556"/>
            <a:ext cx="1411111" cy="1579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Vinogradova.DA\Desktop\СТМ\каталог\2016-06-28 - Eksi\Фото каталог\Посуда\Термоконтейнеры\ТЕЛЕЖКА ДЛЯ ЛЬДА\DSC04078 - копия.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0984" y="4586645"/>
            <a:ext cx="2459877" cy="17946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25" name="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88463" y="2204864"/>
            <a:ext cx="2329386" cy="9736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Vinogradova.DA\Desktop\СТМ\каталог\2016-07-22\DSC04389.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2093" b="100000" l="9971" r="89993"/>
                    </a14:imgEffect>
                  </a14:imgLayer>
                </a14:imgProps>
              </a:ext>
              <a:ext uri="{28A0092B-C50C-407E-A947-70E740481C1C}">
                <a14:useLocalDpi xmlns:a14="http://schemas.microsoft.com/office/drawing/2010/main" val="0"/>
              </a:ext>
            </a:extLst>
          </a:blip>
          <a:srcRect l="20211" r="23844"/>
          <a:stretch/>
        </p:blipFill>
        <p:spPr bwMode="auto">
          <a:xfrm>
            <a:off x="6853485" y="4639981"/>
            <a:ext cx="1524000" cy="181335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804892" y="6145559"/>
            <a:ext cx="572593" cy="307777"/>
          </a:xfrm>
          <a:prstGeom prst="rect">
            <a:avLst/>
          </a:prstGeom>
        </p:spPr>
        <p:txBody>
          <a:bodyPr wrap="none">
            <a:spAutoFit/>
          </a:bodyPr>
          <a:lstStyle/>
          <a:p>
            <a:r>
              <a:rPr lang="ru-RU" sz="1400" dirty="0"/>
              <a:t>Т19</a:t>
            </a:r>
            <a:r>
              <a:rPr lang="en-US" sz="1400" dirty="0"/>
              <a:t>S</a:t>
            </a:r>
            <a:endParaRPr lang="ru-RU" sz="1400" dirty="0"/>
          </a:p>
        </p:txBody>
      </p:sp>
      <p:sp>
        <p:nvSpPr>
          <p:cNvPr id="5" name="Прямоугольник 4"/>
          <p:cNvSpPr/>
          <p:nvPr/>
        </p:nvSpPr>
        <p:spPr>
          <a:xfrm>
            <a:off x="5816047" y="6145559"/>
            <a:ext cx="473206" cy="307777"/>
          </a:xfrm>
          <a:prstGeom prst="rect">
            <a:avLst/>
          </a:prstGeom>
        </p:spPr>
        <p:txBody>
          <a:bodyPr wrap="none">
            <a:spAutoFit/>
          </a:bodyPr>
          <a:lstStyle/>
          <a:p>
            <a:r>
              <a:rPr lang="ru-RU" sz="1400" dirty="0">
                <a:solidFill>
                  <a:srgbClr val="000000"/>
                </a:solidFill>
              </a:rPr>
              <a:t>Т1</a:t>
            </a:r>
            <a:r>
              <a:rPr lang="en-US" sz="1400" dirty="0">
                <a:solidFill>
                  <a:srgbClr val="000000"/>
                </a:solidFill>
              </a:rPr>
              <a:t>5</a:t>
            </a:r>
            <a:endParaRPr lang="ru-RU" sz="1400" dirty="0"/>
          </a:p>
        </p:txBody>
      </p:sp>
      <p:sp>
        <p:nvSpPr>
          <p:cNvPr id="6" name="Прямоугольник 5"/>
          <p:cNvSpPr/>
          <p:nvPr/>
        </p:nvSpPr>
        <p:spPr>
          <a:xfrm>
            <a:off x="3511791" y="6145559"/>
            <a:ext cx="473206" cy="307777"/>
          </a:xfrm>
          <a:prstGeom prst="rect">
            <a:avLst/>
          </a:prstGeom>
        </p:spPr>
        <p:txBody>
          <a:bodyPr wrap="none">
            <a:spAutoFit/>
          </a:bodyPr>
          <a:lstStyle/>
          <a:p>
            <a:r>
              <a:rPr lang="ru-RU" sz="1400" dirty="0">
                <a:solidFill>
                  <a:srgbClr val="000000"/>
                </a:solidFill>
              </a:rPr>
              <a:t>Т09</a:t>
            </a:r>
          </a:p>
        </p:txBody>
      </p:sp>
      <p:sp>
        <p:nvSpPr>
          <p:cNvPr id="22" name="Прямоугольник 21"/>
          <p:cNvSpPr/>
          <p:nvPr/>
        </p:nvSpPr>
        <p:spPr>
          <a:xfrm>
            <a:off x="8146057" y="3496024"/>
            <a:ext cx="746423" cy="276999"/>
          </a:xfrm>
          <a:prstGeom prst="rect">
            <a:avLst/>
          </a:prstGeom>
        </p:spPr>
        <p:txBody>
          <a:bodyPr wrap="none">
            <a:spAutoFit/>
          </a:bodyPr>
          <a:lstStyle/>
          <a:p>
            <a:r>
              <a:rPr lang="en-US" sz="1200" dirty="0">
                <a:solidFill>
                  <a:srgbClr val="000000"/>
                </a:solidFill>
              </a:rPr>
              <a:t>X12,X11</a:t>
            </a:r>
            <a:endParaRPr lang="ru-RU" sz="1200" dirty="0"/>
          </a:p>
        </p:txBody>
      </p:sp>
      <p:sp>
        <p:nvSpPr>
          <p:cNvPr id="7" name="Прямоугольник 6"/>
          <p:cNvSpPr/>
          <p:nvPr/>
        </p:nvSpPr>
        <p:spPr>
          <a:xfrm>
            <a:off x="1929107" y="6145559"/>
            <a:ext cx="484428" cy="307777"/>
          </a:xfrm>
          <a:prstGeom prst="rect">
            <a:avLst/>
          </a:prstGeom>
        </p:spPr>
        <p:txBody>
          <a:bodyPr wrap="none">
            <a:spAutoFit/>
          </a:bodyPr>
          <a:lstStyle/>
          <a:p>
            <a:r>
              <a:rPr lang="en-US" sz="1400" dirty="0">
                <a:solidFill>
                  <a:srgbClr val="000000"/>
                </a:solidFill>
              </a:rPr>
              <a:t>C09</a:t>
            </a:r>
            <a:endParaRPr lang="ru-RU" sz="1400" dirty="0">
              <a:solidFill>
                <a:srgbClr val="000000"/>
              </a:solidFill>
            </a:endParaRPr>
          </a:p>
        </p:txBody>
      </p:sp>
      <p:sp>
        <p:nvSpPr>
          <p:cNvPr id="8" name="Прямоугольник 7"/>
          <p:cNvSpPr/>
          <p:nvPr/>
        </p:nvSpPr>
        <p:spPr>
          <a:xfrm>
            <a:off x="3254348" y="3492729"/>
            <a:ext cx="494046" cy="307777"/>
          </a:xfrm>
          <a:prstGeom prst="rect">
            <a:avLst/>
          </a:prstGeom>
        </p:spPr>
        <p:txBody>
          <a:bodyPr wrap="none">
            <a:spAutoFit/>
          </a:bodyPr>
          <a:lstStyle/>
          <a:p>
            <a:r>
              <a:rPr lang="en-US" sz="1400" dirty="0">
                <a:solidFill>
                  <a:srgbClr val="000000"/>
                </a:solidFill>
              </a:rPr>
              <a:t>G03</a:t>
            </a:r>
          </a:p>
        </p:txBody>
      </p:sp>
      <p:sp>
        <p:nvSpPr>
          <p:cNvPr id="26" name="TextBox 7"/>
          <p:cNvSpPr txBox="1">
            <a:spLocks noChangeArrowheads="1"/>
          </p:cNvSpPr>
          <p:nvPr/>
        </p:nvSpPr>
        <p:spPr bwMode="auto">
          <a:xfrm>
            <a:off x="529070" y="1055638"/>
            <a:ext cx="505104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buFont typeface="Arial" panose="020B0604020202020204" pitchFamily="34" charset="0"/>
              <a:buChar char="•"/>
            </a:pPr>
            <a:r>
              <a:rPr lang="ru-RU" altLang="ru-RU" sz="1600" b="1" dirty="0">
                <a:solidFill>
                  <a:srgbClr val="C00000"/>
                </a:solidFill>
                <a:ea typeface="Arial Unicode MS" panose="020B0604020202020204" pitchFamily="34" charset="-128"/>
                <a:cs typeface="Arial Unicode MS" panose="020B0604020202020204" pitchFamily="34" charset="-128"/>
              </a:rPr>
              <a:t>Качественный изоляционный материал</a:t>
            </a:r>
          </a:p>
          <a:p>
            <a:pPr marL="171450" indent="-171450">
              <a:buFont typeface="Arial" panose="020B0604020202020204" pitchFamily="34" charset="0"/>
              <a:buChar char="•"/>
            </a:pPr>
            <a:r>
              <a:rPr lang="ru-RU" altLang="ru-RU" sz="1600" b="1" dirty="0">
                <a:solidFill>
                  <a:srgbClr val="C00000"/>
                </a:solidFill>
                <a:ea typeface="Arial Unicode MS" panose="020B0604020202020204" pitchFamily="34" charset="-128"/>
                <a:cs typeface="Arial Unicode MS" panose="020B0604020202020204" pitchFamily="34" charset="-128"/>
              </a:rPr>
              <a:t>Эргономичная конструкция</a:t>
            </a:r>
          </a:p>
          <a:p>
            <a:pPr marL="171450" indent="-171450">
              <a:buFont typeface="Arial" panose="020B0604020202020204" pitchFamily="34" charset="0"/>
              <a:buChar char="•"/>
            </a:pPr>
            <a:r>
              <a:rPr lang="ru-RU" altLang="ru-RU" sz="1600" b="1" dirty="0">
                <a:solidFill>
                  <a:srgbClr val="C00000"/>
                </a:solidFill>
                <a:ea typeface="Arial Unicode MS" panose="020B0604020202020204" pitchFamily="34" charset="-128"/>
                <a:cs typeface="Arial Unicode MS" panose="020B0604020202020204" pitchFamily="34" charset="-128"/>
              </a:rPr>
              <a:t>Корпус устойчив к повреждениям</a:t>
            </a:r>
          </a:p>
          <a:p>
            <a:pPr marL="171450" indent="-171450">
              <a:buFont typeface="Arial" panose="020B0604020202020204" pitchFamily="34" charset="0"/>
              <a:buChar char="•"/>
            </a:pPr>
            <a:r>
              <a:rPr lang="ru-RU" altLang="ru-RU" sz="1600" b="1" dirty="0">
                <a:solidFill>
                  <a:srgbClr val="C00000"/>
                </a:solidFill>
                <a:ea typeface="Arial Unicode MS" panose="020B0604020202020204" pitchFamily="34" charset="-128"/>
                <a:cs typeface="Arial Unicode MS" panose="020B0604020202020204" pitchFamily="34" charset="-128"/>
              </a:rPr>
              <a:t>Надежны и герметичны</a:t>
            </a:r>
            <a:endParaRPr lang="ru-RU" altLang="ru-RU" sz="1600" dirty="0">
              <a:solidFill>
                <a:srgbClr val="C00000"/>
              </a:solidFill>
            </a:endParaRPr>
          </a:p>
        </p:txBody>
      </p:sp>
      <p:sp>
        <p:nvSpPr>
          <p:cNvPr id="30" name="Прямоугольник 29"/>
          <p:cNvSpPr/>
          <p:nvPr/>
        </p:nvSpPr>
        <p:spPr>
          <a:xfrm>
            <a:off x="657596" y="502330"/>
            <a:ext cx="2453492" cy="338554"/>
          </a:xfrm>
          <a:prstGeom prst="rect">
            <a:avLst/>
          </a:prstGeom>
        </p:spPr>
        <p:txBody>
          <a:bodyPr wrap="none">
            <a:spAutoFit/>
          </a:bodyPr>
          <a:lstStyle/>
          <a:p>
            <a:pPr algn="ctr"/>
            <a:r>
              <a:rPr lang="ru-RU" sz="1600" b="1" dirty="0"/>
              <a:t>ТЕРМОКОНТЕЙНЕРЫ</a:t>
            </a:r>
          </a:p>
        </p:txBody>
      </p:sp>
    </p:spTree>
    <p:extLst>
      <p:ext uri="{BB962C8B-B14F-4D97-AF65-F5344CB8AC3E}">
        <p14:creationId xmlns:p14="http://schemas.microsoft.com/office/powerpoint/2010/main" val="383280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4|0.6|2.9|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4A75C77597921046A4FBA9BF558AAEC1" ma:contentTypeVersion="0" ma:contentTypeDescription="Создание документа." ma:contentTypeScope="" ma:versionID="9ab481f33adb39578405c311aed485e4">
  <xsd:schema xmlns:xsd="http://www.w3.org/2001/XMLSchema" xmlns:xs="http://www.w3.org/2001/XMLSchema" xmlns:p="http://schemas.microsoft.com/office/2006/metadata/properties" xmlns:ns2="5c2cd6fe-a789-4745-9d50-c055d8f1627e" targetNamespace="http://schemas.microsoft.com/office/2006/metadata/properties" ma:root="true" ma:fieldsID="eb6df43a550ff08c15757511108e667f" ns2:_="">
    <xsd:import namespace="5c2cd6fe-a789-4745-9d50-c055d8f1627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cd6fe-a789-4745-9d50-c055d8f1627e"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5c2cd6fe-a789-4745-9d50-c055d8f1627e">TRADEDESIGN-640-32</_dlc_DocId>
    <_dlc_DocIdUrl xmlns="5c2cd6fe-a789-4745-9d50-c055d8f1627e">
      <Url>http://td-portal/departments/commercial_distr/tech/_layouts/DocIdRedir.aspx?ID=TRADEDESIGN-640-32</Url>
      <Description>TRADEDESIGN-640-32</Description>
    </_dlc_DocIdUrl>
  </documentManagement>
</p:properties>
</file>

<file path=customXml/itemProps1.xml><?xml version="1.0" encoding="utf-8"?>
<ds:datastoreItem xmlns:ds="http://schemas.openxmlformats.org/officeDocument/2006/customXml" ds:itemID="{C030DF14-3AA5-45F6-9EA8-6F56002B27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cd6fe-a789-4745-9d50-c055d8f162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B8627B-080A-44AF-8C62-0A988DAFA558}">
  <ds:schemaRefs>
    <ds:schemaRef ds:uri="http://schemas.microsoft.com/sharepoint/v3/contenttype/forms"/>
  </ds:schemaRefs>
</ds:datastoreItem>
</file>

<file path=customXml/itemProps3.xml><?xml version="1.0" encoding="utf-8"?>
<ds:datastoreItem xmlns:ds="http://schemas.openxmlformats.org/officeDocument/2006/customXml" ds:itemID="{346D9C7D-0372-4925-B91F-20F44A8D05F5}">
  <ds:schemaRefs>
    <ds:schemaRef ds:uri="http://schemas.microsoft.com/sharepoint/events"/>
  </ds:schemaRefs>
</ds:datastoreItem>
</file>

<file path=customXml/itemProps4.xml><?xml version="1.0" encoding="utf-8"?>
<ds:datastoreItem xmlns:ds="http://schemas.openxmlformats.org/officeDocument/2006/customXml" ds:itemID="{B0FF8AAF-B6E0-4535-B52A-F94B2C44F81B}">
  <ds:schemaRefs>
    <ds:schemaRef ds:uri="http://schemas.microsoft.com/office/2006/metadata/properties"/>
    <ds:schemaRef ds:uri="http://purl.org/dc/dcmitype/"/>
    <ds:schemaRef ds:uri="http://purl.org/dc/terms/"/>
    <ds:schemaRef ds:uri="http://www.w3.org/XML/1998/namespace"/>
    <ds:schemaRef ds:uri="5c2cd6fe-a789-4745-9d50-c055d8f1627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Newsprint</Template>
  <TotalTime>13802</TotalTime>
  <Words>11528</Words>
  <Application>Microsoft Office PowerPoint</Application>
  <PresentationFormat>Экран (4:3)</PresentationFormat>
  <Paragraphs>2984</Paragraphs>
  <Slides>96</Slides>
  <Notes>8</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96</vt:i4>
      </vt:variant>
    </vt:vector>
  </HeadingPairs>
  <TitlesOfParts>
    <vt:vector size="103" baseType="lpstr">
      <vt:lpstr>Arial</vt:lpstr>
      <vt:lpstr>Calibri</vt:lpstr>
      <vt:lpstr>Comic Sans MS</vt:lpstr>
      <vt:lpstr>Impact</vt:lpstr>
      <vt:lpstr>Times New Roman</vt:lpstr>
      <vt:lpstr>Wingdings</vt:lpstr>
      <vt:lpstr>NewsPrint</vt:lpstr>
      <vt:lpstr>Презентация PowerPoint</vt:lpstr>
      <vt:lpstr> </vt:lpstr>
      <vt:lpstr>Основные виды оборудования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Булгатова Мария Викторовна</dc:creator>
  <cp:lastModifiedBy> </cp:lastModifiedBy>
  <cp:revision>760</cp:revision>
  <dcterms:modified xsi:type="dcterms:W3CDTF">2021-08-24T08:06:04Z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0x0101004A75C77597921046A4FBA9BF558AAEC1</vt:lpwstr>
  </property>
  <property fmtid="{D5CDD505-2E9C-101B-9397-08002B2CF9AE}" pid="3" name="_dlc_DocIdItemGuid">
    <vt:lpwstr>1aa8aaaa-887e-43ab-9b5b-766a3b562cba</vt:lpwstr>
  </property>
</Properties>
</file>