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7"/>
  </p:notesMasterIdLst>
  <p:sldIdLst>
    <p:sldId id="345" r:id="rId2"/>
    <p:sldId id="327" r:id="rId3"/>
    <p:sldId id="326" r:id="rId4"/>
    <p:sldId id="325" r:id="rId5"/>
    <p:sldId id="343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BC1"/>
    <a:srgbClr val="068ABF"/>
    <a:srgbClr val="33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7" autoAdjust="0"/>
    <p:restoredTop sz="99200" autoAdjust="0"/>
  </p:normalViewPr>
  <p:slideViewPr>
    <p:cSldViewPr>
      <p:cViewPr>
        <p:scale>
          <a:sx n="127" d="100"/>
          <a:sy n="127" d="100"/>
        </p:scale>
        <p:origin x="-197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5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01582-605D-49EF-B8ED-AB4FE9208F29}" type="datetimeFigureOut">
              <a:rPr lang="ru-RU" smtClean="0"/>
              <a:t>17.04.2019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00A33-3432-4496-BDAD-724B5D3E0BB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58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Уникальные особенности </a:t>
            </a:r>
            <a:r>
              <a:rPr lang="en-US" dirty="0" err="1"/>
              <a:t>BeFr</a:t>
            </a:r>
            <a:r>
              <a:rPr lang="ru-RU" dirty="0"/>
              <a:t> относительно конкурентов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00A33-3432-4496-BDAD-724B5D3E0BB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51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Уникальные особенности </a:t>
            </a:r>
            <a:r>
              <a:rPr lang="en-US" dirty="0" err="1"/>
              <a:t>BeFr</a:t>
            </a:r>
            <a:r>
              <a:rPr lang="ru-RU" dirty="0"/>
              <a:t> относительно конкурентов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00A33-3432-4496-BDAD-724B5D3E0BB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5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614864" y="4767264"/>
            <a:ext cx="21336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5B7B7C1-D6FE-481F-8751-A536099588B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20">
            <a:extLst>
              <a:ext uri="{FF2B5EF4-FFF2-40B4-BE49-F238E27FC236}">
                <a16:creationId xmlns:a16="http://schemas.microsoft.com/office/drawing/2014/main" xmlns="" id="{D3AF943D-A048-2B48-A77A-6287669F756A}"/>
              </a:ext>
            </a:extLst>
          </p:cNvPr>
          <p:cNvSpPr/>
          <p:nvPr userDrawn="1"/>
        </p:nvSpPr>
        <p:spPr>
          <a:xfrm>
            <a:off x="0" y="0"/>
            <a:ext cx="9144000" cy="5354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estepanov\Desktop\bebloks_logo.png">
            <a:extLst>
              <a:ext uri="{FF2B5EF4-FFF2-40B4-BE49-F238E27FC236}">
                <a16:creationId xmlns:a16="http://schemas.microsoft.com/office/drawing/2014/main" xmlns="" id="{2F9772DC-47B6-B14E-B57D-34D9086578A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6" t="12296" r="12393" b="12874"/>
          <a:stretch/>
        </p:blipFill>
        <p:spPr bwMode="auto">
          <a:xfrm>
            <a:off x="8012918" y="-92546"/>
            <a:ext cx="735546" cy="73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08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642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5F633B-AC72-4517-8924-8EBCC4E74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F323651-BE2A-45AF-A0A4-FC6F798B1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025359C-DEB0-42B9-B589-0C6C1272A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D314-F5CD-4391-AEFA-95221BF66351}" type="datetimeFigureOut">
              <a:rPr lang="ru-RU" smtClean="0"/>
              <a:t>17.04.2019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38BC82E-F1A0-429C-A9C5-FD3B55B1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5D87198-62E6-44C7-910A-BB3717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6C65-6345-4664-A7A2-D788D5FD8A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4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2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2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6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99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6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1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93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A6A7-AA47-4737-9109-DF8356558C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7B7C1-D6FE-481F-8751-A536099588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18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67495"/>
            <a:ext cx="2520280" cy="205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24" r="6814" b="7427"/>
          <a:stretch/>
        </p:blipFill>
        <p:spPr bwMode="auto">
          <a:xfrm>
            <a:off x="467545" y="2571751"/>
            <a:ext cx="3824783" cy="2352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4691743" y="0"/>
            <a:ext cx="4452257" cy="51435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23462" y="294953"/>
            <a:ext cx="3597908" cy="146450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fontAlgn="t">
              <a:spcBef>
                <a:spcPts val="400"/>
              </a:spcBef>
            </a:pPr>
            <a:r>
              <a:rPr lang="ru-RU" sz="2800" b="1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  <a:cs typeface="Verdana" panose="020B0604030504040204" pitchFamily="34" charset="0"/>
              </a:rPr>
              <a:t>Максимум </a:t>
            </a:r>
          </a:p>
          <a:p>
            <a:pPr fontAlgn="t">
              <a:spcBef>
                <a:spcPts val="400"/>
              </a:spcBef>
            </a:pPr>
            <a:r>
              <a:rPr lang="ru-RU" sz="2800" b="1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  <a:cs typeface="Verdana" panose="020B0604030504040204" pitchFamily="34" charset="0"/>
              </a:rPr>
              <a:t>прибыли </a:t>
            </a:r>
          </a:p>
          <a:p>
            <a:pPr fontAlgn="t">
              <a:spcBef>
                <a:spcPts val="400"/>
              </a:spcBef>
            </a:pPr>
            <a:r>
              <a:rPr lang="ru-RU" sz="2800" b="1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  <a:cs typeface="Verdana" panose="020B0604030504040204" pitchFamily="34" charset="0"/>
              </a:rPr>
              <a:t>с каждого квадрата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23461" y="4086523"/>
            <a:ext cx="3354508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PT Sans" panose="020B0503020203020204" pitchFamily="34" charset="-52"/>
                <a:cs typeface="Verdana" panose="020B0604030504040204" pitchFamily="34" charset="0"/>
              </a:rPr>
              <a:t>Новый стандарт </a:t>
            </a:r>
          </a:p>
          <a:p>
            <a:r>
              <a:rPr lang="ru-RU" b="1" dirty="0">
                <a:solidFill>
                  <a:schemeClr val="bg1"/>
                </a:solidFill>
                <a:latin typeface="PT Sans" panose="020B0503020203020204" pitchFamily="34" charset="-52"/>
                <a:cs typeface="Verdana" panose="020B0604030504040204" pitchFamily="34" charset="0"/>
              </a:rPr>
              <a:t>оснащения магазина у дома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22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refrigerator, appliance, open, indoor&#10;&#10;Description automatically generated">
            <a:extLst>
              <a:ext uri="{FF2B5EF4-FFF2-40B4-BE49-F238E27FC236}">
                <a16:creationId xmlns:a16="http://schemas.microsoft.com/office/drawing/2014/main" xmlns="" id="{ABDB3EB5-3FAB-7B4F-A202-6FA1CC8D30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059582"/>
            <a:ext cx="2952328" cy="3469455"/>
          </a:xfrm>
          <a:prstGeom prst="rect">
            <a:avLst/>
          </a:prstGeom>
        </p:spPr>
      </p:pic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155193"/>
              </p:ext>
            </p:extLst>
          </p:nvPr>
        </p:nvGraphicFramePr>
        <p:xfrm>
          <a:off x="467544" y="3650331"/>
          <a:ext cx="3816424" cy="846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2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6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900" u="none" strike="noStrike" kern="1200" baseline="0" dirty="0"/>
                        <a:t>Модель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u="none" strike="noStrike" baseline="0" dirty="0"/>
                        <a:t>Диапазон температуры, </a:t>
                      </a:r>
                      <a:r>
                        <a:rPr lang="ru-RU" sz="800" u="none" strike="noStrike" baseline="30000" dirty="0"/>
                        <a:t>0</a:t>
                      </a:r>
                      <a:r>
                        <a:rPr lang="ru-RU" sz="800" u="none" strike="noStrike" baseline="0" dirty="0"/>
                        <a:t>С</a:t>
                      </a:r>
                      <a:endParaRPr lang="ru-RU" sz="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u="none" strike="noStrike" kern="1200" baseline="0" dirty="0"/>
                        <a:t>Длина, мм</a:t>
                      </a:r>
                      <a:endParaRPr lang="ru-RU" sz="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u="none" strike="noStrike" kern="1200" baseline="0" dirty="0"/>
                        <a:t>Ширина, мм</a:t>
                      </a:r>
                      <a:endParaRPr lang="ru-RU" sz="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u="none" strike="noStrike" kern="1200" baseline="0" dirty="0"/>
                        <a:t>Высота, мм</a:t>
                      </a:r>
                      <a:endParaRPr lang="ru-RU" sz="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900" u="none" strike="noStrike" kern="1200" baseline="0" dirty="0"/>
                        <a:t>be freeze! M plug-in</a:t>
                      </a:r>
                      <a:endParaRPr lang="ru-RU" sz="900" dirty="0">
                        <a:latin typeface="+mn-lt"/>
                      </a:endParaRPr>
                    </a:p>
                  </a:txBody>
                  <a:tcPr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900" u="none" strike="noStrike" kern="1200" baseline="0" dirty="0"/>
                        <a:t>-22...-15</a:t>
                      </a:r>
                      <a:endParaRPr lang="ru-RU" sz="900" dirty="0">
                        <a:latin typeface="+mn-lt"/>
                      </a:endParaRPr>
                    </a:p>
                  </a:txBody>
                  <a:tcPr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900" u="none" strike="noStrike" kern="1200" baseline="0" dirty="0"/>
                        <a:t>1260</a:t>
                      </a:r>
                      <a:endParaRPr lang="ru-RU" sz="900" dirty="0">
                        <a:latin typeface="+mn-lt"/>
                      </a:endParaRPr>
                    </a:p>
                  </a:txBody>
                  <a:tcPr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900" u="none" strike="noStrike" kern="1200" baseline="0" dirty="0"/>
                        <a:t>710</a:t>
                      </a:r>
                      <a:endParaRPr lang="ru-RU" sz="900" dirty="0">
                        <a:latin typeface="+mn-lt"/>
                      </a:endParaRPr>
                    </a:p>
                  </a:txBody>
                  <a:tcPr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900" u="none" strike="noStrike" kern="1200" baseline="0" dirty="0"/>
                        <a:t>1950</a:t>
                      </a:r>
                      <a:endParaRPr lang="ru-RU" sz="900" dirty="0">
                        <a:latin typeface="+mn-lt"/>
                      </a:endParaRPr>
                    </a:p>
                  </a:txBody>
                  <a:tcPr marT="34290" marB="3429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467544" y="129575"/>
            <a:ext cx="770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ZionTrain Cyrillic DemiBold" pitchFamily="34" charset="-52"/>
              </a:rPr>
              <a:t>be freeze! </a:t>
            </a:r>
            <a:r>
              <a:rPr lang="en-US" sz="1400" b="1" dirty="0" smtClean="0">
                <a:solidFill>
                  <a:schemeClr val="bg1"/>
                </a:solidFill>
                <a:latin typeface="ZionTrain Cyrillic DemiBold" pitchFamily="34" charset="-52"/>
              </a:rPr>
              <a:t>plug-in:</a:t>
            </a:r>
            <a:r>
              <a:rPr lang="ru-RU" sz="1400" b="1" dirty="0" smtClean="0">
                <a:solidFill>
                  <a:schemeClr val="bg1"/>
                </a:solidFill>
                <a:latin typeface="ZionTrain Cyrillic DemiBold" pitchFamily="34" charset="-52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низкотемпературный шкаф со </a:t>
            </a:r>
            <a:r>
              <a:rPr lang="ru-RU" sz="1400" b="1" dirty="0" smtClean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встроенным</a:t>
            </a:r>
            <a:r>
              <a:rPr lang="en-US" sz="1400" b="1" dirty="0" smtClean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агрегатом</a:t>
            </a:r>
            <a:endParaRPr lang="ru-RU" sz="1400" b="1" dirty="0">
              <a:solidFill>
                <a:schemeClr val="bg1"/>
              </a:solidFill>
              <a:latin typeface="ZionTrain Cyrillic DemiBold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1059983"/>
            <a:ext cx="4032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prstClr val="black"/>
                </a:solidFill>
                <a:ea typeface="PT Sans" panose="020B0503020203020204" pitchFamily="34" charset="-52"/>
              </a:rPr>
              <a:t>Стандартная комплектация </a:t>
            </a:r>
            <a:r>
              <a:rPr lang="en-US" sz="1400" b="1" dirty="0">
                <a:solidFill>
                  <a:prstClr val="black"/>
                </a:solidFill>
                <a:ea typeface="PT Sans" panose="020B0503020203020204" pitchFamily="34" charset="-52"/>
              </a:rPr>
              <a:t>be freeze! plug-in</a:t>
            </a:r>
            <a:r>
              <a:rPr lang="ru-RU" sz="1400" b="1" dirty="0">
                <a:solidFill>
                  <a:prstClr val="black"/>
                </a:solidFill>
                <a:ea typeface="PT Sans" panose="020B0503020203020204" pitchFamily="34" charset="-52"/>
              </a:rPr>
              <a:t>:</a:t>
            </a:r>
          </a:p>
          <a:p>
            <a:endParaRPr lang="ru-RU" sz="1400" b="1" dirty="0">
              <a:solidFill>
                <a:prstClr val="black"/>
              </a:solidFill>
              <a:ea typeface="PT Sans" panose="020B0503020203020204" pitchFamily="34" charset="-52"/>
            </a:endParaRP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Контурная </a:t>
            </a:r>
            <a:r>
              <a:rPr lang="en-US" sz="900" dirty="0">
                <a:solidFill>
                  <a:prstClr val="black"/>
                </a:solidFill>
                <a:ea typeface="PT Sans" panose="020B0503020203020204" pitchFamily="34" charset="-52"/>
              </a:rPr>
              <a:t>LED-</a:t>
            </a: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подсветка кабинета</a:t>
            </a: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5  (пять) рядов сетчатых полок</a:t>
            </a: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Двери </a:t>
            </a:r>
            <a:r>
              <a:rPr lang="en-US" sz="900" dirty="0" err="1"/>
              <a:t>Cisaplast</a:t>
            </a:r>
            <a:r>
              <a:rPr lang="en-US" sz="900" dirty="0">
                <a:solidFill>
                  <a:prstClr val="black"/>
                </a:solidFill>
                <a:ea typeface="PT Sans" panose="020B0503020203020204" pitchFamily="34" charset="-52"/>
              </a:rPr>
              <a:t> </a:t>
            </a: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(Италия) с двухкамерными подогреваемыми стеклопакетами</a:t>
            </a: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Инновационный испаритель </a:t>
            </a:r>
            <a:r>
              <a:rPr lang="en-US" sz="900" dirty="0" err="1">
                <a:solidFill>
                  <a:prstClr val="black"/>
                </a:solidFill>
                <a:ea typeface="PT Sans" panose="020B0503020203020204" pitchFamily="34" charset="-52"/>
              </a:rPr>
              <a:t>Sest</a:t>
            </a:r>
            <a:r>
              <a:rPr lang="en-US" sz="900" dirty="0">
                <a:solidFill>
                  <a:prstClr val="black"/>
                </a:solidFill>
                <a:ea typeface="PT Sans" panose="020B0503020203020204" pitchFamily="34" charset="-52"/>
              </a:rPr>
              <a:t>,</a:t>
            </a: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 Италия</a:t>
            </a: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Контроллер </a:t>
            </a:r>
            <a:r>
              <a:rPr lang="en-US" sz="900" dirty="0" err="1">
                <a:solidFill>
                  <a:prstClr val="black"/>
                </a:solidFill>
                <a:ea typeface="PT Sans" panose="020B0503020203020204" pitchFamily="34" charset="-52"/>
              </a:rPr>
              <a:t>Danfoss</a:t>
            </a: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, Дания</a:t>
            </a:r>
          </a:p>
          <a:p>
            <a:pPr marL="61200" lvl="1" indent="-61200">
              <a:spcAft>
                <a:spcPts val="600"/>
              </a:spcAft>
            </a:pPr>
            <a:r>
              <a:rPr lang="ru-RU" sz="900" dirty="0">
                <a:solidFill>
                  <a:prstClr val="black"/>
                </a:solidFill>
                <a:ea typeface="PT Sans" panose="020B0503020203020204" pitchFamily="34" charset="-52"/>
              </a:rPr>
              <a:t>• Комплект ценникодержателей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5C2FCB7-59B8-8E4B-943B-0AC7C1FB34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7483" y="1109906"/>
            <a:ext cx="1514409" cy="341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5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refrigerator, appliance, open, indoor&#10;&#10;Description automatically generated">
            <a:extLst>
              <a:ext uri="{FF2B5EF4-FFF2-40B4-BE49-F238E27FC236}">
                <a16:creationId xmlns:a16="http://schemas.microsoft.com/office/drawing/2014/main" xmlns="" id="{62591DBC-DECF-6C40-8679-8B1F24E2D6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123" y="633631"/>
            <a:ext cx="3671318" cy="4314383"/>
          </a:xfrm>
          <a:prstGeom prst="rect">
            <a:avLst/>
          </a:prstGeom>
        </p:spPr>
      </p:pic>
      <p:sp>
        <p:nvSpPr>
          <p:cNvPr id="19" name="Прямоугольник 17">
            <a:extLst>
              <a:ext uri="{FF2B5EF4-FFF2-40B4-BE49-F238E27FC236}">
                <a16:creationId xmlns:a16="http://schemas.microsoft.com/office/drawing/2014/main" xmlns="" id="{6F83307F-0739-0F47-BE22-F4C84EB161EF}"/>
              </a:ext>
            </a:extLst>
          </p:cNvPr>
          <p:cNvSpPr/>
          <p:nvPr/>
        </p:nvSpPr>
        <p:spPr>
          <a:xfrm>
            <a:off x="1331640" y="2600932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1220"/>
              </a:lnSpc>
              <a:spcAft>
                <a:spcPts val="1200"/>
              </a:spcAft>
            </a:pPr>
            <a:r>
              <a:rPr lang="ru-RU" sz="1100" dirty="0">
                <a:solidFill>
                  <a:prstClr val="black"/>
                </a:solidFill>
                <a:ea typeface="PT Sans" panose="020B0503020203020204" pitchFamily="34" charset="-52"/>
              </a:rPr>
              <a:t>Инновационный энергосберегающий холодильный контур</a:t>
            </a:r>
          </a:p>
        </p:txBody>
      </p:sp>
      <p:sp>
        <p:nvSpPr>
          <p:cNvPr id="20" name="Прямоугольник 17">
            <a:extLst>
              <a:ext uri="{FF2B5EF4-FFF2-40B4-BE49-F238E27FC236}">
                <a16:creationId xmlns:a16="http://schemas.microsoft.com/office/drawing/2014/main" xmlns="" id="{1E2CA2C6-CE44-7441-8CCA-E2BE43A26891}"/>
              </a:ext>
            </a:extLst>
          </p:cNvPr>
          <p:cNvSpPr/>
          <p:nvPr/>
        </p:nvSpPr>
        <p:spPr>
          <a:xfrm>
            <a:off x="1336874" y="3238455"/>
            <a:ext cx="32351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ru-RU" sz="1100" dirty="0">
                <a:solidFill>
                  <a:prstClr val="black"/>
                </a:solidFill>
                <a:ea typeface="PT Sans" panose="020B0503020203020204" pitchFamily="34" charset="-52"/>
              </a:rPr>
              <a:t>Быстрая </a:t>
            </a:r>
            <a:r>
              <a:rPr lang="ru-RU" sz="1100" dirty="0" err="1">
                <a:solidFill>
                  <a:prstClr val="black"/>
                </a:solidFill>
                <a:ea typeface="PT Sans" panose="020B0503020203020204" pitchFamily="34" charset="-52"/>
              </a:rPr>
              <a:t>оттайка</a:t>
            </a:r>
            <a:r>
              <a:rPr lang="ru-RU" sz="1100" dirty="0">
                <a:solidFill>
                  <a:prstClr val="black"/>
                </a:solidFill>
                <a:ea typeface="PT Sans" panose="020B0503020203020204" pitchFamily="34" charset="-52"/>
              </a:rPr>
              <a:t> горячим газом</a:t>
            </a:r>
          </a:p>
        </p:txBody>
      </p:sp>
      <p:sp>
        <p:nvSpPr>
          <p:cNvPr id="22" name="Прямоугольник 17">
            <a:extLst>
              <a:ext uri="{FF2B5EF4-FFF2-40B4-BE49-F238E27FC236}">
                <a16:creationId xmlns:a16="http://schemas.microsoft.com/office/drawing/2014/main" xmlns="" id="{90079688-49BA-244A-883D-084396FB7EF9}"/>
              </a:ext>
            </a:extLst>
          </p:cNvPr>
          <p:cNvSpPr/>
          <p:nvPr/>
        </p:nvSpPr>
        <p:spPr>
          <a:xfrm>
            <a:off x="1331640" y="4237250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1220"/>
              </a:lnSpc>
              <a:spcAft>
                <a:spcPts val="1200"/>
              </a:spcAft>
            </a:pP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Двери </a:t>
            </a:r>
            <a:r>
              <a:rPr lang="en-US" sz="1100" dirty="0" err="1" smtClean="0">
                <a:solidFill>
                  <a:prstClr val="black"/>
                </a:solidFill>
                <a:ea typeface="PT Sans" panose="020B0503020203020204" pitchFamily="34" charset="-52"/>
              </a:rPr>
              <a:t>Cisaplast</a:t>
            </a:r>
            <a:r>
              <a:rPr lang="en-US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(Италия) с двойным обогреваемым стеклопакетом для быстрого удаления конденсата</a:t>
            </a:r>
            <a:endParaRPr lang="ru-RU" sz="1100" dirty="0">
              <a:solidFill>
                <a:prstClr val="black"/>
              </a:solidFill>
              <a:ea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C675786-8941-A04C-AC5F-23F25686BDC5}"/>
              </a:ext>
            </a:extLst>
          </p:cNvPr>
          <p:cNvSpPr txBox="1"/>
          <p:nvPr/>
        </p:nvSpPr>
        <p:spPr>
          <a:xfrm>
            <a:off x="467544" y="129575"/>
            <a:ext cx="770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be freeze! </a:t>
            </a:r>
            <a:r>
              <a:rPr lang="en-US" sz="1400" b="1" dirty="0" smtClean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plug-in:</a:t>
            </a:r>
            <a:r>
              <a:rPr lang="ru-RU" sz="1400" b="1" dirty="0" smtClean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ZionTrain Cyrillic DemiBold" pitchFamily="34" charset="-52"/>
                <a:ea typeface="PT Sans" panose="020B0503020203020204" pitchFamily="34" charset="-52"/>
              </a:rPr>
              <a:t>низкотемпературный шкаф со встроенным агрегатом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66" y="843157"/>
            <a:ext cx="407237" cy="4324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99" y="1419622"/>
            <a:ext cx="406861" cy="43204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66" y="1995686"/>
            <a:ext cx="404264" cy="42929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39" y="2571750"/>
            <a:ext cx="404264" cy="42929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39" y="3147814"/>
            <a:ext cx="402581" cy="427504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39" y="3723878"/>
            <a:ext cx="408522" cy="43381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68" y="4296508"/>
            <a:ext cx="410093" cy="435482"/>
          </a:xfrm>
          <a:prstGeom prst="rect">
            <a:avLst/>
          </a:prstGeom>
        </p:spPr>
      </p:pic>
      <p:sp>
        <p:nvSpPr>
          <p:cNvPr id="28" name="Прямоугольник 17">
            <a:extLst>
              <a:ext uri="{FF2B5EF4-FFF2-40B4-BE49-F238E27FC236}">
                <a16:creationId xmlns:a16="http://schemas.microsoft.com/office/drawing/2014/main" xmlns="" id="{90079688-49BA-244A-883D-084396FB7EF9}"/>
              </a:ext>
            </a:extLst>
          </p:cNvPr>
          <p:cNvSpPr/>
          <p:nvPr/>
        </p:nvSpPr>
        <p:spPr>
          <a:xfrm>
            <a:off x="1336874" y="3740729"/>
            <a:ext cx="32351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1220"/>
              </a:lnSpc>
              <a:spcAft>
                <a:spcPts val="1200"/>
              </a:spcAft>
            </a:pPr>
            <a:r>
              <a:rPr lang="ru-RU" sz="1100" dirty="0">
                <a:solidFill>
                  <a:prstClr val="black"/>
                </a:solidFill>
                <a:ea typeface="PT Sans" panose="020B0503020203020204" pitchFamily="34" charset="-52"/>
              </a:rPr>
              <a:t>Габариты для комфортного заноса в дверной </a:t>
            </a: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проём:</a:t>
            </a:r>
            <a:r>
              <a:rPr lang="en-US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 1260</a:t>
            </a: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х710х1950 мм</a:t>
            </a:r>
            <a:endParaRPr lang="ru-RU" sz="1100" dirty="0">
              <a:solidFill>
                <a:prstClr val="black"/>
              </a:solidFill>
              <a:ea typeface="PT Sans" panose="020B0503020203020204" pitchFamily="34" charset="-52"/>
            </a:endParaRPr>
          </a:p>
        </p:txBody>
      </p:sp>
      <p:sp>
        <p:nvSpPr>
          <p:cNvPr id="29" name="Прямоугольник 17">
            <a:extLst>
              <a:ext uri="{FF2B5EF4-FFF2-40B4-BE49-F238E27FC236}">
                <a16:creationId xmlns:a16="http://schemas.microsoft.com/office/drawing/2014/main" xmlns="" id="{90079688-49BA-244A-883D-084396FB7EF9}"/>
              </a:ext>
            </a:extLst>
          </p:cNvPr>
          <p:cNvSpPr/>
          <p:nvPr/>
        </p:nvSpPr>
        <p:spPr>
          <a:xfrm>
            <a:off x="1331640" y="2024868"/>
            <a:ext cx="3240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1220"/>
              </a:lnSpc>
              <a:spcAft>
                <a:spcPts val="1200"/>
              </a:spcAft>
            </a:pP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Конструкция внутреннего объема </a:t>
            </a:r>
            <a:r>
              <a:rPr lang="en-US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Anti-frost </a:t>
            </a: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предотвращает образование льда</a:t>
            </a:r>
            <a:endParaRPr lang="ru-RU" sz="1100" dirty="0">
              <a:solidFill>
                <a:prstClr val="black"/>
              </a:solidFill>
              <a:ea typeface="PT Sans" panose="020B0503020203020204" pitchFamily="34" charset="-52"/>
            </a:endParaRPr>
          </a:p>
        </p:txBody>
      </p:sp>
      <p:sp>
        <p:nvSpPr>
          <p:cNvPr id="30" name="Прямоугольник 17">
            <a:extLst>
              <a:ext uri="{FF2B5EF4-FFF2-40B4-BE49-F238E27FC236}">
                <a16:creationId xmlns:a16="http://schemas.microsoft.com/office/drawing/2014/main" xmlns="" id="{6F83307F-0739-0F47-BE22-F4C84EB161EF}"/>
              </a:ext>
            </a:extLst>
          </p:cNvPr>
          <p:cNvSpPr/>
          <p:nvPr/>
        </p:nvSpPr>
        <p:spPr>
          <a:xfrm>
            <a:off x="1331640" y="1335564"/>
            <a:ext cx="343969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Пять полноценных полок для максимальной экспозиции продуктов</a:t>
            </a:r>
            <a:r>
              <a:rPr lang="en-US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. </a:t>
            </a:r>
            <a:endParaRPr lang="ru-RU" sz="1100" dirty="0" smtClean="0">
              <a:solidFill>
                <a:prstClr val="black"/>
              </a:solidFill>
              <a:ea typeface="PT Sans" panose="020B0503020203020204" pitchFamily="34" charset="-52"/>
            </a:endParaRPr>
          </a:p>
          <a:p>
            <a:r>
              <a:rPr lang="ru-RU" sz="1100" dirty="0" smtClean="0"/>
              <a:t>Шаг </a:t>
            </a:r>
            <a:r>
              <a:rPr lang="ru-RU" sz="1100" dirty="0"/>
              <a:t>регулировки полок </a:t>
            </a:r>
            <a:r>
              <a:rPr lang="ru-RU" sz="1100" dirty="0" smtClean="0"/>
              <a:t>25 мм</a:t>
            </a:r>
            <a:r>
              <a:rPr lang="en-US" sz="1100" dirty="0" smtClean="0"/>
              <a:t>, </a:t>
            </a:r>
            <a:r>
              <a:rPr lang="ru-RU" sz="1100" dirty="0" smtClean="0"/>
              <a:t>наклон полок </a:t>
            </a:r>
            <a:r>
              <a:rPr lang="ru-RU" sz="1100" dirty="0"/>
              <a:t>на 10</a:t>
            </a:r>
            <a:r>
              <a:rPr lang="ru-RU" sz="1100" dirty="0" smtClean="0"/>
              <a:t>°</a:t>
            </a:r>
            <a:endParaRPr lang="ru-RU" sz="1100" dirty="0">
              <a:solidFill>
                <a:prstClr val="black"/>
              </a:solidFill>
              <a:ea typeface="PT Sans" panose="020B0503020203020204" pitchFamily="34" charset="-52"/>
            </a:endParaRPr>
          </a:p>
        </p:txBody>
      </p:sp>
      <p:sp>
        <p:nvSpPr>
          <p:cNvPr id="31" name="Прямоугольник 17">
            <a:extLst>
              <a:ext uri="{FF2B5EF4-FFF2-40B4-BE49-F238E27FC236}">
                <a16:creationId xmlns:a16="http://schemas.microsoft.com/office/drawing/2014/main" xmlns="" id="{6F83307F-0739-0F47-BE22-F4C84EB161EF}"/>
              </a:ext>
            </a:extLst>
          </p:cNvPr>
          <p:cNvSpPr/>
          <p:nvPr/>
        </p:nvSpPr>
        <p:spPr>
          <a:xfrm>
            <a:off x="1331640" y="868913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1220"/>
              </a:lnSpc>
              <a:spcAft>
                <a:spcPts val="1200"/>
              </a:spcAft>
            </a:pPr>
            <a:r>
              <a:rPr lang="ru-RU" sz="1100" dirty="0" smtClean="0">
                <a:solidFill>
                  <a:prstClr val="black"/>
                </a:solidFill>
                <a:ea typeface="PT Sans" panose="020B0503020203020204" pitchFamily="34" charset="-52"/>
              </a:rPr>
              <a:t>Тонкий фриз высотой всего 100 мм идеален для выкладки товара</a:t>
            </a:r>
            <a:endParaRPr lang="ru-RU" sz="1100" dirty="0">
              <a:solidFill>
                <a:prstClr val="black"/>
              </a:solidFill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9677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refrigerator, appliance, open, indoor&#10;&#10;Description automatically generated">
            <a:extLst>
              <a:ext uri="{FF2B5EF4-FFF2-40B4-BE49-F238E27FC236}">
                <a16:creationId xmlns:a16="http://schemas.microsoft.com/office/drawing/2014/main" xmlns="" id="{F1E045D0-EF8A-3C40-9261-0CBED57B2B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908" y="771551"/>
            <a:ext cx="3610042" cy="424237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69896" y="129575"/>
            <a:ext cx="58864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chemeClr val="bg1"/>
                </a:solidFill>
                <a:latin typeface="ZionTrain Cyrillic DemiBold" pitchFamily="34" charset="-52"/>
              </a:rPr>
              <a:t>be freeze! – </a:t>
            </a:r>
            <a:r>
              <a:rPr lang="ru-RU" sz="1700" b="1" dirty="0">
                <a:solidFill>
                  <a:schemeClr val="bg1"/>
                </a:solidFill>
                <a:latin typeface="ZionTrain Cyrillic DemiBold" pitchFamily="34" charset="-52"/>
              </a:rPr>
              <a:t>эстетика и функциональность</a:t>
            </a:r>
            <a:endParaRPr lang="ru-RU" sz="1700" b="1" dirty="0">
              <a:solidFill>
                <a:schemeClr val="bg1"/>
              </a:solidFill>
              <a:latin typeface="ZionTrain Cyrillic DemiBold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37638" y="3736652"/>
            <a:ext cx="16870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ea typeface="PT Sans" panose="020B0503020203020204" pitchFamily="34" charset="-52"/>
              </a:rPr>
              <a:t>Двухкамерные стеклопакеты </a:t>
            </a:r>
          </a:p>
          <a:p>
            <a:r>
              <a:rPr lang="ru-RU" sz="900" dirty="0">
                <a:ea typeface="PT Sans" panose="020B0503020203020204" pitchFamily="34" charset="-52"/>
              </a:rPr>
              <a:t>с </a:t>
            </a:r>
            <a:r>
              <a:rPr lang="ru-RU" sz="900" dirty="0" err="1">
                <a:ea typeface="PT Sans" panose="020B0503020203020204" pitchFamily="34" charset="-52"/>
              </a:rPr>
              <a:t>электроподогревом</a:t>
            </a:r>
            <a:r>
              <a:rPr lang="ru-RU" sz="900" dirty="0">
                <a:ea typeface="PT Sans" panose="020B0503020203020204" pitchFamily="34" charset="-52"/>
              </a:rPr>
              <a:t> стекла обеспечивают эффективное сохранение холода, а также  препятствуют запотеванию стекла</a:t>
            </a:r>
            <a:endParaRPr lang="ru-RU" sz="9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99208" y="2757143"/>
            <a:ext cx="142875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>
                <a:ea typeface="PT Sans" panose="020B0503020203020204" pitchFamily="34" charset="-52"/>
              </a:rPr>
              <a:t>Ультратонкий фриз </a:t>
            </a:r>
            <a:r>
              <a:rPr lang="ru-RU" sz="900" dirty="0">
                <a:ea typeface="PT Sans" panose="020B0503020203020204" pitchFamily="34" charset="-52"/>
              </a:rPr>
              <a:t>шириной всего </a:t>
            </a:r>
            <a:r>
              <a:rPr lang="en-US" sz="900" dirty="0">
                <a:ea typeface="PT Sans" panose="020B0503020203020204" pitchFamily="34" charset="-52"/>
              </a:rPr>
              <a:t>100</a:t>
            </a:r>
            <a:r>
              <a:rPr lang="ru-RU" sz="900" dirty="0">
                <a:ea typeface="PT Sans" panose="020B0503020203020204" pitchFamily="34" charset="-52"/>
              </a:rPr>
              <a:t> мм позволяет добиться максимальной экспозиции товара</a:t>
            </a:r>
            <a:endParaRPr lang="ru-RU" sz="9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9896" y="1226063"/>
            <a:ext cx="142347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ea typeface="PT Sans" panose="020B0503020203020204" pitchFamily="34" charset="-52"/>
              </a:rPr>
              <a:t>Контурная </a:t>
            </a:r>
            <a:r>
              <a:rPr lang="en-US" sz="900" dirty="0">
                <a:ea typeface="PT Sans" panose="020B0503020203020204" pitchFamily="34" charset="-52"/>
              </a:rPr>
              <a:t>LED </a:t>
            </a:r>
            <a:r>
              <a:rPr lang="ru-RU" sz="900" dirty="0">
                <a:ea typeface="PT Sans" panose="020B0503020203020204" pitchFamily="34" charset="-52"/>
              </a:rPr>
              <a:t>подсветка кабинета позволяет равномерно освещать полки с продуктами, привлекая дополнительное внимание покупателей</a:t>
            </a:r>
            <a:endParaRPr lang="ru-RU" sz="9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077457" y="3568531"/>
            <a:ext cx="2062495" cy="0"/>
          </a:xfrm>
          <a:prstGeom prst="line">
            <a:avLst/>
          </a:prstGeom>
          <a:ln w="15875">
            <a:solidFill>
              <a:schemeClr val="accent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563888" y="1756978"/>
            <a:ext cx="622335" cy="0"/>
          </a:xfrm>
          <a:prstGeom prst="line">
            <a:avLst/>
          </a:prstGeom>
          <a:ln w="15875">
            <a:solidFill>
              <a:schemeClr val="accent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5724128" y="987574"/>
            <a:ext cx="1872208" cy="0"/>
          </a:xfrm>
          <a:prstGeom prst="line">
            <a:avLst/>
          </a:prstGeom>
          <a:ln w="15875">
            <a:solidFill>
              <a:schemeClr val="accent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xmlns="" id="{9DB55C41-F7D8-E74C-B457-50B402E63D50}"/>
              </a:ext>
            </a:extLst>
          </p:cNvPr>
          <p:cNvSpPr/>
          <p:nvPr/>
        </p:nvSpPr>
        <p:spPr>
          <a:xfrm>
            <a:off x="1979712" y="928886"/>
            <a:ext cx="1656184" cy="1656184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53E9DC14-8474-134E-97F9-8A0CE5A19243}"/>
              </a:ext>
            </a:extLst>
          </p:cNvPr>
          <p:cNvSpPr/>
          <p:nvPr/>
        </p:nvSpPr>
        <p:spPr>
          <a:xfrm>
            <a:off x="566301" y="2740439"/>
            <a:ext cx="1656184" cy="1656184"/>
          </a:xfrm>
          <a:prstGeom prst="ellipse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23FA79E8-FE88-3B49-8440-2D3B91EAA254}"/>
              </a:ext>
            </a:extLst>
          </p:cNvPr>
          <p:cNvSpPr/>
          <p:nvPr/>
        </p:nvSpPr>
        <p:spPr>
          <a:xfrm>
            <a:off x="6822465" y="928886"/>
            <a:ext cx="1656184" cy="1656184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5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369345B-04E0-BE47-AE98-6F24D11F5E69}"/>
              </a:ext>
            </a:extLst>
          </p:cNvPr>
          <p:cNvSpPr/>
          <p:nvPr/>
        </p:nvSpPr>
        <p:spPr>
          <a:xfrm>
            <a:off x="3615077" y="1347614"/>
            <a:ext cx="1913847" cy="19138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77486EB-53DA-3D4B-9DFD-D609DB27C379}"/>
              </a:ext>
            </a:extLst>
          </p:cNvPr>
          <p:cNvSpPr/>
          <p:nvPr/>
        </p:nvSpPr>
        <p:spPr>
          <a:xfrm>
            <a:off x="3760156" y="1500015"/>
            <a:ext cx="1623688" cy="1623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5">
            <a:extLst>
              <a:ext uri="{FF2B5EF4-FFF2-40B4-BE49-F238E27FC236}">
                <a16:creationId xmlns:a16="http://schemas.microsoft.com/office/drawing/2014/main" xmlns="" id="{C2CDC7A4-5043-0347-A88B-02F5D862523A}"/>
              </a:ext>
            </a:extLst>
          </p:cNvPr>
          <p:cNvSpPr/>
          <p:nvPr/>
        </p:nvSpPr>
        <p:spPr>
          <a:xfrm>
            <a:off x="3815917" y="1950594"/>
            <a:ext cx="1512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ZionTrain Cyrillic DemiBold" pitchFamily="34" charset="-52"/>
              </a:rPr>
              <a:t>Спасибо за внимание!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2614DFF-0C64-D740-8A93-D44E3B93FEE9}"/>
              </a:ext>
            </a:extLst>
          </p:cNvPr>
          <p:cNvSpPr txBox="1"/>
          <p:nvPr/>
        </p:nvSpPr>
        <p:spPr>
          <a:xfrm>
            <a:off x="7812360" y="4227934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ea typeface="PT Sans Caption" panose="020B0603020203020204" pitchFamily="34" charset="-52"/>
              </a:rPr>
              <a:t>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E868711-6ED4-DB46-958B-85E384191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721229"/>
            <a:ext cx="1202446" cy="78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79006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Be Bloks_CMYK_Based">
      <a:dk1>
        <a:srgbClr val="000000"/>
      </a:dk1>
      <a:lt1>
        <a:srgbClr val="FFFFFF"/>
      </a:lt1>
      <a:dk2>
        <a:srgbClr val="2D497D"/>
      </a:dk2>
      <a:lt2>
        <a:srgbClr val="EEECE1"/>
      </a:lt2>
      <a:accent1>
        <a:srgbClr val="008AC1"/>
      </a:accent1>
      <a:accent2>
        <a:srgbClr val="EC6359"/>
      </a:accent2>
      <a:accent3>
        <a:srgbClr val="00793F"/>
      </a:accent3>
      <a:accent4>
        <a:srgbClr val="F7A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6353</TotalTime>
  <Words>234</Words>
  <Application>Microsoft Office PowerPoint</Application>
  <PresentationFormat>Экран (16:9)</PresentationFormat>
  <Paragraphs>44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Степанов Евгений</dc:creator>
  <cp:lastModifiedBy>Дарья Парсиева</cp:lastModifiedBy>
  <cp:revision>242</cp:revision>
  <dcterms:created xsi:type="dcterms:W3CDTF">2017-11-27T07:15:28Z</dcterms:created>
  <dcterms:modified xsi:type="dcterms:W3CDTF">2019-04-17T06:33:40Z</dcterms:modified>
</cp:coreProperties>
</file>